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2000" cy="6858000"/>
  <p:notesSz cx="6858000" cy="12192000"/>
  <p:embeddedFontLst>
    <p:embeddedFont>
      <p:font typeface="Liter" charset="-122" pitchFamily="34"/>
      <p:regular r:id="rId19"/>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openxmlformats.org/officeDocument/2006/relationships/font" Target="fonts/font1.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91919"/>
        </a:solidFill>
      </p:bgPr>
    </p:bg>
    <p:spTree>
      <p:nvGrpSpPr>
        <p:cNvPr id="1" name=""/>
        <p:cNvGrpSpPr/>
        <p:nvPr/>
      </p:nvGrpSpPr>
      <p:grpSpPr>
        <a:xfrm>
          <a:off x="0" y="0"/>
          <a:ext cx="0" cy="0"/>
          <a:chOff x="0" y="0"/>
          <a:chExt cx="0" cy="0"/>
        </a:xfrm>
      </p:grpSpPr>
      <p:pic>
        <p:nvPicPr>
          <p:cNvPr id="2" name="Image 0" descr="https://kimi-web-img.moonshot.cn/img/spectrum.ieee.org/cd76e46425f604e08825c7a3648800bb08520407.jpg">    </p:cNvPr>
          <p:cNvPicPr>
            <a:picLocks noChangeAspect="1"/>
          </p:cNvPicPr>
          <p:nvPr/>
        </p:nvPicPr>
        <p:blipFill>
          <a:blip r:embed="rId1">
            <a:alphaModFix amt="30000"/>
          </a:blip>
          <a:srcRect l="0" r="0" t="12500" b="12500"/>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191919">
                  <a:alpha val="95000"/>
                </a:srgbClr>
              </a:gs>
              <a:gs pos="50000">
                <a:srgbClr val="191919">
                  <a:alpha val="85000"/>
                </a:srgbClr>
              </a:gs>
              <a:gs pos="100000">
                <a:srgbClr val="6366F1">
                  <a:alpha val="30000"/>
                </a:srgbClr>
              </a:gs>
            </a:gsLst>
            <a:lin ang="2700000" scaled="1"/>
          </a:gradFill>
          <a:ln/>
        </p:spPr>
      </p:sp>
      <p:sp>
        <p:nvSpPr>
          <p:cNvPr id="4" name="Shape 1"/>
          <p:cNvSpPr/>
          <p:nvPr/>
        </p:nvSpPr>
        <p:spPr>
          <a:xfrm>
            <a:off x="385763" y="1414463"/>
            <a:ext cx="2057400" cy="390525"/>
          </a:xfrm>
          <a:custGeom>
            <a:avLst/>
            <a:gdLst/>
            <a:ahLst/>
            <a:cxnLst/>
            <a:rect l="l" t="t" r="r" b="b"/>
            <a:pathLst>
              <a:path w="2057400" h="390525">
                <a:moveTo>
                  <a:pt x="195263" y="0"/>
                </a:moveTo>
                <a:lnTo>
                  <a:pt x="1862138" y="0"/>
                </a:lnTo>
                <a:cubicBezTo>
                  <a:pt x="1969906" y="0"/>
                  <a:pt x="2057400" y="87494"/>
                  <a:pt x="2057400" y="195263"/>
                </a:cubicBezTo>
                <a:lnTo>
                  <a:pt x="2057400" y="195263"/>
                </a:lnTo>
                <a:cubicBezTo>
                  <a:pt x="2057400" y="303031"/>
                  <a:pt x="1969906" y="390525"/>
                  <a:pt x="1862138" y="390525"/>
                </a:cubicBezTo>
                <a:lnTo>
                  <a:pt x="195263" y="390525"/>
                </a:lnTo>
                <a:cubicBezTo>
                  <a:pt x="87494" y="390525"/>
                  <a:pt x="0" y="303031"/>
                  <a:pt x="0" y="195263"/>
                </a:cubicBezTo>
                <a:lnTo>
                  <a:pt x="0" y="195263"/>
                </a:lnTo>
                <a:cubicBezTo>
                  <a:pt x="0" y="87494"/>
                  <a:pt x="87494" y="0"/>
                  <a:pt x="195262" y="0"/>
                </a:cubicBezTo>
                <a:close/>
              </a:path>
            </a:pathLst>
          </a:custGeom>
          <a:solidFill>
            <a:srgbClr val="6366F1">
              <a:alpha val="20000"/>
            </a:srgbClr>
          </a:solidFill>
          <a:ln w="12700">
            <a:solidFill>
              <a:srgbClr val="6366F1">
                <a:alpha val="40000"/>
              </a:srgbClr>
            </a:solidFill>
            <a:prstDash val="solid"/>
          </a:ln>
        </p:spPr>
      </p:sp>
      <p:sp>
        <p:nvSpPr>
          <p:cNvPr id="5" name="Text 2"/>
          <p:cNvSpPr/>
          <p:nvPr/>
        </p:nvSpPr>
        <p:spPr>
          <a:xfrm>
            <a:off x="542925" y="1524000"/>
            <a:ext cx="1807518" cy="190500"/>
          </a:xfrm>
          <a:prstGeom prst="rect">
            <a:avLst/>
          </a:prstGeom>
          <a:noFill/>
          <a:ln/>
        </p:spPr>
        <p:txBody>
          <a:bodyPr wrap="square" lIns="0" tIns="0" rIns="0" bIns="0" rtlCol="0" anchor="ctr"/>
          <a:lstStyle/>
          <a:p>
            <a:pPr>
              <a:lnSpc>
                <a:spcPct val="120000"/>
              </a:lnSpc>
            </a:pPr>
            <a:r>
              <a:rPr lang="en-US" sz="1050" b="1" spc="53" kern="0" dirty="0">
                <a:solidFill>
                  <a:srgbClr val="6366F1"/>
                </a:solidFill>
                <a:latin typeface="Liter" pitchFamily="34" charset="0"/>
                <a:ea typeface="Liter" pitchFamily="34" charset="-122"/>
                <a:cs typeface="Liter" pitchFamily="34" charset="-120"/>
              </a:rPr>
              <a:t>INGENIERÍA DE SISTEMAS</a:t>
            </a:r>
            <a:endParaRPr lang="en-US" sz="1600" dirty="0"/>
          </a:p>
        </p:txBody>
      </p:sp>
      <p:sp>
        <p:nvSpPr>
          <p:cNvPr id="6" name="Text 3"/>
          <p:cNvSpPr/>
          <p:nvPr/>
        </p:nvSpPr>
        <p:spPr>
          <a:xfrm>
            <a:off x="381000" y="2038350"/>
            <a:ext cx="5895975" cy="1828800"/>
          </a:xfrm>
          <a:prstGeom prst="rect">
            <a:avLst/>
          </a:prstGeom>
          <a:noFill/>
          <a:ln/>
        </p:spPr>
        <p:txBody>
          <a:bodyPr wrap="square" lIns="0" tIns="0" rIns="0" bIns="0" rtlCol="0" anchor="ctr"/>
          <a:lstStyle/>
          <a:p>
            <a:pPr>
              <a:lnSpc>
                <a:spcPct val="80000"/>
              </a:lnSpc>
            </a:pPr>
            <a:r>
              <a:rPr lang="en-US" sz="7200" b="1" dirty="0">
                <a:solidFill>
                  <a:srgbClr val="EFEFEF"/>
                </a:solidFill>
                <a:latin typeface="Liter" pitchFamily="34" charset="0"/>
                <a:ea typeface="Liter" pitchFamily="34" charset="-122"/>
                <a:cs typeface="Liter" pitchFamily="34" charset="-120"/>
              </a:rPr>
              <a:t>Historia de la</a:t>
            </a:r>
            <a:endParaRPr lang="en-US" sz="1600" dirty="0"/>
          </a:p>
          <a:p>
            <a:pPr>
              <a:lnSpc>
                <a:spcPct val="80000"/>
              </a:lnSpc>
            </a:pPr>
            <a:r>
              <a:rPr lang="en-US" sz="7200" b="1" dirty="0">
                <a:solidFill>
                  <a:srgbClr val="EFEFEF"/>
                </a:solidFill>
                <a:latin typeface="Liter" pitchFamily="34" charset="0"/>
                <a:ea typeface="Liter" pitchFamily="34" charset="-122"/>
                <a:cs typeface="Liter" pitchFamily="34" charset="-120"/>
              </a:rPr>
              <a:t>Computación</a:t>
            </a:r>
            <a:endParaRPr lang="en-US" sz="1600" dirty="0"/>
          </a:p>
        </p:txBody>
      </p:sp>
      <p:sp>
        <p:nvSpPr>
          <p:cNvPr id="7" name="Text 4"/>
          <p:cNvSpPr/>
          <p:nvPr/>
        </p:nvSpPr>
        <p:spPr>
          <a:xfrm>
            <a:off x="381000" y="4095750"/>
            <a:ext cx="5553075" cy="742950"/>
          </a:xfrm>
          <a:prstGeom prst="rect">
            <a:avLst/>
          </a:prstGeom>
          <a:noFill/>
          <a:ln/>
        </p:spPr>
        <p:txBody>
          <a:bodyPr wrap="square" lIns="0" tIns="0" rIns="0" bIns="0" rtlCol="0" anchor="ctr"/>
          <a:lstStyle/>
          <a:p>
            <a:pPr>
              <a:lnSpc>
                <a:spcPct val="140000"/>
              </a:lnSpc>
            </a:pPr>
            <a:r>
              <a:rPr lang="en-US" sz="1800" dirty="0">
                <a:solidFill>
                  <a:srgbClr val="8F8F8F"/>
                </a:solidFill>
                <a:latin typeface="Liter" pitchFamily="34" charset="0"/>
                <a:ea typeface="Liter" pitchFamily="34" charset="-122"/>
                <a:cs typeface="Liter" pitchFamily="34" charset="-120"/>
              </a:rPr>
              <a:t>Desde el Ábaco hasta la Era de la Inteligencia Artificial:</a:t>
            </a:r>
            <a:endParaRPr lang="en-US" sz="1600" dirty="0"/>
          </a:p>
          <a:p>
            <a:pPr>
              <a:lnSpc>
                <a:spcPct val="140000"/>
              </a:lnSpc>
            </a:pPr>
            <a:r>
              <a:rPr lang="en-US" sz="1800" dirty="0">
                <a:solidFill>
                  <a:srgbClr val="8F8F8F"/>
                </a:solidFill>
                <a:latin typeface="Liter" pitchFamily="34" charset="0"/>
                <a:ea typeface="Liter" pitchFamily="34" charset="-122"/>
                <a:cs typeface="Liter" pitchFamily="34" charset="-120"/>
              </a:rPr>
              <a:t>Un viaje de 5,000 años de innovación tecnológica</a:t>
            </a:r>
            <a:endParaRPr lang="en-US" sz="1600" dirty="0"/>
          </a:p>
        </p:txBody>
      </p:sp>
      <p:sp>
        <p:nvSpPr>
          <p:cNvPr id="8" name="Shape 5"/>
          <p:cNvSpPr/>
          <p:nvPr/>
        </p:nvSpPr>
        <p:spPr>
          <a:xfrm>
            <a:off x="385763" y="5872163"/>
            <a:ext cx="600075" cy="600075"/>
          </a:xfrm>
          <a:custGeom>
            <a:avLst/>
            <a:gdLst/>
            <a:ahLst/>
            <a:cxnLst/>
            <a:rect l="l" t="t" r="r" b="b"/>
            <a:pathLst>
              <a:path w="600075" h="600075">
                <a:moveTo>
                  <a:pt x="114302" y="0"/>
                </a:moveTo>
                <a:lnTo>
                  <a:pt x="485773" y="0"/>
                </a:lnTo>
                <a:cubicBezTo>
                  <a:pt x="548858" y="0"/>
                  <a:pt x="600075" y="51217"/>
                  <a:pt x="600075" y="114302"/>
                </a:cubicBezTo>
                <a:lnTo>
                  <a:pt x="600075" y="485773"/>
                </a:lnTo>
                <a:cubicBezTo>
                  <a:pt x="600075" y="548858"/>
                  <a:pt x="548858" y="600075"/>
                  <a:pt x="485773" y="600075"/>
                </a:cubicBezTo>
                <a:lnTo>
                  <a:pt x="114302" y="600075"/>
                </a:lnTo>
                <a:cubicBezTo>
                  <a:pt x="51217" y="600075"/>
                  <a:pt x="0" y="548858"/>
                  <a:pt x="0" y="485773"/>
                </a:cubicBezTo>
                <a:lnTo>
                  <a:pt x="0" y="114302"/>
                </a:lnTo>
                <a:cubicBezTo>
                  <a:pt x="0" y="51217"/>
                  <a:pt x="51217" y="0"/>
                  <a:pt x="114302" y="0"/>
                </a:cubicBezTo>
                <a:close/>
              </a:path>
            </a:pathLst>
          </a:custGeom>
          <a:solidFill>
            <a:srgbClr val="262626"/>
          </a:solidFill>
          <a:ln w="12700">
            <a:solidFill>
              <a:srgbClr val="333333"/>
            </a:solidFill>
            <a:prstDash val="solid"/>
          </a:ln>
        </p:spPr>
      </p:sp>
      <p:sp>
        <p:nvSpPr>
          <p:cNvPr id="9" name="Shape 6"/>
          <p:cNvSpPr/>
          <p:nvPr/>
        </p:nvSpPr>
        <p:spPr>
          <a:xfrm>
            <a:off x="571500" y="6057900"/>
            <a:ext cx="228600" cy="228600"/>
          </a:xfrm>
          <a:custGeom>
            <a:avLst/>
            <a:gdLst/>
            <a:ahLst/>
            <a:cxnLst/>
            <a:rect l="l" t="t" r="r" b="b"/>
            <a:pathLst>
              <a:path w="228600" h="228600">
                <a:moveTo>
                  <a:pt x="78581" y="10716"/>
                </a:moveTo>
                <a:cubicBezTo>
                  <a:pt x="78581" y="4777"/>
                  <a:pt x="73804" y="0"/>
                  <a:pt x="67866" y="0"/>
                </a:cubicBezTo>
                <a:cubicBezTo>
                  <a:pt x="61927" y="0"/>
                  <a:pt x="57150" y="4777"/>
                  <a:pt x="57150" y="10716"/>
                </a:cubicBezTo>
                <a:lnTo>
                  <a:pt x="57150" y="28575"/>
                </a:lnTo>
                <a:cubicBezTo>
                  <a:pt x="41389" y="28575"/>
                  <a:pt x="28575" y="41389"/>
                  <a:pt x="28575" y="57150"/>
                </a:cubicBezTo>
                <a:lnTo>
                  <a:pt x="10716" y="57150"/>
                </a:lnTo>
                <a:cubicBezTo>
                  <a:pt x="4777" y="57150"/>
                  <a:pt x="0" y="61927"/>
                  <a:pt x="0" y="67866"/>
                </a:cubicBezTo>
                <a:cubicBezTo>
                  <a:pt x="0" y="73804"/>
                  <a:pt x="4777" y="78581"/>
                  <a:pt x="10716" y="78581"/>
                </a:cubicBezTo>
                <a:lnTo>
                  <a:pt x="28575" y="78581"/>
                </a:lnTo>
                <a:lnTo>
                  <a:pt x="28575" y="103584"/>
                </a:lnTo>
                <a:lnTo>
                  <a:pt x="10716" y="103584"/>
                </a:lnTo>
                <a:cubicBezTo>
                  <a:pt x="4777" y="103584"/>
                  <a:pt x="0" y="108362"/>
                  <a:pt x="0" y="114300"/>
                </a:cubicBezTo>
                <a:cubicBezTo>
                  <a:pt x="0" y="120238"/>
                  <a:pt x="4777" y="125016"/>
                  <a:pt x="10716" y="125016"/>
                </a:cubicBezTo>
                <a:lnTo>
                  <a:pt x="28575" y="125016"/>
                </a:lnTo>
                <a:lnTo>
                  <a:pt x="28575" y="150019"/>
                </a:lnTo>
                <a:lnTo>
                  <a:pt x="10716" y="150019"/>
                </a:lnTo>
                <a:cubicBezTo>
                  <a:pt x="4777" y="150019"/>
                  <a:pt x="0" y="154796"/>
                  <a:pt x="0" y="160734"/>
                </a:cubicBezTo>
                <a:cubicBezTo>
                  <a:pt x="0" y="166673"/>
                  <a:pt x="4777" y="171450"/>
                  <a:pt x="10716" y="171450"/>
                </a:cubicBezTo>
                <a:lnTo>
                  <a:pt x="28575" y="171450"/>
                </a:lnTo>
                <a:cubicBezTo>
                  <a:pt x="28575" y="187211"/>
                  <a:pt x="41389" y="200025"/>
                  <a:pt x="57150" y="200025"/>
                </a:cubicBezTo>
                <a:lnTo>
                  <a:pt x="57150" y="217884"/>
                </a:lnTo>
                <a:cubicBezTo>
                  <a:pt x="57150" y="223823"/>
                  <a:pt x="61927" y="228600"/>
                  <a:pt x="67866" y="228600"/>
                </a:cubicBezTo>
                <a:cubicBezTo>
                  <a:pt x="73804" y="228600"/>
                  <a:pt x="78581" y="223823"/>
                  <a:pt x="78581" y="217884"/>
                </a:cubicBezTo>
                <a:lnTo>
                  <a:pt x="78581" y="200025"/>
                </a:lnTo>
                <a:lnTo>
                  <a:pt x="103584" y="200025"/>
                </a:lnTo>
                <a:lnTo>
                  <a:pt x="103584" y="217884"/>
                </a:lnTo>
                <a:cubicBezTo>
                  <a:pt x="103584" y="223823"/>
                  <a:pt x="108362" y="228600"/>
                  <a:pt x="114300" y="228600"/>
                </a:cubicBezTo>
                <a:cubicBezTo>
                  <a:pt x="120238" y="228600"/>
                  <a:pt x="125016" y="223823"/>
                  <a:pt x="125016" y="217884"/>
                </a:cubicBezTo>
                <a:lnTo>
                  <a:pt x="125016" y="200025"/>
                </a:lnTo>
                <a:lnTo>
                  <a:pt x="150019" y="200025"/>
                </a:lnTo>
                <a:lnTo>
                  <a:pt x="150019" y="217884"/>
                </a:lnTo>
                <a:cubicBezTo>
                  <a:pt x="150019" y="223823"/>
                  <a:pt x="154796" y="228600"/>
                  <a:pt x="160734" y="228600"/>
                </a:cubicBezTo>
                <a:cubicBezTo>
                  <a:pt x="166673" y="228600"/>
                  <a:pt x="171450" y="223823"/>
                  <a:pt x="171450" y="217884"/>
                </a:cubicBezTo>
                <a:lnTo>
                  <a:pt x="171450" y="200025"/>
                </a:lnTo>
                <a:cubicBezTo>
                  <a:pt x="187211" y="200025"/>
                  <a:pt x="200025" y="187211"/>
                  <a:pt x="200025" y="171450"/>
                </a:cubicBezTo>
                <a:lnTo>
                  <a:pt x="217884" y="171450"/>
                </a:lnTo>
                <a:cubicBezTo>
                  <a:pt x="223823" y="171450"/>
                  <a:pt x="228600" y="166673"/>
                  <a:pt x="228600" y="160734"/>
                </a:cubicBezTo>
                <a:cubicBezTo>
                  <a:pt x="228600" y="154796"/>
                  <a:pt x="223823" y="150019"/>
                  <a:pt x="217884" y="150019"/>
                </a:cubicBezTo>
                <a:lnTo>
                  <a:pt x="200025" y="150019"/>
                </a:lnTo>
                <a:lnTo>
                  <a:pt x="200025" y="125016"/>
                </a:lnTo>
                <a:lnTo>
                  <a:pt x="217884" y="125016"/>
                </a:lnTo>
                <a:cubicBezTo>
                  <a:pt x="223823" y="125016"/>
                  <a:pt x="228600" y="120238"/>
                  <a:pt x="228600" y="114300"/>
                </a:cubicBezTo>
                <a:cubicBezTo>
                  <a:pt x="228600" y="108362"/>
                  <a:pt x="223823" y="103584"/>
                  <a:pt x="217884" y="103584"/>
                </a:cubicBezTo>
                <a:lnTo>
                  <a:pt x="200025" y="103584"/>
                </a:lnTo>
                <a:lnTo>
                  <a:pt x="200025" y="78581"/>
                </a:lnTo>
                <a:lnTo>
                  <a:pt x="217884" y="78581"/>
                </a:lnTo>
                <a:cubicBezTo>
                  <a:pt x="223823" y="78581"/>
                  <a:pt x="228600" y="73804"/>
                  <a:pt x="228600" y="67866"/>
                </a:cubicBezTo>
                <a:cubicBezTo>
                  <a:pt x="228600" y="61927"/>
                  <a:pt x="223823" y="57150"/>
                  <a:pt x="217884" y="57150"/>
                </a:cubicBezTo>
                <a:lnTo>
                  <a:pt x="200025" y="57150"/>
                </a:lnTo>
                <a:cubicBezTo>
                  <a:pt x="200025" y="41389"/>
                  <a:pt x="187211" y="28575"/>
                  <a:pt x="171450" y="28575"/>
                </a:cubicBezTo>
                <a:lnTo>
                  <a:pt x="171450" y="10716"/>
                </a:lnTo>
                <a:cubicBezTo>
                  <a:pt x="171450" y="4777"/>
                  <a:pt x="166673" y="0"/>
                  <a:pt x="160734" y="0"/>
                </a:cubicBezTo>
                <a:cubicBezTo>
                  <a:pt x="154796" y="0"/>
                  <a:pt x="150019" y="4777"/>
                  <a:pt x="150019" y="10716"/>
                </a:cubicBezTo>
                <a:lnTo>
                  <a:pt x="150019" y="28575"/>
                </a:lnTo>
                <a:lnTo>
                  <a:pt x="125016" y="28575"/>
                </a:lnTo>
                <a:lnTo>
                  <a:pt x="125016" y="10716"/>
                </a:lnTo>
                <a:cubicBezTo>
                  <a:pt x="125016" y="4777"/>
                  <a:pt x="120238" y="0"/>
                  <a:pt x="114300" y="0"/>
                </a:cubicBezTo>
                <a:cubicBezTo>
                  <a:pt x="108362" y="0"/>
                  <a:pt x="103584" y="4777"/>
                  <a:pt x="103584" y="10716"/>
                </a:cubicBezTo>
                <a:lnTo>
                  <a:pt x="103584" y="28575"/>
                </a:lnTo>
                <a:lnTo>
                  <a:pt x="78581" y="28575"/>
                </a:lnTo>
                <a:lnTo>
                  <a:pt x="78581" y="10716"/>
                </a:lnTo>
                <a:close/>
                <a:moveTo>
                  <a:pt x="71438" y="57150"/>
                </a:moveTo>
                <a:lnTo>
                  <a:pt x="157163" y="57150"/>
                </a:lnTo>
                <a:cubicBezTo>
                  <a:pt x="165065" y="57150"/>
                  <a:pt x="171450" y="63535"/>
                  <a:pt x="171450" y="71438"/>
                </a:cubicBezTo>
                <a:lnTo>
                  <a:pt x="171450" y="157163"/>
                </a:lnTo>
                <a:cubicBezTo>
                  <a:pt x="171450" y="165065"/>
                  <a:pt x="165065" y="171450"/>
                  <a:pt x="157163" y="171450"/>
                </a:cubicBezTo>
                <a:lnTo>
                  <a:pt x="71438" y="171450"/>
                </a:lnTo>
                <a:cubicBezTo>
                  <a:pt x="63535" y="171450"/>
                  <a:pt x="57150" y="165065"/>
                  <a:pt x="57150" y="157163"/>
                </a:cubicBezTo>
                <a:lnTo>
                  <a:pt x="57150" y="71438"/>
                </a:lnTo>
                <a:cubicBezTo>
                  <a:pt x="57150" y="63535"/>
                  <a:pt x="63535" y="57150"/>
                  <a:pt x="71438" y="57150"/>
                </a:cubicBezTo>
                <a:close/>
                <a:moveTo>
                  <a:pt x="78581" y="78581"/>
                </a:moveTo>
                <a:lnTo>
                  <a:pt x="78581" y="150019"/>
                </a:lnTo>
                <a:lnTo>
                  <a:pt x="150019" y="150019"/>
                </a:lnTo>
                <a:lnTo>
                  <a:pt x="150019" y="78581"/>
                </a:lnTo>
                <a:lnTo>
                  <a:pt x="78581" y="78581"/>
                </a:lnTo>
                <a:close/>
              </a:path>
            </a:pathLst>
          </a:custGeom>
          <a:solidFill>
            <a:srgbClr val="6366F1"/>
          </a:solidFill>
          <a:ln/>
        </p:spPr>
      </p:sp>
      <p:sp>
        <p:nvSpPr>
          <p:cNvPr id="10" name="Text 7"/>
          <p:cNvSpPr/>
          <p:nvPr/>
        </p:nvSpPr>
        <p:spPr>
          <a:xfrm>
            <a:off x="1143000" y="5962650"/>
            <a:ext cx="1504950" cy="190500"/>
          </a:xfrm>
          <a:prstGeom prst="rect">
            <a:avLst/>
          </a:prstGeom>
          <a:noFill/>
          <a:ln/>
        </p:spPr>
        <p:txBody>
          <a:bodyPr wrap="square" lIns="0" tIns="0" rIns="0" bIns="0" rtlCol="0" anchor="ctr"/>
          <a:lstStyle/>
          <a:p>
            <a:pPr>
              <a:lnSpc>
                <a:spcPct val="120000"/>
              </a:lnSpc>
            </a:pPr>
            <a:r>
              <a:rPr lang="en-US" sz="1050" dirty="0">
                <a:solidFill>
                  <a:srgbClr val="8F8F8F"/>
                </a:solidFill>
                <a:latin typeface="Liter" pitchFamily="34" charset="0"/>
                <a:ea typeface="Liter" pitchFamily="34" charset="-122"/>
                <a:cs typeface="Liter" pitchFamily="34" charset="-120"/>
              </a:rPr>
              <a:t>Presentación académica</a:t>
            </a:r>
            <a:endParaRPr lang="en-US" sz="1600" dirty="0"/>
          </a:p>
        </p:txBody>
      </p:sp>
      <p:sp>
        <p:nvSpPr>
          <p:cNvPr id="11" name="Text 8"/>
          <p:cNvSpPr/>
          <p:nvPr/>
        </p:nvSpPr>
        <p:spPr>
          <a:xfrm>
            <a:off x="1143000" y="6153150"/>
            <a:ext cx="1514475" cy="228600"/>
          </a:xfrm>
          <a:prstGeom prst="rect">
            <a:avLst/>
          </a:prstGeom>
          <a:noFill/>
          <a:ln/>
        </p:spPr>
        <p:txBody>
          <a:bodyPr wrap="square" lIns="0" tIns="0" rIns="0" bIns="0" rtlCol="0" anchor="ctr"/>
          <a:lstStyle/>
          <a:p>
            <a:pPr>
              <a:lnSpc>
                <a:spcPct val="130000"/>
              </a:lnSpc>
            </a:pPr>
            <a:r>
              <a:rPr lang="en-US" sz="1200" b="1" dirty="0">
                <a:solidFill>
                  <a:srgbClr val="EFEFEF"/>
                </a:solidFill>
                <a:latin typeface="Liter" pitchFamily="34" charset="0"/>
                <a:ea typeface="Liter" pitchFamily="34" charset="-122"/>
                <a:cs typeface="Liter" pitchFamily="34" charset="-120"/>
              </a:rPr>
              <a:t>2026</a:t>
            </a:r>
            <a:endParaRPr lang="en-US" sz="1600" dirty="0"/>
          </a:p>
        </p:txBody>
      </p:sp>
      <p:sp>
        <p:nvSpPr>
          <p:cNvPr id="12" name="Text 9"/>
          <p:cNvSpPr/>
          <p:nvPr/>
        </p:nvSpPr>
        <p:spPr>
          <a:xfrm>
            <a:off x="9687669" y="6057900"/>
            <a:ext cx="2124075" cy="190500"/>
          </a:xfrm>
          <a:prstGeom prst="rect">
            <a:avLst/>
          </a:prstGeom>
          <a:noFill/>
          <a:ln/>
        </p:spPr>
        <p:txBody>
          <a:bodyPr wrap="square" lIns="0" tIns="0" rIns="0" bIns="0" rtlCol="0" anchor="ctr"/>
          <a:lstStyle/>
          <a:p>
            <a:pPr algn="r">
              <a:lnSpc>
                <a:spcPct val="120000"/>
              </a:lnSpc>
            </a:pPr>
            <a:r>
              <a:rPr lang="en-US" sz="1050" dirty="0">
                <a:solidFill>
                  <a:srgbClr val="8F8F8F"/>
                </a:solidFill>
                <a:latin typeface="Liter" pitchFamily="34" charset="0"/>
                <a:ea typeface="Liter" pitchFamily="34" charset="-122"/>
                <a:cs typeface="Liter" pitchFamily="34" charset="-120"/>
              </a:rPr>
              <a:t>De los orígenes a la era post-Moore</a:t>
            </a:r>
            <a:endParaRPr lang="en-US" sz="1600" dirty="0"/>
          </a:p>
        </p:txBody>
      </p:sp>
      <p:sp>
        <p:nvSpPr>
          <p:cNvPr id="13" name="Text 10"/>
          <p:cNvSpPr/>
          <p:nvPr/>
        </p:nvSpPr>
        <p:spPr>
          <a:xfrm>
            <a:off x="9678144" y="6248400"/>
            <a:ext cx="2133600" cy="228600"/>
          </a:xfrm>
          <a:prstGeom prst="rect">
            <a:avLst/>
          </a:prstGeom>
          <a:noFill/>
          <a:ln/>
        </p:spPr>
        <p:txBody>
          <a:bodyPr wrap="square" lIns="0" tIns="0" rIns="0" bIns="0" rtlCol="0" anchor="ctr"/>
          <a:lstStyle/>
          <a:p>
            <a:pPr algn="r">
              <a:lnSpc>
                <a:spcPct val="130000"/>
              </a:lnSpc>
            </a:pPr>
            <a:r>
              <a:rPr lang="en-US" sz="1200" b="1" dirty="0">
                <a:solidFill>
                  <a:srgbClr val="6366F1"/>
                </a:solidFill>
                <a:latin typeface="Liter" pitchFamily="34" charset="0"/>
                <a:ea typeface="Liter" pitchFamily="34" charset="-122"/>
                <a:cs typeface="Liter" pitchFamily="34" charset="-120"/>
              </a:rPr>
              <a:t>6 Generaciones de Evolución</a:t>
            </a:r>
            <a:endParaRPr lang="en-US" sz="1600" dirty="0"/>
          </a:p>
        </p:txBody>
      </p:sp>
    </p:spTree>
  </p:cSld>
  <p:clrMapOvr>
    <a:masterClrMapping/>
  </p:clrMapOvr>
  <p:transition>
    <p:fade/>
    <p:spd val="med"/>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91919"/>
        </a:solidFill>
      </p:bgPr>
    </p:bg>
    <p:spTree>
      <p:nvGrpSpPr>
        <p:cNvPr id="1" name=""/>
        <p:cNvGrpSpPr/>
        <p:nvPr/>
      </p:nvGrpSpPr>
      <p:grpSpPr>
        <a:xfrm>
          <a:off x="0" y="0"/>
          <a:ext cx="0" cy="0"/>
          <a:chOff x="0" y="0"/>
          <a:chExt cx="0" cy="0"/>
        </a:xfrm>
      </p:grpSpPr>
      <p:sp>
        <p:nvSpPr>
          <p:cNvPr id="2" name="Text 0"/>
          <p:cNvSpPr/>
          <p:nvPr/>
        </p:nvSpPr>
        <p:spPr>
          <a:xfrm>
            <a:off x="320000" y="336000"/>
            <a:ext cx="1624000" cy="160000"/>
          </a:xfrm>
          <a:prstGeom prst="rect">
            <a:avLst/>
          </a:prstGeom>
          <a:noFill/>
          <a:ln/>
        </p:spPr>
        <p:txBody>
          <a:bodyPr wrap="square" lIns="0" tIns="0" rIns="0" bIns="0" rtlCol="0" anchor="ctr"/>
          <a:lstStyle/>
          <a:p>
            <a:pPr>
              <a:lnSpc>
                <a:spcPct val="120000"/>
              </a:lnSpc>
            </a:pPr>
            <a:r>
              <a:rPr lang="en-US" sz="882" b="1" spc="44" kern="0" dirty="0">
                <a:solidFill>
                  <a:srgbClr val="6366F1"/>
                </a:solidFill>
                <a:latin typeface="Liter" pitchFamily="34" charset="0"/>
                <a:ea typeface="Liter" pitchFamily="34" charset="-122"/>
                <a:cs typeface="Liter" pitchFamily="34" charset="-120"/>
              </a:rPr>
              <a:t>08 / Arquitecturas Modernas</a:t>
            </a:r>
            <a:endParaRPr lang="en-US" sz="1600" dirty="0"/>
          </a:p>
        </p:txBody>
      </p:sp>
      <p:sp>
        <p:nvSpPr>
          <p:cNvPr id="3" name="Shape 1"/>
          <p:cNvSpPr/>
          <p:nvPr/>
        </p:nvSpPr>
        <p:spPr>
          <a:xfrm>
            <a:off x="1986625" y="320000"/>
            <a:ext cx="696000" cy="192000"/>
          </a:xfrm>
          <a:custGeom>
            <a:avLst/>
            <a:gdLst/>
            <a:ahLst/>
            <a:cxnLst/>
            <a:rect l="l" t="t" r="r" b="b"/>
            <a:pathLst>
              <a:path w="696000" h="192000">
                <a:moveTo>
                  <a:pt x="96000" y="0"/>
                </a:moveTo>
                <a:lnTo>
                  <a:pt x="600000" y="0"/>
                </a:lnTo>
                <a:cubicBezTo>
                  <a:pt x="653019" y="0"/>
                  <a:pt x="696000" y="42981"/>
                  <a:pt x="696000" y="96000"/>
                </a:cubicBezTo>
                <a:lnTo>
                  <a:pt x="696000" y="96000"/>
                </a:lnTo>
                <a:cubicBezTo>
                  <a:pt x="696000" y="149019"/>
                  <a:pt x="653019" y="192000"/>
                  <a:pt x="600000" y="192000"/>
                </a:cubicBezTo>
                <a:lnTo>
                  <a:pt x="96000" y="192000"/>
                </a:lnTo>
                <a:cubicBezTo>
                  <a:pt x="43016" y="192000"/>
                  <a:pt x="0" y="148984"/>
                  <a:pt x="0" y="96000"/>
                </a:cubicBezTo>
                <a:lnTo>
                  <a:pt x="0" y="96000"/>
                </a:lnTo>
                <a:cubicBezTo>
                  <a:pt x="0" y="43016"/>
                  <a:pt x="43016" y="0"/>
                  <a:pt x="96000" y="0"/>
                </a:cubicBezTo>
                <a:close/>
              </a:path>
            </a:pathLst>
          </a:custGeom>
          <a:solidFill>
            <a:srgbClr val="6366F1">
              <a:alpha val="20000"/>
            </a:srgbClr>
          </a:solidFill>
          <a:ln/>
        </p:spPr>
      </p:sp>
      <p:sp>
        <p:nvSpPr>
          <p:cNvPr id="4" name="Text 2"/>
          <p:cNvSpPr/>
          <p:nvPr/>
        </p:nvSpPr>
        <p:spPr>
          <a:xfrm>
            <a:off x="1986625" y="320000"/>
            <a:ext cx="744000" cy="192000"/>
          </a:xfrm>
          <a:prstGeom prst="rect">
            <a:avLst/>
          </a:prstGeom>
          <a:noFill/>
          <a:ln/>
        </p:spPr>
        <p:txBody>
          <a:bodyPr wrap="square" lIns="96000" tIns="32000" rIns="96000" bIns="32000" rtlCol="0" anchor="ctr"/>
          <a:lstStyle/>
          <a:p>
            <a:pPr>
              <a:lnSpc>
                <a:spcPct val="110000"/>
              </a:lnSpc>
            </a:pPr>
            <a:r>
              <a:rPr lang="en-US" sz="756" b="1" dirty="0">
                <a:solidFill>
                  <a:srgbClr val="6366F1"/>
                </a:solidFill>
                <a:latin typeface="Liter" pitchFamily="34" charset="0"/>
                <a:ea typeface="Liter" pitchFamily="34" charset="-122"/>
                <a:cs typeface="Liter" pitchFamily="34" charset="-120"/>
              </a:rPr>
              <a:t>2020-2025</a:t>
            </a:r>
            <a:endParaRPr lang="en-US" sz="1600" dirty="0"/>
          </a:p>
        </p:txBody>
      </p:sp>
      <p:sp>
        <p:nvSpPr>
          <p:cNvPr id="5" name="Text 3"/>
          <p:cNvSpPr/>
          <p:nvPr/>
        </p:nvSpPr>
        <p:spPr>
          <a:xfrm>
            <a:off x="320000" y="576000"/>
            <a:ext cx="11696000" cy="320000"/>
          </a:xfrm>
          <a:prstGeom prst="rect">
            <a:avLst/>
          </a:prstGeom>
          <a:noFill/>
          <a:ln/>
        </p:spPr>
        <p:txBody>
          <a:bodyPr wrap="square" lIns="0" tIns="0" rIns="0" bIns="0" rtlCol="0" anchor="ctr"/>
          <a:lstStyle/>
          <a:p>
            <a:pPr>
              <a:lnSpc>
                <a:spcPct val="90000"/>
              </a:lnSpc>
            </a:pPr>
            <a:r>
              <a:rPr lang="en-US" sz="2268" b="1" dirty="0">
                <a:solidFill>
                  <a:srgbClr val="EFEFEF"/>
                </a:solidFill>
                <a:latin typeface="Liter" pitchFamily="34" charset="0"/>
                <a:ea typeface="Liter" pitchFamily="34" charset="-122"/>
                <a:cs typeface="Liter" pitchFamily="34" charset="-120"/>
              </a:rPr>
              <a:t>Más Allá de la Ley de Moore</a:t>
            </a:r>
            <a:endParaRPr lang="en-US" sz="1600" dirty="0"/>
          </a:p>
        </p:txBody>
      </p:sp>
      <p:sp>
        <p:nvSpPr>
          <p:cNvPr id="6" name="Shape 4"/>
          <p:cNvSpPr/>
          <p:nvPr/>
        </p:nvSpPr>
        <p:spPr>
          <a:xfrm>
            <a:off x="320000" y="992000"/>
            <a:ext cx="768000" cy="32000"/>
          </a:xfrm>
          <a:custGeom>
            <a:avLst/>
            <a:gdLst/>
            <a:ahLst/>
            <a:cxnLst/>
            <a:rect l="l" t="t" r="r" b="b"/>
            <a:pathLst>
              <a:path w="768000" h="32000">
                <a:moveTo>
                  <a:pt x="0" y="0"/>
                </a:moveTo>
                <a:lnTo>
                  <a:pt x="768000" y="0"/>
                </a:lnTo>
                <a:lnTo>
                  <a:pt x="768000" y="32000"/>
                </a:lnTo>
                <a:lnTo>
                  <a:pt x="0" y="32000"/>
                </a:lnTo>
                <a:lnTo>
                  <a:pt x="0" y="0"/>
                </a:lnTo>
                <a:close/>
              </a:path>
            </a:pathLst>
          </a:custGeom>
          <a:solidFill>
            <a:srgbClr val="6366F1"/>
          </a:solidFill>
          <a:ln/>
        </p:spPr>
      </p:sp>
      <p:sp>
        <p:nvSpPr>
          <p:cNvPr id="7" name="Shape 5"/>
          <p:cNvSpPr/>
          <p:nvPr/>
        </p:nvSpPr>
        <p:spPr>
          <a:xfrm>
            <a:off x="324000" y="1188000"/>
            <a:ext cx="5688000" cy="1640000"/>
          </a:xfrm>
          <a:custGeom>
            <a:avLst/>
            <a:gdLst/>
            <a:ahLst/>
            <a:cxnLst/>
            <a:rect l="l" t="t" r="r" b="b"/>
            <a:pathLst>
              <a:path w="5688000" h="1640000">
                <a:moveTo>
                  <a:pt x="96006" y="0"/>
                </a:moveTo>
                <a:lnTo>
                  <a:pt x="5591994" y="0"/>
                </a:lnTo>
                <a:cubicBezTo>
                  <a:pt x="5645017" y="0"/>
                  <a:pt x="5688000" y="42983"/>
                  <a:pt x="5688000" y="96006"/>
                </a:cubicBezTo>
                <a:lnTo>
                  <a:pt x="5688000" y="1543994"/>
                </a:lnTo>
                <a:cubicBezTo>
                  <a:pt x="5688000" y="1597017"/>
                  <a:pt x="5645017" y="1640000"/>
                  <a:pt x="5591994" y="1640000"/>
                </a:cubicBezTo>
                <a:lnTo>
                  <a:pt x="96006" y="1640000"/>
                </a:lnTo>
                <a:cubicBezTo>
                  <a:pt x="43019" y="1640000"/>
                  <a:pt x="0" y="1596981"/>
                  <a:pt x="0" y="1543994"/>
                </a:cubicBezTo>
                <a:lnTo>
                  <a:pt x="0" y="96006"/>
                </a:lnTo>
                <a:cubicBezTo>
                  <a:pt x="0" y="42983"/>
                  <a:pt x="42983" y="0"/>
                  <a:pt x="96006" y="0"/>
                </a:cubicBezTo>
                <a:close/>
              </a:path>
            </a:pathLst>
          </a:custGeom>
          <a:solidFill>
            <a:srgbClr val="262626"/>
          </a:solidFill>
          <a:ln w="12700">
            <a:solidFill>
              <a:srgbClr val="333333"/>
            </a:solidFill>
            <a:prstDash val="solid"/>
          </a:ln>
        </p:spPr>
      </p:sp>
      <p:sp>
        <p:nvSpPr>
          <p:cNvPr id="8" name="Shape 6"/>
          <p:cNvSpPr/>
          <p:nvPr/>
        </p:nvSpPr>
        <p:spPr>
          <a:xfrm>
            <a:off x="488000" y="1352000"/>
            <a:ext cx="448000" cy="448000"/>
          </a:xfrm>
          <a:custGeom>
            <a:avLst/>
            <a:gdLst/>
            <a:ahLst/>
            <a:cxnLst/>
            <a:rect l="l" t="t" r="r" b="b"/>
            <a:pathLst>
              <a:path w="448000" h="448000">
                <a:moveTo>
                  <a:pt x="96002" y="0"/>
                </a:moveTo>
                <a:lnTo>
                  <a:pt x="351998" y="0"/>
                </a:lnTo>
                <a:cubicBezTo>
                  <a:pt x="404983" y="0"/>
                  <a:pt x="448000" y="43017"/>
                  <a:pt x="448000" y="96002"/>
                </a:cubicBezTo>
                <a:lnTo>
                  <a:pt x="448000" y="351998"/>
                </a:lnTo>
                <a:cubicBezTo>
                  <a:pt x="448000" y="404983"/>
                  <a:pt x="404983" y="448000"/>
                  <a:pt x="351998" y="448000"/>
                </a:cubicBezTo>
                <a:lnTo>
                  <a:pt x="96002" y="448000"/>
                </a:lnTo>
                <a:cubicBezTo>
                  <a:pt x="43017" y="448000"/>
                  <a:pt x="0" y="404983"/>
                  <a:pt x="0" y="351998"/>
                </a:cubicBezTo>
                <a:lnTo>
                  <a:pt x="0" y="96002"/>
                </a:lnTo>
                <a:cubicBezTo>
                  <a:pt x="0" y="43017"/>
                  <a:pt x="43017" y="0"/>
                  <a:pt x="96002" y="0"/>
                </a:cubicBezTo>
                <a:close/>
              </a:path>
            </a:pathLst>
          </a:custGeom>
          <a:solidFill>
            <a:srgbClr val="6366F1">
              <a:alpha val="20000"/>
            </a:srgbClr>
          </a:solidFill>
          <a:ln/>
        </p:spPr>
      </p:sp>
      <p:sp>
        <p:nvSpPr>
          <p:cNvPr id="9" name="Shape 7"/>
          <p:cNvSpPr/>
          <p:nvPr/>
        </p:nvSpPr>
        <p:spPr>
          <a:xfrm>
            <a:off x="616000" y="1480000"/>
            <a:ext cx="192000" cy="192000"/>
          </a:xfrm>
          <a:custGeom>
            <a:avLst/>
            <a:gdLst/>
            <a:ahLst/>
            <a:cxnLst/>
            <a:rect l="l" t="t" r="r" b="b"/>
            <a:pathLst>
              <a:path w="192000" h="192000">
                <a:moveTo>
                  <a:pt x="24000" y="24000"/>
                </a:moveTo>
                <a:cubicBezTo>
                  <a:pt x="24000" y="17363"/>
                  <a:pt x="18638" y="12000"/>
                  <a:pt x="12000" y="12000"/>
                </a:cubicBezTo>
                <a:cubicBezTo>
                  <a:pt x="5362" y="12000"/>
                  <a:pt x="0" y="17363"/>
                  <a:pt x="0" y="24000"/>
                </a:cubicBezTo>
                <a:lnTo>
                  <a:pt x="0" y="150000"/>
                </a:lnTo>
                <a:cubicBezTo>
                  <a:pt x="0" y="166575"/>
                  <a:pt x="13425" y="180000"/>
                  <a:pt x="30000" y="180000"/>
                </a:cubicBezTo>
                <a:lnTo>
                  <a:pt x="180000" y="180000"/>
                </a:lnTo>
                <a:cubicBezTo>
                  <a:pt x="186638" y="180000"/>
                  <a:pt x="192000" y="174638"/>
                  <a:pt x="192000" y="168000"/>
                </a:cubicBezTo>
                <a:cubicBezTo>
                  <a:pt x="192000" y="161362"/>
                  <a:pt x="186638" y="156000"/>
                  <a:pt x="180000" y="156000"/>
                </a:cubicBezTo>
                <a:lnTo>
                  <a:pt x="30000" y="156000"/>
                </a:lnTo>
                <a:cubicBezTo>
                  <a:pt x="26700" y="156000"/>
                  <a:pt x="24000" y="153300"/>
                  <a:pt x="24000" y="150000"/>
                </a:cubicBezTo>
                <a:lnTo>
                  <a:pt x="24000" y="24000"/>
                </a:lnTo>
                <a:close/>
                <a:moveTo>
                  <a:pt x="176475" y="56475"/>
                </a:moveTo>
                <a:cubicBezTo>
                  <a:pt x="181163" y="51787"/>
                  <a:pt x="181163" y="44175"/>
                  <a:pt x="176475" y="39488"/>
                </a:cubicBezTo>
                <a:cubicBezTo>
                  <a:pt x="171788" y="34800"/>
                  <a:pt x="164175" y="34800"/>
                  <a:pt x="159488" y="39488"/>
                </a:cubicBezTo>
                <a:lnTo>
                  <a:pt x="120000" y="79013"/>
                </a:lnTo>
                <a:lnTo>
                  <a:pt x="98475" y="57525"/>
                </a:lnTo>
                <a:cubicBezTo>
                  <a:pt x="93788" y="52838"/>
                  <a:pt x="86175" y="52838"/>
                  <a:pt x="81488" y="57525"/>
                </a:cubicBezTo>
                <a:lnTo>
                  <a:pt x="45488" y="93525"/>
                </a:lnTo>
                <a:cubicBezTo>
                  <a:pt x="40800" y="98212"/>
                  <a:pt x="40800" y="105825"/>
                  <a:pt x="45488" y="110512"/>
                </a:cubicBezTo>
                <a:cubicBezTo>
                  <a:pt x="50175" y="115200"/>
                  <a:pt x="57788" y="115200"/>
                  <a:pt x="62475" y="110512"/>
                </a:cubicBezTo>
                <a:lnTo>
                  <a:pt x="90000" y="82988"/>
                </a:lnTo>
                <a:lnTo>
                  <a:pt x="111525" y="104512"/>
                </a:lnTo>
                <a:cubicBezTo>
                  <a:pt x="116213" y="109200"/>
                  <a:pt x="123825" y="109200"/>
                  <a:pt x="128513" y="104512"/>
                </a:cubicBezTo>
                <a:lnTo>
                  <a:pt x="176513" y="56513"/>
                </a:lnTo>
                <a:close/>
              </a:path>
            </a:pathLst>
          </a:custGeom>
          <a:solidFill>
            <a:srgbClr val="6366F1"/>
          </a:solidFill>
          <a:ln/>
        </p:spPr>
      </p:sp>
      <p:sp>
        <p:nvSpPr>
          <p:cNvPr id="10" name="Text 8"/>
          <p:cNvSpPr/>
          <p:nvPr/>
        </p:nvSpPr>
        <p:spPr>
          <a:xfrm>
            <a:off x="1064000" y="1352000"/>
            <a:ext cx="4864000" cy="224000"/>
          </a:xfrm>
          <a:prstGeom prst="rect">
            <a:avLst/>
          </a:prstGeom>
          <a:noFill/>
          <a:ln/>
        </p:spPr>
        <p:txBody>
          <a:bodyPr wrap="square" lIns="0" tIns="0" rIns="0" bIns="0" rtlCol="0" anchor="ctr"/>
          <a:lstStyle/>
          <a:p>
            <a:pPr>
              <a:lnSpc>
                <a:spcPct val="120000"/>
              </a:lnSpc>
            </a:pPr>
            <a:r>
              <a:rPr lang="en-US" sz="1260" b="1" dirty="0">
                <a:solidFill>
                  <a:srgbClr val="EFEFEF"/>
                </a:solidFill>
                <a:latin typeface="Liter" pitchFamily="34" charset="0"/>
                <a:ea typeface="Liter" pitchFamily="34" charset="-122"/>
                <a:cs typeface="Liter" pitchFamily="34" charset="-120"/>
              </a:rPr>
              <a:t>El Fin de Moore</a:t>
            </a:r>
            <a:endParaRPr lang="en-US" sz="1600" dirty="0"/>
          </a:p>
        </p:txBody>
      </p:sp>
      <p:sp>
        <p:nvSpPr>
          <p:cNvPr id="11" name="Text 9"/>
          <p:cNvSpPr/>
          <p:nvPr/>
        </p:nvSpPr>
        <p:spPr>
          <a:xfrm>
            <a:off x="1064000" y="1672000"/>
            <a:ext cx="4840000" cy="544000"/>
          </a:xfrm>
          <a:prstGeom prst="rect">
            <a:avLst/>
          </a:prstGeom>
          <a:noFill/>
          <a:ln/>
        </p:spPr>
        <p:txBody>
          <a:bodyPr wrap="square" lIns="0" tIns="0" rIns="0" bIns="0" rtlCol="0" anchor="ctr"/>
          <a:lstStyle/>
          <a:p>
            <a:pPr>
              <a:lnSpc>
                <a:spcPct val="140000"/>
              </a:lnSpc>
            </a:pPr>
            <a:r>
              <a:rPr lang="en-US" sz="882" dirty="0">
                <a:solidFill>
                  <a:srgbClr val="8F8F8F"/>
                </a:solidFill>
                <a:latin typeface="Liter" pitchFamily="34" charset="0"/>
                <a:ea typeface="Liter" pitchFamily="34" charset="-122"/>
                <a:cs typeface="Liter" pitchFamily="34" charset="-120"/>
              </a:rPr>
              <a:t>La </a:t>
            </a:r>
            <a:pPr>
              <a:lnSpc>
                <a:spcPct val="140000"/>
              </a:lnSpc>
            </a:pPr>
            <a:r>
              <a:rPr lang="en-US" sz="882" b="1" dirty="0">
                <a:solidFill>
                  <a:srgbClr val="EFEFEF"/>
                </a:solidFill>
                <a:latin typeface="Liter" pitchFamily="34" charset="0"/>
                <a:ea typeface="Liter" pitchFamily="34" charset="-122"/>
                <a:cs typeface="Liter" pitchFamily="34" charset="-120"/>
              </a:rPr>
              <a:t>Ley de Moore</a:t>
            </a:r>
            <a:pPr>
              <a:lnSpc>
                <a:spcPct val="140000"/>
              </a:lnSpc>
            </a:pPr>
            <a:r>
              <a:rPr lang="en-US" sz="882" dirty="0">
                <a:solidFill>
                  <a:srgbClr val="8F8F8F"/>
                </a:solidFill>
                <a:latin typeface="Liter" pitchFamily="34" charset="0"/>
                <a:ea typeface="Liter" pitchFamily="34" charset="-122"/>
                <a:cs typeface="Liter" pitchFamily="34" charset="-120"/>
              </a:rPr>
              <a:t> (transistores se duplican cada 2 años) se desaceleró alrededor de 2020. Los transistores alcanzaron </a:t>
            </a:r>
            <a:pPr>
              <a:lnSpc>
                <a:spcPct val="140000"/>
              </a:lnSpc>
            </a:pPr>
            <a:r>
              <a:rPr lang="en-US" sz="882" b="1" dirty="0">
                <a:solidFill>
                  <a:srgbClr val="EFEFEF"/>
                </a:solidFill>
                <a:latin typeface="Liter" pitchFamily="34" charset="0"/>
                <a:ea typeface="Liter" pitchFamily="34" charset="-122"/>
                <a:cs typeface="Liter" pitchFamily="34" charset="-120"/>
              </a:rPr>
              <a:t>3 nanómetros</a:t>
            </a:r>
            <a:pPr>
              <a:lnSpc>
                <a:spcPct val="140000"/>
              </a:lnSpc>
            </a:pPr>
            <a:r>
              <a:rPr lang="en-US" sz="882" dirty="0">
                <a:solidFill>
                  <a:srgbClr val="8F8F8F"/>
                </a:solidFill>
                <a:latin typeface="Liter" pitchFamily="34" charset="0"/>
                <a:ea typeface="Liter" pitchFamily="34" charset="-122"/>
                <a:cs typeface="Liter" pitchFamily="34" charset="-120"/>
              </a:rPr>
              <a:t>, donde efectos cuánticos y disipación de calor se vuelven barreras físicas insuperables.</a:t>
            </a:r>
            <a:endParaRPr lang="en-US" sz="1600" dirty="0"/>
          </a:p>
        </p:txBody>
      </p:sp>
      <p:sp>
        <p:nvSpPr>
          <p:cNvPr id="12" name="Shape 10"/>
          <p:cNvSpPr/>
          <p:nvPr/>
        </p:nvSpPr>
        <p:spPr>
          <a:xfrm>
            <a:off x="1064000" y="2314000"/>
            <a:ext cx="4784000" cy="352000"/>
          </a:xfrm>
          <a:custGeom>
            <a:avLst/>
            <a:gdLst/>
            <a:ahLst/>
            <a:cxnLst/>
            <a:rect l="l" t="t" r="r" b="b"/>
            <a:pathLst>
              <a:path w="4784000" h="352000">
                <a:moveTo>
                  <a:pt x="64001" y="0"/>
                </a:moveTo>
                <a:lnTo>
                  <a:pt x="4719999" y="0"/>
                </a:lnTo>
                <a:cubicBezTo>
                  <a:pt x="4755346" y="0"/>
                  <a:pt x="4784000" y="28654"/>
                  <a:pt x="4784000" y="64001"/>
                </a:cubicBezTo>
                <a:lnTo>
                  <a:pt x="4784000" y="287999"/>
                </a:lnTo>
                <a:cubicBezTo>
                  <a:pt x="4784000" y="323346"/>
                  <a:pt x="4755346" y="352000"/>
                  <a:pt x="4719999" y="352000"/>
                </a:cubicBezTo>
                <a:lnTo>
                  <a:pt x="64001" y="352000"/>
                </a:lnTo>
                <a:cubicBezTo>
                  <a:pt x="28678" y="352000"/>
                  <a:pt x="0" y="323322"/>
                  <a:pt x="0" y="287999"/>
                </a:cubicBezTo>
                <a:lnTo>
                  <a:pt x="0" y="64001"/>
                </a:lnTo>
                <a:cubicBezTo>
                  <a:pt x="0" y="28678"/>
                  <a:pt x="28678" y="0"/>
                  <a:pt x="64001" y="0"/>
                </a:cubicBezTo>
                <a:close/>
              </a:path>
            </a:pathLst>
          </a:custGeom>
          <a:solidFill>
            <a:srgbClr val="333333"/>
          </a:solidFill>
          <a:ln/>
        </p:spPr>
      </p:sp>
      <p:sp>
        <p:nvSpPr>
          <p:cNvPr id="13" name="Text 11"/>
          <p:cNvSpPr/>
          <p:nvPr/>
        </p:nvSpPr>
        <p:spPr>
          <a:xfrm>
            <a:off x="1160000" y="2410000"/>
            <a:ext cx="4648000" cy="160000"/>
          </a:xfrm>
          <a:prstGeom prst="rect">
            <a:avLst/>
          </a:prstGeom>
          <a:noFill/>
          <a:ln/>
        </p:spPr>
        <p:txBody>
          <a:bodyPr wrap="square" lIns="0" tIns="0" rIns="0" bIns="0" rtlCol="0" anchor="ctr"/>
          <a:lstStyle/>
          <a:p>
            <a:pPr>
              <a:lnSpc>
                <a:spcPct val="120000"/>
              </a:lnSpc>
            </a:pPr>
            <a:r>
              <a:rPr lang="en-US" sz="882" b="1" dirty="0">
                <a:solidFill>
                  <a:srgbClr val="EFEFEF"/>
                </a:solidFill>
                <a:latin typeface="Liter" pitchFamily="34" charset="0"/>
                <a:ea typeface="Liter" pitchFamily="34" charset="-122"/>
                <a:cs typeface="Liter" pitchFamily="34" charset="-120"/>
              </a:rPr>
              <a:t>Solución:</a:t>
            </a:r>
            <a:pPr>
              <a:lnSpc>
                <a:spcPct val="120000"/>
              </a:lnSpc>
            </a:pPr>
            <a:r>
              <a:rPr lang="en-US" sz="882" dirty="0">
                <a:solidFill>
                  <a:srgbClr val="8F8F8F"/>
                </a:solidFill>
                <a:latin typeface="Liter" pitchFamily="34" charset="0"/>
                <a:ea typeface="Liter" pitchFamily="34" charset="-122"/>
                <a:cs typeface="Liter" pitchFamily="34" charset="-120"/>
              </a:rPr>
              <a:t> Especialización funcional en lugar de miniaturización general</a:t>
            </a:r>
            <a:endParaRPr lang="en-US" sz="1600" dirty="0"/>
          </a:p>
        </p:txBody>
      </p:sp>
      <p:sp>
        <p:nvSpPr>
          <p:cNvPr id="14" name="Shape 12"/>
          <p:cNvSpPr/>
          <p:nvPr/>
        </p:nvSpPr>
        <p:spPr>
          <a:xfrm>
            <a:off x="324000" y="2966000"/>
            <a:ext cx="5688000" cy="3704000"/>
          </a:xfrm>
          <a:custGeom>
            <a:avLst/>
            <a:gdLst/>
            <a:ahLst/>
            <a:cxnLst/>
            <a:rect l="l" t="t" r="r" b="b"/>
            <a:pathLst>
              <a:path w="5688000" h="3704000">
                <a:moveTo>
                  <a:pt x="96008" y="0"/>
                </a:moveTo>
                <a:lnTo>
                  <a:pt x="5591992" y="0"/>
                </a:lnTo>
                <a:cubicBezTo>
                  <a:pt x="5645016" y="0"/>
                  <a:pt x="5688000" y="42984"/>
                  <a:pt x="5688000" y="96008"/>
                </a:cubicBezTo>
                <a:lnTo>
                  <a:pt x="5688000" y="3607992"/>
                </a:lnTo>
                <a:cubicBezTo>
                  <a:pt x="5688000" y="3661016"/>
                  <a:pt x="5645016" y="3704000"/>
                  <a:pt x="5591992" y="3704000"/>
                </a:cubicBezTo>
                <a:lnTo>
                  <a:pt x="96008" y="3704000"/>
                </a:lnTo>
                <a:cubicBezTo>
                  <a:pt x="42984" y="3704000"/>
                  <a:pt x="0" y="3661016"/>
                  <a:pt x="0" y="3607992"/>
                </a:cubicBezTo>
                <a:lnTo>
                  <a:pt x="0" y="96008"/>
                </a:lnTo>
                <a:cubicBezTo>
                  <a:pt x="0" y="43020"/>
                  <a:pt x="43020" y="0"/>
                  <a:pt x="96008" y="0"/>
                </a:cubicBezTo>
                <a:close/>
              </a:path>
            </a:pathLst>
          </a:custGeom>
          <a:solidFill>
            <a:srgbClr val="262626"/>
          </a:solidFill>
          <a:ln w="12700">
            <a:solidFill>
              <a:srgbClr val="333333"/>
            </a:solidFill>
            <a:prstDash val="solid"/>
          </a:ln>
        </p:spPr>
      </p:sp>
      <p:sp>
        <p:nvSpPr>
          <p:cNvPr id="15" name="Text 13"/>
          <p:cNvSpPr/>
          <p:nvPr/>
        </p:nvSpPr>
        <p:spPr>
          <a:xfrm>
            <a:off x="488000" y="3130000"/>
            <a:ext cx="5432000" cy="224000"/>
          </a:xfrm>
          <a:prstGeom prst="rect">
            <a:avLst/>
          </a:prstGeom>
          <a:noFill/>
          <a:ln/>
        </p:spPr>
        <p:txBody>
          <a:bodyPr wrap="square" lIns="0" tIns="0" rIns="0" bIns="0" rtlCol="0" anchor="ctr"/>
          <a:lstStyle/>
          <a:p>
            <a:pPr>
              <a:lnSpc>
                <a:spcPct val="130000"/>
              </a:lnSpc>
            </a:pPr>
            <a:r>
              <a:rPr lang="en-US" sz="1134" b="1" dirty="0">
                <a:solidFill>
                  <a:srgbClr val="EFEFEF"/>
                </a:solidFill>
                <a:latin typeface="Liter" pitchFamily="34" charset="0"/>
                <a:ea typeface="Liter" pitchFamily="34" charset="-122"/>
                <a:cs typeface="Liter" pitchFamily="34" charset="-120"/>
              </a:rPr>
              <a:t>Arquitectura Híbrida: CPU + GPU + NPU</a:t>
            </a:r>
            <a:endParaRPr lang="en-US" sz="1600" dirty="0"/>
          </a:p>
        </p:txBody>
      </p:sp>
      <p:sp>
        <p:nvSpPr>
          <p:cNvPr id="16" name="Shape 14"/>
          <p:cNvSpPr/>
          <p:nvPr/>
        </p:nvSpPr>
        <p:spPr>
          <a:xfrm>
            <a:off x="488000" y="3482000"/>
            <a:ext cx="5360000" cy="824000"/>
          </a:xfrm>
          <a:custGeom>
            <a:avLst/>
            <a:gdLst/>
            <a:ahLst/>
            <a:cxnLst/>
            <a:rect l="l" t="t" r="r" b="b"/>
            <a:pathLst>
              <a:path w="5360000" h="824000">
                <a:moveTo>
                  <a:pt x="64000" y="0"/>
                </a:moveTo>
                <a:lnTo>
                  <a:pt x="5296000" y="0"/>
                </a:lnTo>
                <a:cubicBezTo>
                  <a:pt x="5331346" y="0"/>
                  <a:pt x="5360000" y="28654"/>
                  <a:pt x="5360000" y="64000"/>
                </a:cubicBezTo>
                <a:lnTo>
                  <a:pt x="5360000" y="760000"/>
                </a:lnTo>
                <a:cubicBezTo>
                  <a:pt x="5360000" y="795346"/>
                  <a:pt x="5331346" y="824000"/>
                  <a:pt x="5296000" y="824000"/>
                </a:cubicBezTo>
                <a:lnTo>
                  <a:pt x="64000" y="824000"/>
                </a:lnTo>
                <a:cubicBezTo>
                  <a:pt x="28677" y="824000"/>
                  <a:pt x="0" y="795323"/>
                  <a:pt x="0" y="760000"/>
                </a:cubicBezTo>
                <a:lnTo>
                  <a:pt x="0" y="64000"/>
                </a:lnTo>
                <a:cubicBezTo>
                  <a:pt x="0" y="28677"/>
                  <a:pt x="28677" y="0"/>
                  <a:pt x="64000" y="0"/>
                </a:cubicBezTo>
                <a:close/>
              </a:path>
            </a:pathLst>
          </a:custGeom>
          <a:solidFill>
            <a:srgbClr val="333333">
              <a:alpha val="50196"/>
            </a:srgbClr>
          </a:solidFill>
          <a:ln/>
        </p:spPr>
      </p:sp>
      <p:sp>
        <p:nvSpPr>
          <p:cNvPr id="17" name="Shape 15"/>
          <p:cNvSpPr/>
          <p:nvPr/>
        </p:nvSpPr>
        <p:spPr>
          <a:xfrm>
            <a:off x="616000" y="3610000"/>
            <a:ext cx="320000" cy="320000"/>
          </a:xfrm>
          <a:custGeom>
            <a:avLst/>
            <a:gdLst/>
            <a:ahLst/>
            <a:cxnLst/>
            <a:rect l="l" t="t" r="r" b="b"/>
            <a:pathLst>
              <a:path w="320000" h="320000">
                <a:moveTo>
                  <a:pt x="64000" y="0"/>
                </a:moveTo>
                <a:lnTo>
                  <a:pt x="256000" y="0"/>
                </a:lnTo>
                <a:cubicBezTo>
                  <a:pt x="291346" y="0"/>
                  <a:pt x="320000" y="28654"/>
                  <a:pt x="320000" y="64000"/>
                </a:cubicBezTo>
                <a:lnTo>
                  <a:pt x="320000" y="256000"/>
                </a:lnTo>
                <a:cubicBezTo>
                  <a:pt x="320000" y="291346"/>
                  <a:pt x="291346" y="320000"/>
                  <a:pt x="256000" y="320000"/>
                </a:cubicBezTo>
                <a:lnTo>
                  <a:pt x="64000" y="320000"/>
                </a:lnTo>
                <a:cubicBezTo>
                  <a:pt x="28654" y="320000"/>
                  <a:pt x="0" y="291346"/>
                  <a:pt x="0" y="256000"/>
                </a:cubicBezTo>
                <a:lnTo>
                  <a:pt x="0" y="64000"/>
                </a:lnTo>
                <a:cubicBezTo>
                  <a:pt x="0" y="28677"/>
                  <a:pt x="28677" y="0"/>
                  <a:pt x="64000" y="0"/>
                </a:cubicBezTo>
                <a:close/>
              </a:path>
            </a:pathLst>
          </a:custGeom>
          <a:solidFill>
            <a:srgbClr val="6366F1">
              <a:alpha val="20000"/>
            </a:srgbClr>
          </a:solidFill>
          <a:ln/>
        </p:spPr>
      </p:sp>
      <p:sp>
        <p:nvSpPr>
          <p:cNvPr id="18" name="Shape 16"/>
          <p:cNvSpPr/>
          <p:nvPr/>
        </p:nvSpPr>
        <p:spPr>
          <a:xfrm>
            <a:off x="712000" y="3706000"/>
            <a:ext cx="128000" cy="128000"/>
          </a:xfrm>
          <a:custGeom>
            <a:avLst/>
            <a:gdLst/>
            <a:ahLst/>
            <a:cxnLst/>
            <a:rect l="l" t="t" r="r" b="b"/>
            <a:pathLst>
              <a:path w="128000" h="128000">
                <a:moveTo>
                  <a:pt x="44000" y="6000"/>
                </a:moveTo>
                <a:cubicBezTo>
                  <a:pt x="44000" y="2675"/>
                  <a:pt x="41325" y="0"/>
                  <a:pt x="38000" y="0"/>
                </a:cubicBezTo>
                <a:cubicBezTo>
                  <a:pt x="34675" y="0"/>
                  <a:pt x="32000" y="2675"/>
                  <a:pt x="32000" y="6000"/>
                </a:cubicBezTo>
                <a:lnTo>
                  <a:pt x="32000" y="16000"/>
                </a:lnTo>
                <a:cubicBezTo>
                  <a:pt x="23175" y="16000"/>
                  <a:pt x="16000" y="23175"/>
                  <a:pt x="16000" y="32000"/>
                </a:cubicBezTo>
                <a:lnTo>
                  <a:pt x="6000" y="32000"/>
                </a:lnTo>
                <a:cubicBezTo>
                  <a:pt x="2675" y="32000"/>
                  <a:pt x="0" y="34675"/>
                  <a:pt x="0" y="38000"/>
                </a:cubicBezTo>
                <a:cubicBezTo>
                  <a:pt x="0" y="41325"/>
                  <a:pt x="2675" y="44000"/>
                  <a:pt x="6000" y="44000"/>
                </a:cubicBezTo>
                <a:lnTo>
                  <a:pt x="16000" y="44000"/>
                </a:lnTo>
                <a:lnTo>
                  <a:pt x="16000" y="58000"/>
                </a:lnTo>
                <a:lnTo>
                  <a:pt x="6000" y="58000"/>
                </a:lnTo>
                <a:cubicBezTo>
                  <a:pt x="2675" y="58000"/>
                  <a:pt x="0" y="60675"/>
                  <a:pt x="0" y="64000"/>
                </a:cubicBezTo>
                <a:cubicBezTo>
                  <a:pt x="0" y="67325"/>
                  <a:pt x="2675" y="70000"/>
                  <a:pt x="6000" y="70000"/>
                </a:cubicBezTo>
                <a:lnTo>
                  <a:pt x="16000" y="70000"/>
                </a:lnTo>
                <a:lnTo>
                  <a:pt x="16000" y="84000"/>
                </a:lnTo>
                <a:lnTo>
                  <a:pt x="6000" y="84000"/>
                </a:lnTo>
                <a:cubicBezTo>
                  <a:pt x="2675" y="84000"/>
                  <a:pt x="0" y="86675"/>
                  <a:pt x="0" y="90000"/>
                </a:cubicBezTo>
                <a:cubicBezTo>
                  <a:pt x="0" y="93325"/>
                  <a:pt x="2675" y="96000"/>
                  <a:pt x="6000" y="96000"/>
                </a:cubicBezTo>
                <a:lnTo>
                  <a:pt x="16000" y="96000"/>
                </a:lnTo>
                <a:cubicBezTo>
                  <a:pt x="16000" y="104825"/>
                  <a:pt x="23175" y="112000"/>
                  <a:pt x="32000" y="112000"/>
                </a:cubicBezTo>
                <a:lnTo>
                  <a:pt x="32000" y="122000"/>
                </a:lnTo>
                <a:cubicBezTo>
                  <a:pt x="32000" y="125325"/>
                  <a:pt x="34675" y="128000"/>
                  <a:pt x="38000" y="128000"/>
                </a:cubicBezTo>
                <a:cubicBezTo>
                  <a:pt x="41325" y="128000"/>
                  <a:pt x="44000" y="125325"/>
                  <a:pt x="44000" y="122000"/>
                </a:cubicBezTo>
                <a:lnTo>
                  <a:pt x="44000" y="112000"/>
                </a:lnTo>
                <a:lnTo>
                  <a:pt x="58000" y="112000"/>
                </a:lnTo>
                <a:lnTo>
                  <a:pt x="58000" y="122000"/>
                </a:lnTo>
                <a:cubicBezTo>
                  <a:pt x="58000" y="125325"/>
                  <a:pt x="60675" y="128000"/>
                  <a:pt x="64000" y="128000"/>
                </a:cubicBezTo>
                <a:cubicBezTo>
                  <a:pt x="67325" y="128000"/>
                  <a:pt x="70000" y="125325"/>
                  <a:pt x="70000" y="122000"/>
                </a:cubicBezTo>
                <a:lnTo>
                  <a:pt x="70000" y="112000"/>
                </a:lnTo>
                <a:lnTo>
                  <a:pt x="84000" y="112000"/>
                </a:lnTo>
                <a:lnTo>
                  <a:pt x="84000" y="122000"/>
                </a:lnTo>
                <a:cubicBezTo>
                  <a:pt x="84000" y="125325"/>
                  <a:pt x="86675" y="128000"/>
                  <a:pt x="90000" y="128000"/>
                </a:cubicBezTo>
                <a:cubicBezTo>
                  <a:pt x="93325" y="128000"/>
                  <a:pt x="96000" y="125325"/>
                  <a:pt x="96000" y="122000"/>
                </a:cubicBezTo>
                <a:lnTo>
                  <a:pt x="96000" y="112000"/>
                </a:lnTo>
                <a:cubicBezTo>
                  <a:pt x="104825" y="112000"/>
                  <a:pt x="112000" y="104825"/>
                  <a:pt x="112000" y="96000"/>
                </a:cubicBezTo>
                <a:lnTo>
                  <a:pt x="122000" y="96000"/>
                </a:lnTo>
                <a:cubicBezTo>
                  <a:pt x="125325" y="96000"/>
                  <a:pt x="128000" y="93325"/>
                  <a:pt x="128000" y="90000"/>
                </a:cubicBezTo>
                <a:cubicBezTo>
                  <a:pt x="128000" y="86675"/>
                  <a:pt x="125325" y="84000"/>
                  <a:pt x="122000" y="84000"/>
                </a:cubicBezTo>
                <a:lnTo>
                  <a:pt x="112000" y="84000"/>
                </a:lnTo>
                <a:lnTo>
                  <a:pt x="112000" y="70000"/>
                </a:lnTo>
                <a:lnTo>
                  <a:pt x="122000" y="70000"/>
                </a:lnTo>
                <a:cubicBezTo>
                  <a:pt x="125325" y="70000"/>
                  <a:pt x="128000" y="67325"/>
                  <a:pt x="128000" y="64000"/>
                </a:cubicBezTo>
                <a:cubicBezTo>
                  <a:pt x="128000" y="60675"/>
                  <a:pt x="125325" y="58000"/>
                  <a:pt x="122000" y="58000"/>
                </a:cubicBezTo>
                <a:lnTo>
                  <a:pt x="112000" y="58000"/>
                </a:lnTo>
                <a:lnTo>
                  <a:pt x="112000" y="44000"/>
                </a:lnTo>
                <a:lnTo>
                  <a:pt x="122000" y="44000"/>
                </a:lnTo>
                <a:cubicBezTo>
                  <a:pt x="125325" y="44000"/>
                  <a:pt x="128000" y="41325"/>
                  <a:pt x="128000" y="38000"/>
                </a:cubicBezTo>
                <a:cubicBezTo>
                  <a:pt x="128000" y="34675"/>
                  <a:pt x="125325" y="32000"/>
                  <a:pt x="122000" y="32000"/>
                </a:cubicBezTo>
                <a:lnTo>
                  <a:pt x="112000" y="32000"/>
                </a:lnTo>
                <a:cubicBezTo>
                  <a:pt x="112000" y="23175"/>
                  <a:pt x="104825" y="16000"/>
                  <a:pt x="96000" y="16000"/>
                </a:cubicBezTo>
                <a:lnTo>
                  <a:pt x="96000" y="6000"/>
                </a:lnTo>
                <a:cubicBezTo>
                  <a:pt x="96000" y="2675"/>
                  <a:pt x="93325" y="0"/>
                  <a:pt x="90000" y="0"/>
                </a:cubicBezTo>
                <a:cubicBezTo>
                  <a:pt x="86675" y="0"/>
                  <a:pt x="84000" y="2675"/>
                  <a:pt x="84000" y="6000"/>
                </a:cubicBezTo>
                <a:lnTo>
                  <a:pt x="84000" y="16000"/>
                </a:lnTo>
                <a:lnTo>
                  <a:pt x="70000" y="16000"/>
                </a:lnTo>
                <a:lnTo>
                  <a:pt x="70000" y="6000"/>
                </a:lnTo>
                <a:cubicBezTo>
                  <a:pt x="70000" y="2675"/>
                  <a:pt x="67325" y="0"/>
                  <a:pt x="64000" y="0"/>
                </a:cubicBezTo>
                <a:cubicBezTo>
                  <a:pt x="60675" y="0"/>
                  <a:pt x="58000" y="2675"/>
                  <a:pt x="58000" y="6000"/>
                </a:cubicBezTo>
                <a:lnTo>
                  <a:pt x="58000" y="16000"/>
                </a:lnTo>
                <a:lnTo>
                  <a:pt x="44000" y="16000"/>
                </a:lnTo>
                <a:lnTo>
                  <a:pt x="44000" y="6000"/>
                </a:lnTo>
                <a:close/>
                <a:moveTo>
                  <a:pt x="40000" y="32000"/>
                </a:moveTo>
                <a:lnTo>
                  <a:pt x="88000" y="32000"/>
                </a:lnTo>
                <a:cubicBezTo>
                  <a:pt x="92425" y="32000"/>
                  <a:pt x="96000" y="35575"/>
                  <a:pt x="96000" y="40000"/>
                </a:cubicBezTo>
                <a:lnTo>
                  <a:pt x="96000" y="88000"/>
                </a:lnTo>
                <a:cubicBezTo>
                  <a:pt x="96000" y="92425"/>
                  <a:pt x="92425" y="96000"/>
                  <a:pt x="88000" y="96000"/>
                </a:cubicBezTo>
                <a:lnTo>
                  <a:pt x="40000" y="96000"/>
                </a:lnTo>
                <a:cubicBezTo>
                  <a:pt x="35575" y="96000"/>
                  <a:pt x="32000" y="92425"/>
                  <a:pt x="32000" y="88000"/>
                </a:cubicBezTo>
                <a:lnTo>
                  <a:pt x="32000" y="40000"/>
                </a:lnTo>
                <a:cubicBezTo>
                  <a:pt x="32000" y="35575"/>
                  <a:pt x="35575" y="32000"/>
                  <a:pt x="40000" y="32000"/>
                </a:cubicBezTo>
                <a:close/>
                <a:moveTo>
                  <a:pt x="44000" y="44000"/>
                </a:moveTo>
                <a:lnTo>
                  <a:pt x="44000" y="84000"/>
                </a:lnTo>
                <a:lnTo>
                  <a:pt x="84000" y="84000"/>
                </a:lnTo>
                <a:lnTo>
                  <a:pt x="84000" y="44000"/>
                </a:lnTo>
                <a:lnTo>
                  <a:pt x="44000" y="44000"/>
                </a:lnTo>
                <a:close/>
              </a:path>
            </a:pathLst>
          </a:custGeom>
          <a:solidFill>
            <a:srgbClr val="6366F1"/>
          </a:solidFill>
          <a:ln/>
        </p:spPr>
      </p:sp>
      <p:sp>
        <p:nvSpPr>
          <p:cNvPr id="19" name="Text 17"/>
          <p:cNvSpPr/>
          <p:nvPr/>
        </p:nvSpPr>
        <p:spPr>
          <a:xfrm>
            <a:off x="1032000" y="3674000"/>
            <a:ext cx="320000" cy="192000"/>
          </a:xfrm>
          <a:prstGeom prst="rect">
            <a:avLst/>
          </a:prstGeom>
          <a:noFill/>
          <a:ln/>
        </p:spPr>
        <p:txBody>
          <a:bodyPr wrap="square" lIns="0" tIns="0" rIns="0" bIns="0" rtlCol="0" anchor="ctr"/>
          <a:lstStyle/>
          <a:p>
            <a:pPr>
              <a:lnSpc>
                <a:spcPct val="130000"/>
              </a:lnSpc>
            </a:pPr>
            <a:r>
              <a:rPr lang="en-US" sz="1008" b="1" dirty="0">
                <a:solidFill>
                  <a:srgbClr val="EFEFEF"/>
                </a:solidFill>
                <a:latin typeface="Liter" pitchFamily="34" charset="0"/>
                <a:ea typeface="Liter" pitchFamily="34" charset="-122"/>
                <a:cs typeface="Liter" pitchFamily="34" charset="-120"/>
              </a:rPr>
              <a:t>CPU</a:t>
            </a:r>
            <a:endParaRPr lang="en-US" sz="1600" dirty="0"/>
          </a:p>
        </p:txBody>
      </p:sp>
      <p:sp>
        <p:nvSpPr>
          <p:cNvPr id="20" name="Text 18"/>
          <p:cNvSpPr/>
          <p:nvPr/>
        </p:nvSpPr>
        <p:spPr>
          <a:xfrm>
            <a:off x="616000" y="3994000"/>
            <a:ext cx="5160000" cy="184000"/>
          </a:xfrm>
          <a:prstGeom prst="rect">
            <a:avLst/>
          </a:prstGeom>
          <a:noFill/>
          <a:ln/>
        </p:spPr>
        <p:txBody>
          <a:bodyPr wrap="square" lIns="0" tIns="0" rIns="0" bIns="0" rtlCol="0" anchor="ctr"/>
          <a:lstStyle/>
          <a:p>
            <a:pPr>
              <a:lnSpc>
                <a:spcPct val="140000"/>
              </a:lnSpc>
            </a:pPr>
            <a:r>
              <a:rPr lang="en-US" sz="882" dirty="0">
                <a:solidFill>
                  <a:srgbClr val="8F8F8F"/>
                </a:solidFill>
                <a:latin typeface="Liter" pitchFamily="34" charset="0"/>
                <a:ea typeface="Liter" pitchFamily="34" charset="-122"/>
                <a:cs typeface="Liter" pitchFamily="34" charset="-120"/>
              </a:rPr>
              <a:t>Diseños híbridos Intel (P-cores/E-cores) y AMD Zen 5. Eficiencia energética sobre GHz máximos</a:t>
            </a:r>
            <a:endParaRPr lang="en-US" sz="1600" dirty="0"/>
          </a:p>
        </p:txBody>
      </p:sp>
      <p:sp>
        <p:nvSpPr>
          <p:cNvPr id="21" name="Shape 19"/>
          <p:cNvSpPr/>
          <p:nvPr/>
        </p:nvSpPr>
        <p:spPr>
          <a:xfrm>
            <a:off x="488000" y="4400000"/>
            <a:ext cx="5360000" cy="1008000"/>
          </a:xfrm>
          <a:custGeom>
            <a:avLst/>
            <a:gdLst/>
            <a:ahLst/>
            <a:cxnLst/>
            <a:rect l="l" t="t" r="r" b="b"/>
            <a:pathLst>
              <a:path w="5360000" h="1008000">
                <a:moveTo>
                  <a:pt x="63998" y="0"/>
                </a:moveTo>
                <a:lnTo>
                  <a:pt x="5296002" y="0"/>
                </a:lnTo>
                <a:cubicBezTo>
                  <a:pt x="5331347" y="0"/>
                  <a:pt x="5360000" y="28653"/>
                  <a:pt x="5360000" y="63998"/>
                </a:cubicBezTo>
                <a:lnTo>
                  <a:pt x="5360000" y="944002"/>
                </a:lnTo>
                <a:cubicBezTo>
                  <a:pt x="5360000" y="979347"/>
                  <a:pt x="5331347" y="1008000"/>
                  <a:pt x="5296002" y="1008000"/>
                </a:cubicBezTo>
                <a:lnTo>
                  <a:pt x="63998" y="1008000"/>
                </a:lnTo>
                <a:cubicBezTo>
                  <a:pt x="28653" y="1008000"/>
                  <a:pt x="0" y="979347"/>
                  <a:pt x="0" y="944002"/>
                </a:cubicBezTo>
                <a:lnTo>
                  <a:pt x="0" y="63998"/>
                </a:lnTo>
                <a:cubicBezTo>
                  <a:pt x="0" y="28677"/>
                  <a:pt x="28677" y="0"/>
                  <a:pt x="63998" y="0"/>
                </a:cubicBezTo>
                <a:close/>
              </a:path>
            </a:pathLst>
          </a:custGeom>
          <a:solidFill>
            <a:srgbClr val="333333">
              <a:alpha val="50196"/>
            </a:srgbClr>
          </a:solidFill>
          <a:ln/>
        </p:spPr>
      </p:sp>
      <p:sp>
        <p:nvSpPr>
          <p:cNvPr id="22" name="Shape 20"/>
          <p:cNvSpPr/>
          <p:nvPr/>
        </p:nvSpPr>
        <p:spPr>
          <a:xfrm>
            <a:off x="616000" y="4528000"/>
            <a:ext cx="320000" cy="320000"/>
          </a:xfrm>
          <a:custGeom>
            <a:avLst/>
            <a:gdLst/>
            <a:ahLst/>
            <a:cxnLst/>
            <a:rect l="l" t="t" r="r" b="b"/>
            <a:pathLst>
              <a:path w="320000" h="320000">
                <a:moveTo>
                  <a:pt x="64000" y="0"/>
                </a:moveTo>
                <a:lnTo>
                  <a:pt x="256000" y="0"/>
                </a:lnTo>
                <a:cubicBezTo>
                  <a:pt x="291346" y="0"/>
                  <a:pt x="320000" y="28654"/>
                  <a:pt x="320000" y="64000"/>
                </a:cubicBezTo>
                <a:lnTo>
                  <a:pt x="320000" y="256000"/>
                </a:lnTo>
                <a:cubicBezTo>
                  <a:pt x="320000" y="291346"/>
                  <a:pt x="291346" y="320000"/>
                  <a:pt x="256000" y="320000"/>
                </a:cubicBezTo>
                <a:lnTo>
                  <a:pt x="64000" y="320000"/>
                </a:lnTo>
                <a:cubicBezTo>
                  <a:pt x="28654" y="320000"/>
                  <a:pt x="0" y="291346"/>
                  <a:pt x="0" y="256000"/>
                </a:cubicBezTo>
                <a:lnTo>
                  <a:pt x="0" y="64000"/>
                </a:lnTo>
                <a:cubicBezTo>
                  <a:pt x="0" y="28677"/>
                  <a:pt x="28677" y="0"/>
                  <a:pt x="64000" y="0"/>
                </a:cubicBezTo>
                <a:close/>
              </a:path>
            </a:pathLst>
          </a:custGeom>
          <a:solidFill>
            <a:srgbClr val="6366F1">
              <a:alpha val="20000"/>
            </a:srgbClr>
          </a:solidFill>
          <a:ln/>
        </p:spPr>
      </p:sp>
      <p:sp>
        <p:nvSpPr>
          <p:cNvPr id="23" name="Shape 21"/>
          <p:cNvSpPr/>
          <p:nvPr/>
        </p:nvSpPr>
        <p:spPr>
          <a:xfrm>
            <a:off x="696000" y="4624000"/>
            <a:ext cx="160000" cy="128000"/>
          </a:xfrm>
          <a:custGeom>
            <a:avLst/>
            <a:gdLst/>
            <a:ahLst/>
            <a:cxnLst/>
            <a:rect l="l" t="t" r="r" b="b"/>
            <a:pathLst>
              <a:path w="160000" h="128000">
                <a:moveTo>
                  <a:pt x="112000" y="16000"/>
                </a:moveTo>
                <a:cubicBezTo>
                  <a:pt x="138500" y="16000"/>
                  <a:pt x="160000" y="37500"/>
                  <a:pt x="160000" y="64000"/>
                </a:cubicBezTo>
                <a:cubicBezTo>
                  <a:pt x="160000" y="90500"/>
                  <a:pt x="138500" y="112000"/>
                  <a:pt x="112000" y="112000"/>
                </a:cubicBezTo>
                <a:lnTo>
                  <a:pt x="48000" y="112000"/>
                </a:lnTo>
                <a:cubicBezTo>
                  <a:pt x="21500" y="112000"/>
                  <a:pt x="0" y="90500"/>
                  <a:pt x="0" y="64000"/>
                </a:cubicBezTo>
                <a:cubicBezTo>
                  <a:pt x="0" y="37500"/>
                  <a:pt x="21500" y="16000"/>
                  <a:pt x="48000" y="16000"/>
                </a:cubicBezTo>
                <a:lnTo>
                  <a:pt x="112000" y="16000"/>
                </a:lnTo>
                <a:close/>
                <a:moveTo>
                  <a:pt x="48000" y="44000"/>
                </a:moveTo>
                <a:cubicBezTo>
                  <a:pt x="44675" y="44000"/>
                  <a:pt x="42000" y="46675"/>
                  <a:pt x="42000" y="50000"/>
                </a:cubicBezTo>
                <a:lnTo>
                  <a:pt x="42000" y="58000"/>
                </a:lnTo>
                <a:lnTo>
                  <a:pt x="34000" y="58000"/>
                </a:lnTo>
                <a:cubicBezTo>
                  <a:pt x="30675" y="58000"/>
                  <a:pt x="28000" y="60675"/>
                  <a:pt x="28000" y="64000"/>
                </a:cubicBezTo>
                <a:cubicBezTo>
                  <a:pt x="28000" y="67325"/>
                  <a:pt x="30675" y="70000"/>
                  <a:pt x="34000" y="70000"/>
                </a:cubicBezTo>
                <a:lnTo>
                  <a:pt x="42000" y="70000"/>
                </a:lnTo>
                <a:lnTo>
                  <a:pt x="42000" y="78000"/>
                </a:lnTo>
                <a:cubicBezTo>
                  <a:pt x="42000" y="81325"/>
                  <a:pt x="44675" y="84000"/>
                  <a:pt x="48000" y="84000"/>
                </a:cubicBezTo>
                <a:cubicBezTo>
                  <a:pt x="51325" y="84000"/>
                  <a:pt x="54000" y="81325"/>
                  <a:pt x="54000" y="78000"/>
                </a:cubicBezTo>
                <a:lnTo>
                  <a:pt x="54000" y="70000"/>
                </a:lnTo>
                <a:lnTo>
                  <a:pt x="62000" y="70000"/>
                </a:lnTo>
                <a:cubicBezTo>
                  <a:pt x="65325" y="70000"/>
                  <a:pt x="68000" y="67325"/>
                  <a:pt x="68000" y="64000"/>
                </a:cubicBezTo>
                <a:cubicBezTo>
                  <a:pt x="68000" y="60675"/>
                  <a:pt x="65325" y="58000"/>
                  <a:pt x="62000" y="58000"/>
                </a:cubicBezTo>
                <a:lnTo>
                  <a:pt x="54000" y="58000"/>
                </a:lnTo>
                <a:lnTo>
                  <a:pt x="54000" y="50000"/>
                </a:lnTo>
                <a:cubicBezTo>
                  <a:pt x="54000" y="46675"/>
                  <a:pt x="51325" y="44000"/>
                  <a:pt x="48000" y="44000"/>
                </a:cubicBezTo>
                <a:close/>
                <a:moveTo>
                  <a:pt x="108000" y="68000"/>
                </a:moveTo>
                <a:cubicBezTo>
                  <a:pt x="103585" y="68000"/>
                  <a:pt x="100000" y="71585"/>
                  <a:pt x="100000" y="76000"/>
                </a:cubicBezTo>
                <a:cubicBezTo>
                  <a:pt x="100000" y="80415"/>
                  <a:pt x="103585" y="84000"/>
                  <a:pt x="108000" y="84000"/>
                </a:cubicBezTo>
                <a:cubicBezTo>
                  <a:pt x="112415" y="84000"/>
                  <a:pt x="116000" y="80415"/>
                  <a:pt x="116000" y="76000"/>
                </a:cubicBezTo>
                <a:cubicBezTo>
                  <a:pt x="116000" y="71585"/>
                  <a:pt x="112415" y="68000"/>
                  <a:pt x="108000" y="68000"/>
                </a:cubicBezTo>
                <a:close/>
                <a:moveTo>
                  <a:pt x="124000" y="44000"/>
                </a:moveTo>
                <a:cubicBezTo>
                  <a:pt x="119585" y="44000"/>
                  <a:pt x="116000" y="47585"/>
                  <a:pt x="116000" y="52000"/>
                </a:cubicBezTo>
                <a:cubicBezTo>
                  <a:pt x="116000" y="56415"/>
                  <a:pt x="119585" y="60000"/>
                  <a:pt x="124000" y="60000"/>
                </a:cubicBezTo>
                <a:cubicBezTo>
                  <a:pt x="128415" y="60000"/>
                  <a:pt x="132000" y="56415"/>
                  <a:pt x="132000" y="52000"/>
                </a:cubicBezTo>
                <a:cubicBezTo>
                  <a:pt x="132000" y="47585"/>
                  <a:pt x="128415" y="44000"/>
                  <a:pt x="124000" y="44000"/>
                </a:cubicBezTo>
                <a:close/>
              </a:path>
            </a:pathLst>
          </a:custGeom>
          <a:solidFill>
            <a:srgbClr val="6366F1"/>
          </a:solidFill>
          <a:ln/>
        </p:spPr>
      </p:sp>
      <p:sp>
        <p:nvSpPr>
          <p:cNvPr id="24" name="Text 22"/>
          <p:cNvSpPr/>
          <p:nvPr/>
        </p:nvSpPr>
        <p:spPr>
          <a:xfrm>
            <a:off x="1032000" y="4592000"/>
            <a:ext cx="320000" cy="192000"/>
          </a:xfrm>
          <a:prstGeom prst="rect">
            <a:avLst/>
          </a:prstGeom>
          <a:noFill/>
          <a:ln/>
        </p:spPr>
        <p:txBody>
          <a:bodyPr wrap="square" lIns="0" tIns="0" rIns="0" bIns="0" rtlCol="0" anchor="ctr"/>
          <a:lstStyle/>
          <a:p>
            <a:pPr>
              <a:lnSpc>
                <a:spcPct val="130000"/>
              </a:lnSpc>
            </a:pPr>
            <a:r>
              <a:rPr lang="en-US" sz="1008" b="1" dirty="0">
                <a:solidFill>
                  <a:srgbClr val="EFEFEF"/>
                </a:solidFill>
                <a:latin typeface="Liter" pitchFamily="34" charset="0"/>
                <a:ea typeface="Liter" pitchFamily="34" charset="-122"/>
                <a:cs typeface="Liter" pitchFamily="34" charset="-120"/>
              </a:rPr>
              <a:t>GPU</a:t>
            </a:r>
            <a:endParaRPr lang="en-US" sz="1600" dirty="0"/>
          </a:p>
        </p:txBody>
      </p:sp>
      <p:sp>
        <p:nvSpPr>
          <p:cNvPr id="25" name="Text 23"/>
          <p:cNvSpPr/>
          <p:nvPr/>
        </p:nvSpPr>
        <p:spPr>
          <a:xfrm>
            <a:off x="616000" y="4912000"/>
            <a:ext cx="5160000" cy="368000"/>
          </a:xfrm>
          <a:prstGeom prst="rect">
            <a:avLst/>
          </a:prstGeom>
          <a:noFill/>
          <a:ln/>
        </p:spPr>
        <p:txBody>
          <a:bodyPr wrap="square" lIns="0" tIns="0" rIns="0" bIns="0" rtlCol="0" anchor="ctr"/>
          <a:lstStyle/>
          <a:p>
            <a:pPr>
              <a:lnSpc>
                <a:spcPct val="140000"/>
              </a:lnSpc>
            </a:pPr>
            <a:r>
              <a:rPr lang="en-US" sz="882" dirty="0">
                <a:solidFill>
                  <a:srgbClr val="8F8F8F"/>
                </a:solidFill>
                <a:latin typeface="Liter" pitchFamily="34" charset="0"/>
                <a:ea typeface="Liter" pitchFamily="34" charset="-122"/>
                <a:cs typeface="Liter" pitchFamily="34" charset="-120"/>
              </a:rPr>
              <a:t>NVIDIA Ada Lovelace/Blackwell. Miles de núcleos simples para cómputo paralelo masivo (IA, simulaciones)</a:t>
            </a:r>
            <a:endParaRPr lang="en-US" sz="1600" dirty="0"/>
          </a:p>
        </p:txBody>
      </p:sp>
      <p:sp>
        <p:nvSpPr>
          <p:cNvPr id="26" name="Shape 24"/>
          <p:cNvSpPr/>
          <p:nvPr/>
        </p:nvSpPr>
        <p:spPr>
          <a:xfrm>
            <a:off x="488000" y="5500000"/>
            <a:ext cx="5360000" cy="1008000"/>
          </a:xfrm>
          <a:custGeom>
            <a:avLst/>
            <a:gdLst/>
            <a:ahLst/>
            <a:cxnLst/>
            <a:rect l="l" t="t" r="r" b="b"/>
            <a:pathLst>
              <a:path w="5360000" h="1008000">
                <a:moveTo>
                  <a:pt x="63998" y="0"/>
                </a:moveTo>
                <a:lnTo>
                  <a:pt x="5296002" y="0"/>
                </a:lnTo>
                <a:cubicBezTo>
                  <a:pt x="5331347" y="0"/>
                  <a:pt x="5360000" y="28653"/>
                  <a:pt x="5360000" y="63998"/>
                </a:cubicBezTo>
                <a:lnTo>
                  <a:pt x="5360000" y="944002"/>
                </a:lnTo>
                <a:cubicBezTo>
                  <a:pt x="5360000" y="979347"/>
                  <a:pt x="5331347" y="1008000"/>
                  <a:pt x="5296002" y="1008000"/>
                </a:cubicBezTo>
                <a:lnTo>
                  <a:pt x="63998" y="1008000"/>
                </a:lnTo>
                <a:cubicBezTo>
                  <a:pt x="28653" y="1008000"/>
                  <a:pt x="0" y="979347"/>
                  <a:pt x="0" y="944002"/>
                </a:cubicBezTo>
                <a:lnTo>
                  <a:pt x="0" y="63998"/>
                </a:lnTo>
                <a:cubicBezTo>
                  <a:pt x="0" y="28677"/>
                  <a:pt x="28677" y="0"/>
                  <a:pt x="63998" y="0"/>
                </a:cubicBezTo>
                <a:close/>
              </a:path>
            </a:pathLst>
          </a:custGeom>
          <a:solidFill>
            <a:srgbClr val="333333">
              <a:alpha val="50196"/>
            </a:srgbClr>
          </a:solidFill>
          <a:ln/>
        </p:spPr>
      </p:sp>
      <p:sp>
        <p:nvSpPr>
          <p:cNvPr id="27" name="Shape 25"/>
          <p:cNvSpPr/>
          <p:nvPr/>
        </p:nvSpPr>
        <p:spPr>
          <a:xfrm>
            <a:off x="616000" y="5628000"/>
            <a:ext cx="320000" cy="320000"/>
          </a:xfrm>
          <a:custGeom>
            <a:avLst/>
            <a:gdLst/>
            <a:ahLst/>
            <a:cxnLst/>
            <a:rect l="l" t="t" r="r" b="b"/>
            <a:pathLst>
              <a:path w="320000" h="320000">
                <a:moveTo>
                  <a:pt x="64000" y="0"/>
                </a:moveTo>
                <a:lnTo>
                  <a:pt x="256000" y="0"/>
                </a:lnTo>
                <a:cubicBezTo>
                  <a:pt x="291346" y="0"/>
                  <a:pt x="320000" y="28654"/>
                  <a:pt x="320000" y="64000"/>
                </a:cubicBezTo>
                <a:lnTo>
                  <a:pt x="320000" y="256000"/>
                </a:lnTo>
                <a:cubicBezTo>
                  <a:pt x="320000" y="291346"/>
                  <a:pt x="291346" y="320000"/>
                  <a:pt x="256000" y="320000"/>
                </a:cubicBezTo>
                <a:lnTo>
                  <a:pt x="64000" y="320000"/>
                </a:lnTo>
                <a:cubicBezTo>
                  <a:pt x="28654" y="320000"/>
                  <a:pt x="0" y="291346"/>
                  <a:pt x="0" y="256000"/>
                </a:cubicBezTo>
                <a:lnTo>
                  <a:pt x="0" y="64000"/>
                </a:lnTo>
                <a:cubicBezTo>
                  <a:pt x="0" y="28677"/>
                  <a:pt x="28677" y="0"/>
                  <a:pt x="64000" y="0"/>
                </a:cubicBezTo>
                <a:close/>
              </a:path>
            </a:pathLst>
          </a:custGeom>
          <a:solidFill>
            <a:srgbClr val="6366F1">
              <a:alpha val="20000"/>
            </a:srgbClr>
          </a:solidFill>
          <a:ln/>
        </p:spPr>
      </p:sp>
      <p:sp>
        <p:nvSpPr>
          <p:cNvPr id="28" name="Shape 26"/>
          <p:cNvSpPr/>
          <p:nvPr/>
        </p:nvSpPr>
        <p:spPr>
          <a:xfrm>
            <a:off x="712000" y="5724000"/>
            <a:ext cx="128000" cy="128000"/>
          </a:xfrm>
          <a:custGeom>
            <a:avLst/>
            <a:gdLst/>
            <a:ahLst/>
            <a:cxnLst/>
            <a:rect l="l" t="t" r="r" b="b"/>
            <a:pathLst>
              <a:path w="128000" h="128000">
                <a:moveTo>
                  <a:pt x="30000" y="14000"/>
                </a:moveTo>
                <a:cubicBezTo>
                  <a:pt x="30000" y="6275"/>
                  <a:pt x="36275" y="0"/>
                  <a:pt x="44000" y="0"/>
                </a:cubicBezTo>
                <a:lnTo>
                  <a:pt x="50000" y="0"/>
                </a:lnTo>
                <a:cubicBezTo>
                  <a:pt x="54425" y="0"/>
                  <a:pt x="58000" y="3575"/>
                  <a:pt x="58000" y="8000"/>
                </a:cubicBezTo>
                <a:lnTo>
                  <a:pt x="58000" y="120000"/>
                </a:lnTo>
                <a:cubicBezTo>
                  <a:pt x="58000" y="124425"/>
                  <a:pt x="54425" y="128000"/>
                  <a:pt x="50000" y="128000"/>
                </a:cubicBezTo>
                <a:lnTo>
                  <a:pt x="42000" y="128000"/>
                </a:lnTo>
                <a:cubicBezTo>
                  <a:pt x="34550" y="128000"/>
                  <a:pt x="28275" y="122900"/>
                  <a:pt x="26500" y="116000"/>
                </a:cubicBezTo>
                <a:cubicBezTo>
                  <a:pt x="26325" y="116000"/>
                  <a:pt x="26175" y="116000"/>
                  <a:pt x="26000" y="116000"/>
                </a:cubicBezTo>
                <a:cubicBezTo>
                  <a:pt x="14950" y="116000"/>
                  <a:pt x="6000" y="107050"/>
                  <a:pt x="6000" y="96000"/>
                </a:cubicBezTo>
                <a:cubicBezTo>
                  <a:pt x="6000" y="91500"/>
                  <a:pt x="7500" y="87350"/>
                  <a:pt x="10000" y="84000"/>
                </a:cubicBezTo>
                <a:cubicBezTo>
                  <a:pt x="5150" y="80350"/>
                  <a:pt x="2000" y="74550"/>
                  <a:pt x="2000" y="68000"/>
                </a:cubicBezTo>
                <a:cubicBezTo>
                  <a:pt x="2000" y="60275"/>
                  <a:pt x="6400" y="53550"/>
                  <a:pt x="12800" y="50225"/>
                </a:cubicBezTo>
                <a:cubicBezTo>
                  <a:pt x="11025" y="47225"/>
                  <a:pt x="10000" y="43725"/>
                  <a:pt x="10000" y="40000"/>
                </a:cubicBezTo>
                <a:cubicBezTo>
                  <a:pt x="10000" y="28950"/>
                  <a:pt x="18950" y="20000"/>
                  <a:pt x="30000" y="20000"/>
                </a:cubicBezTo>
                <a:lnTo>
                  <a:pt x="30000" y="14000"/>
                </a:lnTo>
                <a:close/>
                <a:moveTo>
                  <a:pt x="98000" y="14000"/>
                </a:moveTo>
                <a:lnTo>
                  <a:pt x="98000" y="20000"/>
                </a:lnTo>
                <a:cubicBezTo>
                  <a:pt x="109050" y="20000"/>
                  <a:pt x="118000" y="28950"/>
                  <a:pt x="118000" y="40000"/>
                </a:cubicBezTo>
                <a:cubicBezTo>
                  <a:pt x="118000" y="43750"/>
                  <a:pt x="116975" y="47250"/>
                  <a:pt x="115200" y="50225"/>
                </a:cubicBezTo>
                <a:cubicBezTo>
                  <a:pt x="121625" y="53550"/>
                  <a:pt x="126000" y="60250"/>
                  <a:pt x="126000" y="68000"/>
                </a:cubicBezTo>
                <a:cubicBezTo>
                  <a:pt x="126000" y="74550"/>
                  <a:pt x="122850" y="80350"/>
                  <a:pt x="118000" y="84000"/>
                </a:cubicBezTo>
                <a:cubicBezTo>
                  <a:pt x="120500" y="87350"/>
                  <a:pt x="122000" y="91500"/>
                  <a:pt x="122000" y="96000"/>
                </a:cubicBezTo>
                <a:cubicBezTo>
                  <a:pt x="122000" y="107050"/>
                  <a:pt x="113050" y="116000"/>
                  <a:pt x="102000" y="116000"/>
                </a:cubicBezTo>
                <a:cubicBezTo>
                  <a:pt x="101825" y="116000"/>
                  <a:pt x="101675" y="116000"/>
                  <a:pt x="101500" y="116000"/>
                </a:cubicBezTo>
                <a:cubicBezTo>
                  <a:pt x="99725" y="122900"/>
                  <a:pt x="93450" y="128000"/>
                  <a:pt x="86000" y="128000"/>
                </a:cubicBezTo>
                <a:lnTo>
                  <a:pt x="78000" y="128000"/>
                </a:lnTo>
                <a:cubicBezTo>
                  <a:pt x="73575" y="128000"/>
                  <a:pt x="70000" y="124425"/>
                  <a:pt x="70000" y="120000"/>
                </a:cubicBezTo>
                <a:lnTo>
                  <a:pt x="70000" y="8000"/>
                </a:lnTo>
                <a:cubicBezTo>
                  <a:pt x="70000" y="3575"/>
                  <a:pt x="73575" y="0"/>
                  <a:pt x="78000" y="0"/>
                </a:cubicBezTo>
                <a:lnTo>
                  <a:pt x="84000" y="0"/>
                </a:lnTo>
                <a:cubicBezTo>
                  <a:pt x="91725" y="0"/>
                  <a:pt x="98000" y="6275"/>
                  <a:pt x="98000" y="14000"/>
                </a:cubicBezTo>
                <a:close/>
              </a:path>
            </a:pathLst>
          </a:custGeom>
          <a:solidFill>
            <a:srgbClr val="6366F1"/>
          </a:solidFill>
          <a:ln/>
        </p:spPr>
      </p:sp>
      <p:sp>
        <p:nvSpPr>
          <p:cNvPr id="29" name="Text 27"/>
          <p:cNvSpPr/>
          <p:nvPr/>
        </p:nvSpPr>
        <p:spPr>
          <a:xfrm>
            <a:off x="1032000" y="5692000"/>
            <a:ext cx="328000" cy="192000"/>
          </a:xfrm>
          <a:prstGeom prst="rect">
            <a:avLst/>
          </a:prstGeom>
          <a:noFill/>
          <a:ln/>
        </p:spPr>
        <p:txBody>
          <a:bodyPr wrap="square" lIns="0" tIns="0" rIns="0" bIns="0" rtlCol="0" anchor="ctr"/>
          <a:lstStyle/>
          <a:p>
            <a:pPr>
              <a:lnSpc>
                <a:spcPct val="130000"/>
              </a:lnSpc>
            </a:pPr>
            <a:r>
              <a:rPr lang="en-US" sz="1008" b="1" dirty="0">
                <a:solidFill>
                  <a:srgbClr val="EFEFEF"/>
                </a:solidFill>
                <a:latin typeface="Liter" pitchFamily="34" charset="0"/>
                <a:ea typeface="Liter" pitchFamily="34" charset="-122"/>
                <a:cs typeface="Liter" pitchFamily="34" charset="-120"/>
              </a:rPr>
              <a:t>NPU</a:t>
            </a:r>
            <a:endParaRPr lang="en-US" sz="1600" dirty="0"/>
          </a:p>
        </p:txBody>
      </p:sp>
      <p:sp>
        <p:nvSpPr>
          <p:cNvPr id="30" name="Text 28"/>
          <p:cNvSpPr/>
          <p:nvPr/>
        </p:nvSpPr>
        <p:spPr>
          <a:xfrm>
            <a:off x="616000" y="6012000"/>
            <a:ext cx="5160000" cy="368000"/>
          </a:xfrm>
          <a:prstGeom prst="rect">
            <a:avLst/>
          </a:prstGeom>
          <a:noFill/>
          <a:ln/>
        </p:spPr>
        <p:txBody>
          <a:bodyPr wrap="square" lIns="0" tIns="0" rIns="0" bIns="0" rtlCol="0" anchor="ctr"/>
          <a:lstStyle/>
          <a:p>
            <a:pPr>
              <a:lnSpc>
                <a:spcPct val="140000"/>
              </a:lnSpc>
            </a:pPr>
            <a:r>
              <a:rPr lang="en-US" sz="882" b="1" dirty="0">
                <a:solidFill>
                  <a:srgbClr val="EFEFEF"/>
                </a:solidFill>
                <a:latin typeface="Liter" pitchFamily="34" charset="0"/>
                <a:ea typeface="Liter" pitchFamily="34" charset="-122"/>
                <a:cs typeface="Liter" pitchFamily="34" charset="-120"/>
              </a:rPr>
              <a:t>Nueva:</a:t>
            </a:r>
            <a:pPr>
              <a:lnSpc>
                <a:spcPct val="140000"/>
              </a:lnSpc>
            </a:pPr>
            <a:r>
              <a:rPr lang="en-US" sz="882" dirty="0">
                <a:solidFill>
                  <a:srgbClr val="8F8F8F"/>
                </a:solidFill>
                <a:latin typeface="Liter" pitchFamily="34" charset="0"/>
                <a:ea typeface="Liter" pitchFamily="34" charset="-122"/>
                <a:cs typeface="Liter" pitchFamily="34" charset="-120"/>
              </a:rPr>
              <a:t> Neural Processing Unit. 10-50 TOPS, ejecuta IA localmente con eficiencia energética mil veces superior</a:t>
            </a:r>
            <a:endParaRPr lang="en-US" sz="1600" dirty="0"/>
          </a:p>
        </p:txBody>
      </p:sp>
      <p:sp>
        <p:nvSpPr>
          <p:cNvPr id="31" name="Shape 29"/>
          <p:cNvSpPr/>
          <p:nvPr/>
        </p:nvSpPr>
        <p:spPr>
          <a:xfrm>
            <a:off x="6178125" y="1188000"/>
            <a:ext cx="5688000" cy="1400000"/>
          </a:xfrm>
          <a:custGeom>
            <a:avLst/>
            <a:gdLst/>
            <a:ahLst/>
            <a:cxnLst/>
            <a:rect l="l" t="t" r="r" b="b"/>
            <a:pathLst>
              <a:path w="5688000" h="1400000">
                <a:moveTo>
                  <a:pt x="95998" y="0"/>
                </a:moveTo>
                <a:lnTo>
                  <a:pt x="5592002" y="0"/>
                </a:lnTo>
                <a:cubicBezTo>
                  <a:pt x="5645020" y="0"/>
                  <a:pt x="5688000" y="42980"/>
                  <a:pt x="5688000" y="95998"/>
                </a:cubicBezTo>
                <a:lnTo>
                  <a:pt x="5688000" y="1304002"/>
                </a:lnTo>
                <a:cubicBezTo>
                  <a:pt x="5688000" y="1357020"/>
                  <a:pt x="5645020" y="1400000"/>
                  <a:pt x="5592002" y="1400000"/>
                </a:cubicBezTo>
                <a:lnTo>
                  <a:pt x="95998" y="1400000"/>
                </a:lnTo>
                <a:cubicBezTo>
                  <a:pt x="42980" y="1400000"/>
                  <a:pt x="0" y="1357020"/>
                  <a:pt x="0" y="1304002"/>
                </a:cubicBezTo>
                <a:lnTo>
                  <a:pt x="0" y="95998"/>
                </a:lnTo>
                <a:cubicBezTo>
                  <a:pt x="0" y="42980"/>
                  <a:pt x="42980" y="0"/>
                  <a:pt x="95998" y="0"/>
                </a:cubicBezTo>
                <a:close/>
              </a:path>
            </a:pathLst>
          </a:custGeom>
          <a:solidFill>
            <a:srgbClr val="262626"/>
          </a:solidFill>
          <a:ln w="12700">
            <a:solidFill>
              <a:srgbClr val="333333"/>
            </a:solidFill>
            <a:prstDash val="solid"/>
          </a:ln>
        </p:spPr>
      </p:sp>
      <p:pic>
        <p:nvPicPr>
          <p:cNvPr id="32" name="Image 0" descr="https://kimi-web-img.moonshot.cn/img/spectrum.ieee.org/cd76e46425f604e08825c7a3648800bb08520407.jpg">    </p:cNvPr>
          <p:cNvPicPr>
            <a:picLocks noChangeAspect="1"/>
          </p:cNvPicPr>
          <p:nvPr/>
        </p:nvPicPr>
        <p:blipFill>
          <a:blip r:embed="rId1"/>
          <a:srcRect l="0" r="0" t="33662" b="33662"/>
          <a:stretch/>
        </p:blipFill>
        <p:spPr>
          <a:xfrm>
            <a:off x="6182125" y="1192000"/>
            <a:ext cx="5680000" cy="1392000"/>
          </a:xfrm>
          <a:prstGeom prst="roundRect">
            <a:avLst>
              <a:gd name="adj" fmla="val 6897"/>
            </a:avLst>
          </a:prstGeom>
        </p:spPr>
      </p:pic>
      <p:sp>
        <p:nvSpPr>
          <p:cNvPr id="33" name="Shape 30"/>
          <p:cNvSpPr/>
          <p:nvPr/>
        </p:nvSpPr>
        <p:spPr>
          <a:xfrm>
            <a:off x="6178125" y="2724000"/>
            <a:ext cx="5688000" cy="2408000"/>
          </a:xfrm>
          <a:custGeom>
            <a:avLst/>
            <a:gdLst/>
            <a:ahLst/>
            <a:cxnLst/>
            <a:rect l="l" t="t" r="r" b="b"/>
            <a:pathLst>
              <a:path w="5688000" h="2408000">
                <a:moveTo>
                  <a:pt x="96007" y="0"/>
                </a:moveTo>
                <a:lnTo>
                  <a:pt x="5591993" y="0"/>
                </a:lnTo>
                <a:cubicBezTo>
                  <a:pt x="5645016" y="0"/>
                  <a:pt x="5688000" y="42984"/>
                  <a:pt x="5688000" y="96007"/>
                </a:cubicBezTo>
                <a:lnTo>
                  <a:pt x="5688000" y="2311993"/>
                </a:lnTo>
                <a:cubicBezTo>
                  <a:pt x="5688000" y="2365016"/>
                  <a:pt x="5645016" y="2408000"/>
                  <a:pt x="5591993" y="2408000"/>
                </a:cubicBezTo>
                <a:lnTo>
                  <a:pt x="96007" y="2408000"/>
                </a:lnTo>
                <a:cubicBezTo>
                  <a:pt x="42984" y="2408000"/>
                  <a:pt x="0" y="2365016"/>
                  <a:pt x="0" y="2311993"/>
                </a:cubicBezTo>
                <a:lnTo>
                  <a:pt x="0" y="96007"/>
                </a:lnTo>
                <a:cubicBezTo>
                  <a:pt x="0" y="43019"/>
                  <a:pt x="43019" y="0"/>
                  <a:pt x="96007" y="0"/>
                </a:cubicBezTo>
                <a:close/>
              </a:path>
            </a:pathLst>
          </a:custGeom>
          <a:solidFill>
            <a:srgbClr val="262626"/>
          </a:solidFill>
          <a:ln w="12700">
            <a:solidFill>
              <a:srgbClr val="333333"/>
            </a:solidFill>
            <a:prstDash val="solid"/>
          </a:ln>
        </p:spPr>
      </p:sp>
      <p:sp>
        <p:nvSpPr>
          <p:cNvPr id="34" name="Text 31"/>
          <p:cNvSpPr/>
          <p:nvPr/>
        </p:nvSpPr>
        <p:spPr>
          <a:xfrm>
            <a:off x="6342125" y="2888000"/>
            <a:ext cx="5432000" cy="224000"/>
          </a:xfrm>
          <a:prstGeom prst="rect">
            <a:avLst/>
          </a:prstGeom>
          <a:noFill/>
          <a:ln/>
        </p:spPr>
        <p:txBody>
          <a:bodyPr wrap="square" lIns="0" tIns="0" rIns="0" bIns="0" rtlCol="0" anchor="ctr"/>
          <a:lstStyle/>
          <a:p>
            <a:pPr>
              <a:lnSpc>
                <a:spcPct val="130000"/>
              </a:lnSpc>
            </a:pPr>
            <a:r>
              <a:rPr lang="en-US" sz="1134" b="1" dirty="0">
                <a:solidFill>
                  <a:srgbClr val="EFEFEF"/>
                </a:solidFill>
                <a:latin typeface="Liter" pitchFamily="34" charset="0"/>
                <a:ea typeface="Liter" pitchFamily="34" charset="-122"/>
                <a:cs typeface="Liter" pitchFamily="34" charset="-120"/>
              </a:rPr>
              <a:t>Computación Cuántica (2025)</a:t>
            </a:r>
            <a:endParaRPr lang="en-US" sz="1600" dirty="0"/>
          </a:p>
        </p:txBody>
      </p:sp>
      <p:sp>
        <p:nvSpPr>
          <p:cNvPr id="35" name="Shape 32"/>
          <p:cNvSpPr/>
          <p:nvPr/>
        </p:nvSpPr>
        <p:spPr>
          <a:xfrm>
            <a:off x="6342125" y="3240000"/>
            <a:ext cx="5360000" cy="512000"/>
          </a:xfrm>
          <a:custGeom>
            <a:avLst/>
            <a:gdLst/>
            <a:ahLst/>
            <a:cxnLst/>
            <a:rect l="l" t="t" r="r" b="b"/>
            <a:pathLst>
              <a:path w="5360000" h="512000">
                <a:moveTo>
                  <a:pt x="64000" y="0"/>
                </a:moveTo>
                <a:lnTo>
                  <a:pt x="5296000" y="0"/>
                </a:lnTo>
                <a:cubicBezTo>
                  <a:pt x="5331346" y="0"/>
                  <a:pt x="5360000" y="28654"/>
                  <a:pt x="5360000" y="64000"/>
                </a:cubicBezTo>
                <a:lnTo>
                  <a:pt x="5360000" y="448000"/>
                </a:lnTo>
                <a:cubicBezTo>
                  <a:pt x="5360000" y="483346"/>
                  <a:pt x="5331346" y="512000"/>
                  <a:pt x="5296000" y="512000"/>
                </a:cubicBezTo>
                <a:lnTo>
                  <a:pt x="64000" y="512000"/>
                </a:lnTo>
                <a:cubicBezTo>
                  <a:pt x="28654" y="512000"/>
                  <a:pt x="0" y="483346"/>
                  <a:pt x="0" y="448000"/>
                </a:cubicBezTo>
                <a:lnTo>
                  <a:pt x="0" y="64000"/>
                </a:lnTo>
                <a:cubicBezTo>
                  <a:pt x="0" y="28677"/>
                  <a:pt x="28677" y="0"/>
                  <a:pt x="64000" y="0"/>
                </a:cubicBezTo>
                <a:close/>
              </a:path>
            </a:pathLst>
          </a:custGeom>
          <a:solidFill>
            <a:srgbClr val="333333"/>
          </a:solidFill>
          <a:ln/>
        </p:spPr>
      </p:sp>
      <p:sp>
        <p:nvSpPr>
          <p:cNvPr id="36" name="Text 33"/>
          <p:cNvSpPr/>
          <p:nvPr/>
        </p:nvSpPr>
        <p:spPr>
          <a:xfrm>
            <a:off x="6438125" y="3336000"/>
            <a:ext cx="5224000" cy="160000"/>
          </a:xfrm>
          <a:prstGeom prst="rect">
            <a:avLst/>
          </a:prstGeom>
          <a:noFill/>
          <a:ln/>
        </p:spPr>
        <p:txBody>
          <a:bodyPr wrap="square" lIns="0" tIns="0" rIns="0" bIns="0" rtlCol="0" anchor="ctr"/>
          <a:lstStyle/>
          <a:p>
            <a:pPr>
              <a:lnSpc>
                <a:spcPct val="120000"/>
              </a:lnSpc>
            </a:pPr>
            <a:r>
              <a:rPr lang="en-US" sz="882" b="1" dirty="0">
                <a:solidFill>
                  <a:srgbClr val="EFEFEF"/>
                </a:solidFill>
                <a:latin typeface="Liter" pitchFamily="34" charset="0"/>
                <a:ea typeface="Liter" pitchFamily="34" charset="-122"/>
                <a:cs typeface="Liter" pitchFamily="34" charset="-120"/>
              </a:rPr>
              <a:t>Era NISQ</a:t>
            </a:r>
            <a:endParaRPr lang="en-US" sz="1600" dirty="0"/>
          </a:p>
        </p:txBody>
      </p:sp>
      <p:sp>
        <p:nvSpPr>
          <p:cNvPr id="37" name="Text 34"/>
          <p:cNvSpPr/>
          <p:nvPr/>
        </p:nvSpPr>
        <p:spPr>
          <a:xfrm>
            <a:off x="6438125" y="3528000"/>
            <a:ext cx="5216000" cy="128000"/>
          </a:xfrm>
          <a:prstGeom prst="rect">
            <a:avLst/>
          </a:prstGeom>
          <a:noFill/>
          <a:ln/>
        </p:spPr>
        <p:txBody>
          <a:bodyPr wrap="square" lIns="0" tIns="0" rIns="0" bIns="0" rtlCol="0" anchor="ctr"/>
          <a:lstStyle/>
          <a:p>
            <a:pPr>
              <a:lnSpc>
                <a:spcPct val="110000"/>
              </a:lnSpc>
            </a:pPr>
            <a:r>
              <a:rPr lang="en-US" sz="756" dirty="0">
                <a:solidFill>
                  <a:srgbClr val="8F8F8F"/>
                </a:solidFill>
                <a:latin typeface="Liter" pitchFamily="34" charset="0"/>
                <a:ea typeface="Liter" pitchFamily="34" charset="-122"/>
                <a:cs typeface="Liter" pitchFamily="34" charset="-120"/>
              </a:rPr>
              <a:t>Noisy Intermediate-Scale Quantum. Cientos/miles de qubits físicos con decoherencia rápida</a:t>
            </a:r>
            <a:endParaRPr lang="en-US" sz="1600" dirty="0"/>
          </a:p>
        </p:txBody>
      </p:sp>
      <p:sp>
        <p:nvSpPr>
          <p:cNvPr id="38" name="Shape 35"/>
          <p:cNvSpPr/>
          <p:nvPr/>
        </p:nvSpPr>
        <p:spPr>
          <a:xfrm>
            <a:off x="6342125" y="3848000"/>
            <a:ext cx="5360000" cy="512000"/>
          </a:xfrm>
          <a:custGeom>
            <a:avLst/>
            <a:gdLst/>
            <a:ahLst/>
            <a:cxnLst/>
            <a:rect l="l" t="t" r="r" b="b"/>
            <a:pathLst>
              <a:path w="5360000" h="512000">
                <a:moveTo>
                  <a:pt x="64000" y="0"/>
                </a:moveTo>
                <a:lnTo>
                  <a:pt x="5296000" y="0"/>
                </a:lnTo>
                <a:cubicBezTo>
                  <a:pt x="5331346" y="0"/>
                  <a:pt x="5360000" y="28654"/>
                  <a:pt x="5360000" y="64000"/>
                </a:cubicBezTo>
                <a:lnTo>
                  <a:pt x="5360000" y="448000"/>
                </a:lnTo>
                <a:cubicBezTo>
                  <a:pt x="5360000" y="483346"/>
                  <a:pt x="5331346" y="512000"/>
                  <a:pt x="5296000" y="512000"/>
                </a:cubicBezTo>
                <a:lnTo>
                  <a:pt x="64000" y="512000"/>
                </a:lnTo>
                <a:cubicBezTo>
                  <a:pt x="28654" y="512000"/>
                  <a:pt x="0" y="483346"/>
                  <a:pt x="0" y="448000"/>
                </a:cubicBezTo>
                <a:lnTo>
                  <a:pt x="0" y="64000"/>
                </a:lnTo>
                <a:cubicBezTo>
                  <a:pt x="0" y="28677"/>
                  <a:pt x="28677" y="0"/>
                  <a:pt x="64000" y="0"/>
                </a:cubicBezTo>
                <a:close/>
              </a:path>
            </a:pathLst>
          </a:custGeom>
          <a:solidFill>
            <a:srgbClr val="333333"/>
          </a:solidFill>
          <a:ln/>
        </p:spPr>
      </p:sp>
      <p:sp>
        <p:nvSpPr>
          <p:cNvPr id="39" name="Text 36"/>
          <p:cNvSpPr/>
          <p:nvPr/>
        </p:nvSpPr>
        <p:spPr>
          <a:xfrm>
            <a:off x="6438125" y="3944000"/>
            <a:ext cx="5224000" cy="160000"/>
          </a:xfrm>
          <a:prstGeom prst="rect">
            <a:avLst/>
          </a:prstGeom>
          <a:noFill/>
          <a:ln/>
        </p:spPr>
        <p:txBody>
          <a:bodyPr wrap="square" lIns="0" tIns="0" rIns="0" bIns="0" rtlCol="0" anchor="ctr"/>
          <a:lstStyle/>
          <a:p>
            <a:pPr>
              <a:lnSpc>
                <a:spcPct val="120000"/>
              </a:lnSpc>
            </a:pPr>
            <a:r>
              <a:rPr lang="en-US" sz="882" b="1" dirty="0">
                <a:solidFill>
                  <a:srgbClr val="EFEFEF"/>
                </a:solidFill>
                <a:latin typeface="Liter" pitchFamily="34" charset="0"/>
                <a:ea typeface="Liter" pitchFamily="34" charset="-122"/>
                <a:cs typeface="Liter" pitchFamily="34" charset="-120"/>
              </a:rPr>
              <a:t>Líderes</a:t>
            </a:r>
            <a:endParaRPr lang="en-US" sz="1600" dirty="0"/>
          </a:p>
        </p:txBody>
      </p:sp>
      <p:sp>
        <p:nvSpPr>
          <p:cNvPr id="40" name="Text 37"/>
          <p:cNvSpPr/>
          <p:nvPr/>
        </p:nvSpPr>
        <p:spPr>
          <a:xfrm>
            <a:off x="6438125" y="4136000"/>
            <a:ext cx="5216000" cy="128000"/>
          </a:xfrm>
          <a:prstGeom prst="rect">
            <a:avLst/>
          </a:prstGeom>
          <a:noFill/>
          <a:ln/>
        </p:spPr>
        <p:txBody>
          <a:bodyPr wrap="square" lIns="0" tIns="0" rIns="0" bIns="0" rtlCol="0" anchor="ctr"/>
          <a:lstStyle/>
          <a:p>
            <a:pPr>
              <a:lnSpc>
                <a:spcPct val="110000"/>
              </a:lnSpc>
            </a:pPr>
            <a:r>
              <a:rPr lang="en-US" sz="756" b="1" dirty="0">
                <a:solidFill>
                  <a:srgbClr val="EFEFEF"/>
                </a:solidFill>
                <a:latin typeface="Liter" pitchFamily="34" charset="0"/>
                <a:ea typeface="Liter" pitchFamily="34" charset="-122"/>
                <a:cs typeface="Liter" pitchFamily="34" charset="-120"/>
              </a:rPr>
              <a:t>IBM:</a:t>
            </a:r>
            <a:pPr>
              <a:lnSpc>
                <a:spcPct val="110000"/>
              </a:lnSpc>
            </a:pPr>
            <a:r>
              <a:rPr lang="en-US" sz="756" dirty="0">
                <a:solidFill>
                  <a:srgbClr val="8F8F8F"/>
                </a:solidFill>
                <a:latin typeface="Liter" pitchFamily="34" charset="0"/>
                <a:ea typeface="Liter" pitchFamily="34" charset="-122"/>
                <a:cs typeface="Liter" pitchFamily="34" charset="-120"/>
              </a:rPr>
              <a:t> Sistema Condor (1,000+ qubits). </a:t>
            </a:r>
            <a:pPr>
              <a:lnSpc>
                <a:spcPct val="110000"/>
              </a:lnSpc>
            </a:pPr>
            <a:r>
              <a:rPr lang="en-US" sz="756" b="1" dirty="0">
                <a:solidFill>
                  <a:srgbClr val="EFEFEF"/>
                </a:solidFill>
                <a:latin typeface="Liter" pitchFamily="34" charset="0"/>
                <a:ea typeface="Liter" pitchFamily="34" charset="-122"/>
                <a:cs typeface="Liter" pitchFamily="34" charset="-120"/>
              </a:rPr>
              <a:t>Google:</a:t>
            </a:r>
            <a:pPr>
              <a:lnSpc>
                <a:spcPct val="110000"/>
              </a:lnSpc>
            </a:pPr>
            <a:r>
              <a:rPr lang="en-US" sz="756" dirty="0">
                <a:solidFill>
                  <a:srgbClr val="8F8F8F"/>
                </a:solidFill>
                <a:latin typeface="Liter" pitchFamily="34" charset="0"/>
                <a:ea typeface="Liter" pitchFamily="34" charset="-122"/>
                <a:cs typeface="Liter" pitchFamily="34" charset="-120"/>
              </a:rPr>
              <a:t> Supremacía cuántica 2019</a:t>
            </a:r>
            <a:endParaRPr lang="en-US" sz="1600" dirty="0"/>
          </a:p>
        </p:txBody>
      </p:sp>
      <p:sp>
        <p:nvSpPr>
          <p:cNvPr id="41" name="Shape 38"/>
          <p:cNvSpPr/>
          <p:nvPr/>
        </p:nvSpPr>
        <p:spPr>
          <a:xfrm>
            <a:off x="6342125" y="4456000"/>
            <a:ext cx="5360000" cy="512000"/>
          </a:xfrm>
          <a:custGeom>
            <a:avLst/>
            <a:gdLst/>
            <a:ahLst/>
            <a:cxnLst/>
            <a:rect l="l" t="t" r="r" b="b"/>
            <a:pathLst>
              <a:path w="5360000" h="512000">
                <a:moveTo>
                  <a:pt x="64000" y="0"/>
                </a:moveTo>
                <a:lnTo>
                  <a:pt x="5296000" y="0"/>
                </a:lnTo>
                <a:cubicBezTo>
                  <a:pt x="5331346" y="0"/>
                  <a:pt x="5360000" y="28654"/>
                  <a:pt x="5360000" y="64000"/>
                </a:cubicBezTo>
                <a:lnTo>
                  <a:pt x="5360000" y="448000"/>
                </a:lnTo>
                <a:cubicBezTo>
                  <a:pt x="5360000" y="483346"/>
                  <a:pt x="5331346" y="512000"/>
                  <a:pt x="5296000" y="512000"/>
                </a:cubicBezTo>
                <a:lnTo>
                  <a:pt x="64000" y="512000"/>
                </a:lnTo>
                <a:cubicBezTo>
                  <a:pt x="28654" y="512000"/>
                  <a:pt x="0" y="483346"/>
                  <a:pt x="0" y="448000"/>
                </a:cubicBezTo>
                <a:lnTo>
                  <a:pt x="0" y="64000"/>
                </a:lnTo>
                <a:cubicBezTo>
                  <a:pt x="0" y="28677"/>
                  <a:pt x="28677" y="0"/>
                  <a:pt x="64000" y="0"/>
                </a:cubicBezTo>
                <a:close/>
              </a:path>
            </a:pathLst>
          </a:custGeom>
          <a:solidFill>
            <a:srgbClr val="333333"/>
          </a:solidFill>
          <a:ln/>
        </p:spPr>
      </p:sp>
      <p:sp>
        <p:nvSpPr>
          <p:cNvPr id="42" name="Text 39"/>
          <p:cNvSpPr/>
          <p:nvPr/>
        </p:nvSpPr>
        <p:spPr>
          <a:xfrm>
            <a:off x="6438125" y="4552000"/>
            <a:ext cx="5224000" cy="160000"/>
          </a:xfrm>
          <a:prstGeom prst="rect">
            <a:avLst/>
          </a:prstGeom>
          <a:noFill/>
          <a:ln/>
        </p:spPr>
        <p:txBody>
          <a:bodyPr wrap="square" lIns="0" tIns="0" rIns="0" bIns="0" rtlCol="0" anchor="ctr"/>
          <a:lstStyle/>
          <a:p>
            <a:pPr>
              <a:lnSpc>
                <a:spcPct val="120000"/>
              </a:lnSpc>
            </a:pPr>
            <a:r>
              <a:rPr lang="en-US" sz="882" b="1" dirty="0">
                <a:solidFill>
                  <a:srgbClr val="EFEFEF"/>
                </a:solidFill>
                <a:latin typeface="Liter" pitchFamily="34" charset="0"/>
                <a:ea typeface="Liter" pitchFamily="34" charset="-122"/>
                <a:cs typeface="Liter" pitchFamily="34" charset="-120"/>
              </a:rPr>
              <a:t>Aplicaciones</a:t>
            </a:r>
            <a:endParaRPr lang="en-US" sz="1600" dirty="0"/>
          </a:p>
        </p:txBody>
      </p:sp>
      <p:sp>
        <p:nvSpPr>
          <p:cNvPr id="43" name="Text 40"/>
          <p:cNvSpPr/>
          <p:nvPr/>
        </p:nvSpPr>
        <p:spPr>
          <a:xfrm>
            <a:off x="6438125" y="4744000"/>
            <a:ext cx="5216000" cy="128000"/>
          </a:xfrm>
          <a:prstGeom prst="rect">
            <a:avLst/>
          </a:prstGeom>
          <a:noFill/>
          <a:ln/>
        </p:spPr>
        <p:txBody>
          <a:bodyPr wrap="square" lIns="0" tIns="0" rIns="0" bIns="0" rtlCol="0" anchor="ctr"/>
          <a:lstStyle/>
          <a:p>
            <a:pPr>
              <a:lnSpc>
                <a:spcPct val="110000"/>
              </a:lnSpc>
            </a:pPr>
            <a:r>
              <a:rPr lang="en-US" sz="756" dirty="0">
                <a:solidFill>
                  <a:srgbClr val="8F8F8F"/>
                </a:solidFill>
                <a:latin typeface="Liter" pitchFamily="34" charset="0"/>
                <a:ea typeface="Liter" pitchFamily="34" charset="-122"/>
                <a:cs typeface="Liter" pitchFamily="34" charset="-120"/>
              </a:rPr>
              <a:t>Factorización (criptografía), simulación molecular (fármacos), optimización de rutas</a:t>
            </a:r>
            <a:endParaRPr lang="en-US" sz="1600" dirty="0"/>
          </a:p>
        </p:txBody>
      </p:sp>
      <p:sp>
        <p:nvSpPr>
          <p:cNvPr id="44" name="Shape 41"/>
          <p:cNvSpPr/>
          <p:nvPr/>
        </p:nvSpPr>
        <p:spPr>
          <a:xfrm>
            <a:off x="6178125" y="5268000"/>
            <a:ext cx="5688000" cy="1224000"/>
          </a:xfrm>
          <a:custGeom>
            <a:avLst/>
            <a:gdLst/>
            <a:ahLst/>
            <a:cxnLst/>
            <a:rect l="l" t="t" r="r" b="b"/>
            <a:pathLst>
              <a:path w="5688000" h="1224000">
                <a:moveTo>
                  <a:pt x="95998" y="0"/>
                </a:moveTo>
                <a:lnTo>
                  <a:pt x="5592002" y="0"/>
                </a:lnTo>
                <a:cubicBezTo>
                  <a:pt x="5645020" y="0"/>
                  <a:pt x="5688000" y="42980"/>
                  <a:pt x="5688000" y="95998"/>
                </a:cubicBezTo>
                <a:lnTo>
                  <a:pt x="5688000" y="1128002"/>
                </a:lnTo>
                <a:cubicBezTo>
                  <a:pt x="5688000" y="1181020"/>
                  <a:pt x="5645020" y="1224000"/>
                  <a:pt x="5592002" y="1224000"/>
                </a:cubicBezTo>
                <a:lnTo>
                  <a:pt x="95998" y="1224000"/>
                </a:lnTo>
                <a:cubicBezTo>
                  <a:pt x="42980" y="1224000"/>
                  <a:pt x="0" y="1181020"/>
                  <a:pt x="0" y="1128002"/>
                </a:cubicBezTo>
                <a:lnTo>
                  <a:pt x="0" y="95998"/>
                </a:lnTo>
                <a:cubicBezTo>
                  <a:pt x="0" y="42980"/>
                  <a:pt x="42980" y="0"/>
                  <a:pt x="95998" y="0"/>
                </a:cubicBezTo>
                <a:close/>
              </a:path>
            </a:pathLst>
          </a:custGeom>
          <a:solidFill>
            <a:srgbClr val="262626"/>
          </a:solidFill>
          <a:ln w="12700">
            <a:solidFill>
              <a:srgbClr val="333333"/>
            </a:solidFill>
            <a:prstDash val="solid"/>
          </a:ln>
        </p:spPr>
      </p:sp>
      <p:sp>
        <p:nvSpPr>
          <p:cNvPr id="45" name="Text 42"/>
          <p:cNvSpPr/>
          <p:nvPr/>
        </p:nvSpPr>
        <p:spPr>
          <a:xfrm>
            <a:off x="6342125" y="5432000"/>
            <a:ext cx="5424000" cy="192000"/>
          </a:xfrm>
          <a:prstGeom prst="rect">
            <a:avLst/>
          </a:prstGeom>
          <a:noFill/>
          <a:ln/>
        </p:spPr>
        <p:txBody>
          <a:bodyPr wrap="square" lIns="0" tIns="0" rIns="0" bIns="0" rtlCol="0" anchor="ctr"/>
          <a:lstStyle/>
          <a:p>
            <a:pPr>
              <a:lnSpc>
                <a:spcPct val="130000"/>
              </a:lnSpc>
            </a:pPr>
            <a:r>
              <a:rPr lang="en-US" sz="1008" b="1" dirty="0">
                <a:solidFill>
                  <a:srgbClr val="EFEFEF"/>
                </a:solidFill>
                <a:latin typeface="Liter" pitchFamily="34" charset="0"/>
                <a:ea typeface="Liter" pitchFamily="34" charset="-122"/>
                <a:cs typeface="Liter" pitchFamily="34" charset="-120"/>
              </a:rPr>
              <a:t>Tendencias Emergentes</a:t>
            </a:r>
            <a:endParaRPr lang="en-US" sz="1600" dirty="0"/>
          </a:p>
        </p:txBody>
      </p:sp>
      <p:sp>
        <p:nvSpPr>
          <p:cNvPr id="46" name="Shape 43"/>
          <p:cNvSpPr/>
          <p:nvPr/>
        </p:nvSpPr>
        <p:spPr>
          <a:xfrm>
            <a:off x="6360125" y="5752000"/>
            <a:ext cx="84000" cy="96000"/>
          </a:xfrm>
          <a:custGeom>
            <a:avLst/>
            <a:gdLst/>
            <a:ahLst/>
            <a:cxnLst/>
            <a:rect l="l" t="t" r="r" b="b"/>
            <a:pathLst>
              <a:path w="84000" h="96000">
                <a:moveTo>
                  <a:pt x="81525" y="13144"/>
                </a:moveTo>
                <a:cubicBezTo>
                  <a:pt x="84206" y="15094"/>
                  <a:pt x="84806" y="18844"/>
                  <a:pt x="82856" y="21525"/>
                </a:cubicBezTo>
                <a:lnTo>
                  <a:pt x="34856" y="87525"/>
                </a:lnTo>
                <a:cubicBezTo>
                  <a:pt x="33825" y="88950"/>
                  <a:pt x="32231" y="89831"/>
                  <a:pt x="30469" y="89981"/>
                </a:cubicBezTo>
                <a:cubicBezTo>
                  <a:pt x="28706" y="90131"/>
                  <a:pt x="27000" y="89475"/>
                  <a:pt x="25763" y="88238"/>
                </a:cubicBezTo>
                <a:lnTo>
                  <a:pt x="1763" y="64238"/>
                </a:lnTo>
                <a:cubicBezTo>
                  <a:pt x="-581" y="61894"/>
                  <a:pt x="-581" y="58088"/>
                  <a:pt x="1763" y="55744"/>
                </a:cubicBezTo>
                <a:cubicBezTo>
                  <a:pt x="4106" y="53400"/>
                  <a:pt x="7913" y="53400"/>
                  <a:pt x="10256" y="55744"/>
                </a:cubicBezTo>
                <a:lnTo>
                  <a:pt x="29288" y="74775"/>
                </a:lnTo>
                <a:lnTo>
                  <a:pt x="73163" y="14456"/>
                </a:lnTo>
                <a:cubicBezTo>
                  <a:pt x="75113" y="11775"/>
                  <a:pt x="78863" y="11175"/>
                  <a:pt x="81544" y="13125"/>
                </a:cubicBezTo>
                <a:close/>
              </a:path>
            </a:pathLst>
          </a:custGeom>
          <a:solidFill>
            <a:srgbClr val="6366F1"/>
          </a:solidFill>
          <a:ln/>
        </p:spPr>
      </p:sp>
      <p:sp>
        <p:nvSpPr>
          <p:cNvPr id="47" name="Text 44"/>
          <p:cNvSpPr/>
          <p:nvPr/>
        </p:nvSpPr>
        <p:spPr>
          <a:xfrm>
            <a:off x="6526125" y="5720000"/>
            <a:ext cx="2952000" cy="160000"/>
          </a:xfrm>
          <a:prstGeom prst="rect">
            <a:avLst/>
          </a:prstGeom>
          <a:noFill/>
          <a:ln/>
        </p:spPr>
        <p:txBody>
          <a:bodyPr wrap="square" lIns="0" tIns="0" rIns="0" bIns="0" rtlCol="0" anchor="ctr"/>
          <a:lstStyle/>
          <a:p>
            <a:pPr>
              <a:lnSpc>
                <a:spcPct val="120000"/>
              </a:lnSpc>
            </a:pPr>
            <a:r>
              <a:rPr lang="en-US" sz="882" b="1" dirty="0">
                <a:solidFill>
                  <a:srgbClr val="EFEFEF"/>
                </a:solidFill>
                <a:latin typeface="Liter" pitchFamily="34" charset="0"/>
                <a:ea typeface="Liter" pitchFamily="34" charset="-122"/>
                <a:cs typeface="Liter" pitchFamily="34" charset="-120"/>
              </a:rPr>
              <a:t>Chiplets:</a:t>
            </a:r>
            <a:pPr>
              <a:lnSpc>
                <a:spcPct val="120000"/>
              </a:lnSpc>
            </a:pPr>
            <a:r>
              <a:rPr lang="en-US" sz="882" dirty="0">
                <a:solidFill>
                  <a:srgbClr val="8F8F8F"/>
                </a:solidFill>
                <a:latin typeface="Liter" pitchFamily="34" charset="0"/>
                <a:ea typeface="Liter" pitchFamily="34" charset="-122"/>
                <a:cs typeface="Liter" pitchFamily="34" charset="-120"/>
              </a:rPr>
              <a:t> Diseño modular, diferentes tecnologías en un chip</a:t>
            </a:r>
            <a:endParaRPr lang="en-US" sz="1600" dirty="0"/>
          </a:p>
        </p:txBody>
      </p:sp>
      <p:sp>
        <p:nvSpPr>
          <p:cNvPr id="48" name="Shape 45"/>
          <p:cNvSpPr/>
          <p:nvPr/>
        </p:nvSpPr>
        <p:spPr>
          <a:xfrm>
            <a:off x="6360125" y="5976000"/>
            <a:ext cx="84000" cy="96000"/>
          </a:xfrm>
          <a:custGeom>
            <a:avLst/>
            <a:gdLst/>
            <a:ahLst/>
            <a:cxnLst/>
            <a:rect l="l" t="t" r="r" b="b"/>
            <a:pathLst>
              <a:path w="84000" h="96000">
                <a:moveTo>
                  <a:pt x="81525" y="13144"/>
                </a:moveTo>
                <a:cubicBezTo>
                  <a:pt x="84206" y="15094"/>
                  <a:pt x="84806" y="18844"/>
                  <a:pt x="82856" y="21525"/>
                </a:cubicBezTo>
                <a:lnTo>
                  <a:pt x="34856" y="87525"/>
                </a:lnTo>
                <a:cubicBezTo>
                  <a:pt x="33825" y="88950"/>
                  <a:pt x="32231" y="89831"/>
                  <a:pt x="30469" y="89981"/>
                </a:cubicBezTo>
                <a:cubicBezTo>
                  <a:pt x="28706" y="90131"/>
                  <a:pt x="27000" y="89475"/>
                  <a:pt x="25763" y="88238"/>
                </a:cubicBezTo>
                <a:lnTo>
                  <a:pt x="1763" y="64238"/>
                </a:lnTo>
                <a:cubicBezTo>
                  <a:pt x="-581" y="61894"/>
                  <a:pt x="-581" y="58088"/>
                  <a:pt x="1763" y="55744"/>
                </a:cubicBezTo>
                <a:cubicBezTo>
                  <a:pt x="4106" y="53400"/>
                  <a:pt x="7913" y="53400"/>
                  <a:pt x="10256" y="55744"/>
                </a:cubicBezTo>
                <a:lnTo>
                  <a:pt x="29288" y="74775"/>
                </a:lnTo>
                <a:lnTo>
                  <a:pt x="73163" y="14456"/>
                </a:lnTo>
                <a:cubicBezTo>
                  <a:pt x="75113" y="11775"/>
                  <a:pt x="78863" y="11175"/>
                  <a:pt x="81544" y="13125"/>
                </a:cubicBezTo>
                <a:close/>
              </a:path>
            </a:pathLst>
          </a:custGeom>
          <a:solidFill>
            <a:srgbClr val="6366F1"/>
          </a:solidFill>
          <a:ln/>
        </p:spPr>
      </p:sp>
      <p:sp>
        <p:nvSpPr>
          <p:cNvPr id="49" name="Text 46"/>
          <p:cNvSpPr/>
          <p:nvPr/>
        </p:nvSpPr>
        <p:spPr>
          <a:xfrm>
            <a:off x="6526125" y="5944000"/>
            <a:ext cx="3224000" cy="160000"/>
          </a:xfrm>
          <a:prstGeom prst="rect">
            <a:avLst/>
          </a:prstGeom>
          <a:noFill/>
          <a:ln/>
        </p:spPr>
        <p:txBody>
          <a:bodyPr wrap="square" lIns="0" tIns="0" rIns="0" bIns="0" rtlCol="0" anchor="ctr"/>
          <a:lstStyle/>
          <a:p>
            <a:pPr>
              <a:lnSpc>
                <a:spcPct val="120000"/>
              </a:lnSpc>
            </a:pPr>
            <a:r>
              <a:rPr lang="en-US" sz="882" b="1" dirty="0">
                <a:solidFill>
                  <a:srgbClr val="EFEFEF"/>
                </a:solidFill>
                <a:latin typeface="Liter" pitchFamily="34" charset="0"/>
                <a:ea typeface="Liter" pitchFamily="34" charset="-122"/>
                <a:cs typeface="Liter" pitchFamily="34" charset="-120"/>
              </a:rPr>
              <a:t>Memoria CXL:</a:t>
            </a:r>
            <a:pPr>
              <a:lnSpc>
                <a:spcPct val="120000"/>
              </a:lnSpc>
            </a:pPr>
            <a:r>
              <a:rPr lang="en-US" sz="882" dirty="0">
                <a:solidFill>
                  <a:srgbClr val="8F8F8F"/>
                </a:solidFill>
                <a:latin typeface="Liter" pitchFamily="34" charset="0"/>
                <a:ea typeface="Liter" pitchFamily="34" charset="-122"/>
                <a:cs typeface="Liter" pitchFamily="34" charset="-120"/>
              </a:rPr>
              <a:t> Pools de memoria compartida entre procesadores</a:t>
            </a:r>
            <a:endParaRPr lang="en-US" sz="1600" dirty="0"/>
          </a:p>
        </p:txBody>
      </p:sp>
      <p:sp>
        <p:nvSpPr>
          <p:cNvPr id="50" name="Shape 47"/>
          <p:cNvSpPr/>
          <p:nvPr/>
        </p:nvSpPr>
        <p:spPr>
          <a:xfrm>
            <a:off x="6360125" y="6200000"/>
            <a:ext cx="84000" cy="96000"/>
          </a:xfrm>
          <a:custGeom>
            <a:avLst/>
            <a:gdLst/>
            <a:ahLst/>
            <a:cxnLst/>
            <a:rect l="l" t="t" r="r" b="b"/>
            <a:pathLst>
              <a:path w="84000" h="96000">
                <a:moveTo>
                  <a:pt x="81525" y="13144"/>
                </a:moveTo>
                <a:cubicBezTo>
                  <a:pt x="84206" y="15094"/>
                  <a:pt x="84806" y="18844"/>
                  <a:pt x="82856" y="21525"/>
                </a:cubicBezTo>
                <a:lnTo>
                  <a:pt x="34856" y="87525"/>
                </a:lnTo>
                <a:cubicBezTo>
                  <a:pt x="33825" y="88950"/>
                  <a:pt x="32231" y="89831"/>
                  <a:pt x="30469" y="89981"/>
                </a:cubicBezTo>
                <a:cubicBezTo>
                  <a:pt x="28706" y="90131"/>
                  <a:pt x="27000" y="89475"/>
                  <a:pt x="25763" y="88238"/>
                </a:cubicBezTo>
                <a:lnTo>
                  <a:pt x="1763" y="64238"/>
                </a:lnTo>
                <a:cubicBezTo>
                  <a:pt x="-581" y="61894"/>
                  <a:pt x="-581" y="58088"/>
                  <a:pt x="1763" y="55744"/>
                </a:cubicBezTo>
                <a:cubicBezTo>
                  <a:pt x="4106" y="53400"/>
                  <a:pt x="7913" y="53400"/>
                  <a:pt x="10256" y="55744"/>
                </a:cubicBezTo>
                <a:lnTo>
                  <a:pt x="29288" y="74775"/>
                </a:lnTo>
                <a:lnTo>
                  <a:pt x="73163" y="14456"/>
                </a:lnTo>
                <a:cubicBezTo>
                  <a:pt x="75113" y="11775"/>
                  <a:pt x="78863" y="11175"/>
                  <a:pt x="81544" y="13125"/>
                </a:cubicBezTo>
                <a:close/>
              </a:path>
            </a:pathLst>
          </a:custGeom>
          <a:solidFill>
            <a:srgbClr val="6366F1"/>
          </a:solidFill>
          <a:ln/>
        </p:spPr>
      </p:sp>
      <p:sp>
        <p:nvSpPr>
          <p:cNvPr id="51" name="Text 48"/>
          <p:cNvSpPr/>
          <p:nvPr/>
        </p:nvSpPr>
        <p:spPr>
          <a:xfrm>
            <a:off x="6526125" y="6168000"/>
            <a:ext cx="2840000" cy="160000"/>
          </a:xfrm>
          <a:prstGeom prst="rect">
            <a:avLst/>
          </a:prstGeom>
          <a:noFill/>
          <a:ln/>
        </p:spPr>
        <p:txBody>
          <a:bodyPr wrap="square" lIns="0" tIns="0" rIns="0" bIns="0" rtlCol="0" anchor="ctr"/>
          <a:lstStyle/>
          <a:p>
            <a:pPr>
              <a:lnSpc>
                <a:spcPct val="120000"/>
              </a:lnSpc>
            </a:pPr>
            <a:r>
              <a:rPr lang="en-US" sz="882" b="1" dirty="0">
                <a:solidFill>
                  <a:srgbClr val="EFEFEF"/>
                </a:solidFill>
                <a:latin typeface="Liter" pitchFamily="34" charset="0"/>
                <a:ea typeface="Liter" pitchFamily="34" charset="-122"/>
                <a:cs typeface="Liter" pitchFamily="34" charset="-120"/>
              </a:rPr>
              <a:t>Sostenibilidad:</a:t>
            </a:r>
            <a:pPr>
              <a:lnSpc>
                <a:spcPct val="120000"/>
              </a:lnSpc>
            </a:pPr>
            <a:r>
              <a:rPr lang="en-US" sz="882" dirty="0">
                <a:solidFill>
                  <a:srgbClr val="8F8F8F"/>
                </a:solidFill>
                <a:latin typeface="Liter" pitchFamily="34" charset="0"/>
                <a:ea typeface="Liter" pitchFamily="34" charset="-122"/>
                <a:cs typeface="Liter" pitchFamily="34" charset="-120"/>
              </a:rPr>
              <a:t> Rendimiento por watt como métrica clave</a:t>
            </a:r>
            <a:endParaRPr lang="en-US" sz="1600" dirty="0"/>
          </a:p>
        </p:txBody>
      </p:sp>
    </p:spTree>
  </p:cSld>
  <p:clrMapOvr>
    <a:masterClrMapping/>
  </p:clrMapOvr>
  <p:transition>
    <p:fade/>
    <p:spd val="med"/>
  </p:transition>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91919"/>
        </a:solidFill>
      </p:bgPr>
    </p:bg>
    <p:spTree>
      <p:nvGrpSpPr>
        <p:cNvPr id="1" name=""/>
        <p:cNvGrpSpPr/>
        <p:nvPr/>
      </p:nvGrpSpPr>
      <p:grpSpPr>
        <a:xfrm>
          <a:off x="0" y="0"/>
          <a:ext cx="0" cy="0"/>
          <a:chOff x="0" y="0"/>
          <a:chExt cx="0" cy="0"/>
        </a:xfrm>
      </p:grpSpPr>
      <p:sp>
        <p:nvSpPr>
          <p:cNvPr id="2" name="Text 0"/>
          <p:cNvSpPr/>
          <p:nvPr/>
        </p:nvSpPr>
        <p:spPr>
          <a:xfrm>
            <a:off x="381000" y="381000"/>
            <a:ext cx="11496675" cy="190500"/>
          </a:xfrm>
          <a:prstGeom prst="rect">
            <a:avLst/>
          </a:prstGeom>
          <a:noFill/>
          <a:ln/>
        </p:spPr>
        <p:txBody>
          <a:bodyPr wrap="square" lIns="0" tIns="0" rIns="0" bIns="0" rtlCol="0" anchor="ctr"/>
          <a:lstStyle/>
          <a:p>
            <a:pPr>
              <a:lnSpc>
                <a:spcPct val="120000"/>
              </a:lnSpc>
            </a:pPr>
            <a:r>
              <a:rPr lang="en-US" sz="1050" b="1" spc="53" kern="0" dirty="0">
                <a:solidFill>
                  <a:srgbClr val="6366F1"/>
                </a:solidFill>
                <a:latin typeface="Liter" pitchFamily="34" charset="0"/>
                <a:ea typeface="Liter" pitchFamily="34" charset="-122"/>
                <a:cs typeface="Liter" pitchFamily="34" charset="-120"/>
              </a:rPr>
              <a:t>09 / Evolución de Procesadores</a:t>
            </a:r>
            <a:endParaRPr lang="en-US" sz="1600" dirty="0"/>
          </a:p>
        </p:txBody>
      </p:sp>
      <p:sp>
        <p:nvSpPr>
          <p:cNvPr id="3" name="Text 1"/>
          <p:cNvSpPr/>
          <p:nvPr/>
        </p:nvSpPr>
        <p:spPr>
          <a:xfrm>
            <a:off x="381000" y="647700"/>
            <a:ext cx="11601450" cy="381000"/>
          </a:xfrm>
          <a:prstGeom prst="rect">
            <a:avLst/>
          </a:prstGeom>
          <a:noFill/>
          <a:ln/>
        </p:spPr>
        <p:txBody>
          <a:bodyPr wrap="square" lIns="0" tIns="0" rIns="0" bIns="0" rtlCol="0" anchor="ctr"/>
          <a:lstStyle/>
          <a:p>
            <a:pPr>
              <a:lnSpc>
                <a:spcPct val="90000"/>
              </a:lnSpc>
            </a:pPr>
            <a:r>
              <a:rPr lang="en-US" sz="2700" b="1" dirty="0">
                <a:solidFill>
                  <a:srgbClr val="EFEFEF"/>
                </a:solidFill>
                <a:latin typeface="Liter" pitchFamily="34" charset="0"/>
                <a:ea typeface="Liter" pitchFamily="34" charset="-122"/>
                <a:cs typeface="Liter" pitchFamily="34" charset="-120"/>
              </a:rPr>
              <a:t>Intel, AMD y ARM: 50 Años de Innovación</a:t>
            </a:r>
            <a:endParaRPr lang="en-US" sz="1600" dirty="0"/>
          </a:p>
        </p:txBody>
      </p:sp>
      <p:sp>
        <p:nvSpPr>
          <p:cNvPr id="4" name="Shape 2"/>
          <p:cNvSpPr/>
          <p:nvPr/>
        </p:nvSpPr>
        <p:spPr>
          <a:xfrm>
            <a:off x="381000" y="11430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6366F1"/>
          </a:solidFill>
          <a:ln/>
        </p:spPr>
      </p:sp>
      <p:sp>
        <p:nvSpPr>
          <p:cNvPr id="5" name="Shape 3"/>
          <p:cNvSpPr/>
          <p:nvPr/>
        </p:nvSpPr>
        <p:spPr>
          <a:xfrm>
            <a:off x="385763" y="1376363"/>
            <a:ext cx="11420475" cy="3171825"/>
          </a:xfrm>
          <a:custGeom>
            <a:avLst/>
            <a:gdLst/>
            <a:ahLst/>
            <a:cxnLst/>
            <a:rect l="l" t="t" r="r" b="b"/>
            <a:pathLst>
              <a:path w="11420475" h="3171825">
                <a:moveTo>
                  <a:pt x="114313" y="0"/>
                </a:moveTo>
                <a:lnTo>
                  <a:pt x="11306162" y="0"/>
                </a:lnTo>
                <a:cubicBezTo>
                  <a:pt x="11369296" y="0"/>
                  <a:pt x="11420475" y="51179"/>
                  <a:pt x="11420475" y="114313"/>
                </a:cubicBezTo>
                <a:lnTo>
                  <a:pt x="11420475" y="3057512"/>
                </a:lnTo>
                <a:cubicBezTo>
                  <a:pt x="11420475" y="3120646"/>
                  <a:pt x="11369296" y="3171825"/>
                  <a:pt x="11306162" y="3171825"/>
                </a:cubicBezTo>
                <a:lnTo>
                  <a:pt x="114313" y="3171825"/>
                </a:lnTo>
                <a:cubicBezTo>
                  <a:pt x="51179" y="3171825"/>
                  <a:pt x="0" y="3120646"/>
                  <a:pt x="0" y="3057512"/>
                </a:cubicBezTo>
                <a:lnTo>
                  <a:pt x="0" y="114313"/>
                </a:lnTo>
                <a:cubicBezTo>
                  <a:pt x="0" y="51179"/>
                  <a:pt x="51179" y="0"/>
                  <a:pt x="114313" y="0"/>
                </a:cubicBezTo>
                <a:close/>
              </a:path>
            </a:pathLst>
          </a:custGeom>
          <a:solidFill>
            <a:srgbClr val="262626"/>
          </a:solidFill>
          <a:ln w="12700">
            <a:solidFill>
              <a:srgbClr val="333333"/>
            </a:solidFill>
            <a:prstDash val="solid"/>
          </a:ln>
        </p:spPr>
      </p:sp>
      <p:pic>
        <p:nvPicPr>
          <p:cNvPr id="6" name="Image 0" descr="https://kimi-img.moonshot.cn/pub/slides/26-02-17-05:17:37-d69oisd96bk685bsrsjg.png">    </p:cNvPr>
          <p:cNvPicPr>
            <a:picLocks noChangeAspect="1"/>
          </p:cNvPicPr>
          <p:nvPr/>
        </p:nvPicPr>
        <p:blipFill>
          <a:blip r:embed="rId1"/>
          <a:srcRect l="0" r="0" t="0" b="0"/>
          <a:stretch/>
        </p:blipFill>
        <p:spPr>
          <a:xfrm>
            <a:off x="542925" y="1533525"/>
            <a:ext cx="11106150" cy="2857500"/>
          </a:xfrm>
          <a:prstGeom prst="roundRect">
            <a:avLst>
              <a:gd name="adj" fmla="val 0"/>
            </a:avLst>
          </a:prstGeom>
        </p:spPr>
      </p:pic>
      <p:sp>
        <p:nvSpPr>
          <p:cNvPr id="7" name="Shape 4"/>
          <p:cNvSpPr/>
          <p:nvPr/>
        </p:nvSpPr>
        <p:spPr>
          <a:xfrm>
            <a:off x="385763" y="4710113"/>
            <a:ext cx="3695700" cy="1762125"/>
          </a:xfrm>
          <a:custGeom>
            <a:avLst/>
            <a:gdLst/>
            <a:ahLst/>
            <a:cxnLst/>
            <a:rect l="l" t="t" r="r" b="b"/>
            <a:pathLst>
              <a:path w="3695700" h="1762125">
                <a:moveTo>
                  <a:pt x="114291" y="0"/>
                </a:moveTo>
                <a:lnTo>
                  <a:pt x="3581409" y="0"/>
                </a:lnTo>
                <a:cubicBezTo>
                  <a:pt x="3644530" y="0"/>
                  <a:pt x="3695700" y="51170"/>
                  <a:pt x="3695700" y="114291"/>
                </a:cubicBezTo>
                <a:lnTo>
                  <a:pt x="3695700" y="1647834"/>
                </a:lnTo>
                <a:cubicBezTo>
                  <a:pt x="3695700" y="1710955"/>
                  <a:pt x="3644530" y="1762125"/>
                  <a:pt x="3581409" y="1762125"/>
                </a:cubicBezTo>
                <a:lnTo>
                  <a:pt x="114291" y="1762125"/>
                </a:lnTo>
                <a:cubicBezTo>
                  <a:pt x="51170" y="1762125"/>
                  <a:pt x="0" y="1710955"/>
                  <a:pt x="0" y="1647834"/>
                </a:cubicBezTo>
                <a:lnTo>
                  <a:pt x="0" y="114291"/>
                </a:lnTo>
                <a:cubicBezTo>
                  <a:pt x="0" y="51212"/>
                  <a:pt x="51212" y="0"/>
                  <a:pt x="114291" y="0"/>
                </a:cubicBezTo>
                <a:close/>
              </a:path>
            </a:pathLst>
          </a:custGeom>
          <a:solidFill>
            <a:srgbClr val="262626"/>
          </a:solidFill>
          <a:ln w="12700">
            <a:solidFill>
              <a:srgbClr val="333333"/>
            </a:solidFill>
            <a:prstDash val="solid"/>
          </a:ln>
        </p:spPr>
      </p:sp>
      <p:sp>
        <p:nvSpPr>
          <p:cNvPr id="8" name="Shape 5"/>
          <p:cNvSpPr/>
          <p:nvPr/>
        </p:nvSpPr>
        <p:spPr>
          <a:xfrm>
            <a:off x="542925" y="4867275"/>
            <a:ext cx="381000" cy="381000"/>
          </a:xfrm>
          <a:custGeom>
            <a:avLst/>
            <a:gdLst/>
            <a:ahLst/>
            <a:cxnLst/>
            <a:rect l="l" t="t" r="r" b="b"/>
            <a:pathLst>
              <a:path w="381000" h="381000">
                <a:moveTo>
                  <a:pt x="76200" y="0"/>
                </a:moveTo>
                <a:lnTo>
                  <a:pt x="304800" y="0"/>
                </a:lnTo>
                <a:cubicBezTo>
                  <a:pt x="346856" y="0"/>
                  <a:pt x="381000" y="34144"/>
                  <a:pt x="381000" y="76200"/>
                </a:cubicBezTo>
                <a:lnTo>
                  <a:pt x="381000" y="304800"/>
                </a:lnTo>
                <a:cubicBezTo>
                  <a:pt x="381000" y="346856"/>
                  <a:pt x="346856" y="381000"/>
                  <a:pt x="304800" y="381000"/>
                </a:cubicBezTo>
                <a:lnTo>
                  <a:pt x="76200" y="381000"/>
                </a:lnTo>
                <a:cubicBezTo>
                  <a:pt x="34144" y="381000"/>
                  <a:pt x="0" y="346856"/>
                  <a:pt x="0" y="304800"/>
                </a:cubicBezTo>
                <a:lnTo>
                  <a:pt x="0" y="76200"/>
                </a:lnTo>
                <a:cubicBezTo>
                  <a:pt x="0" y="34144"/>
                  <a:pt x="34144" y="0"/>
                  <a:pt x="76200" y="0"/>
                </a:cubicBezTo>
                <a:close/>
              </a:path>
            </a:pathLst>
          </a:custGeom>
          <a:solidFill>
            <a:srgbClr val="6366F1">
              <a:alpha val="20000"/>
            </a:srgbClr>
          </a:solidFill>
          <a:ln/>
        </p:spPr>
      </p:sp>
      <p:sp>
        <p:nvSpPr>
          <p:cNvPr id="9" name="Shape 6"/>
          <p:cNvSpPr/>
          <p:nvPr/>
        </p:nvSpPr>
        <p:spPr>
          <a:xfrm>
            <a:off x="614363" y="4962525"/>
            <a:ext cx="238125" cy="190500"/>
          </a:xfrm>
          <a:custGeom>
            <a:avLst/>
            <a:gdLst/>
            <a:ahLst/>
            <a:cxnLst/>
            <a:rect l="l" t="t" r="r" b="b"/>
            <a:pathLst>
              <a:path w="238125" h="190500"/>
            </a:pathLst>
          </a:custGeom>
          <a:solidFill>
            <a:srgbClr val="6366F1"/>
          </a:solidFill>
          <a:ln/>
        </p:spPr>
      </p:sp>
      <p:sp>
        <p:nvSpPr>
          <p:cNvPr id="10" name="Text 7"/>
          <p:cNvSpPr/>
          <p:nvPr/>
        </p:nvSpPr>
        <p:spPr>
          <a:xfrm>
            <a:off x="1038225" y="4924425"/>
            <a:ext cx="41910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Intel</a:t>
            </a:r>
            <a:endParaRPr lang="en-US" sz="1600" dirty="0"/>
          </a:p>
        </p:txBody>
      </p:sp>
      <p:sp>
        <p:nvSpPr>
          <p:cNvPr id="11" name="Text 8"/>
          <p:cNvSpPr/>
          <p:nvPr/>
        </p:nvSpPr>
        <p:spPr>
          <a:xfrm>
            <a:off x="542925" y="5362575"/>
            <a:ext cx="3448050" cy="647700"/>
          </a:xfrm>
          <a:prstGeom prst="rect">
            <a:avLst/>
          </a:prstGeom>
          <a:noFill/>
          <a:ln/>
        </p:spPr>
        <p:txBody>
          <a:bodyPr wrap="square" lIns="0" tIns="0" rIns="0" bIns="0" rtlCol="0" anchor="ctr"/>
          <a:lstStyle/>
          <a:p>
            <a:pPr>
              <a:lnSpc>
                <a:spcPct val="140000"/>
              </a:lnSpc>
            </a:pPr>
            <a:r>
              <a:rPr lang="en-US" sz="1050" dirty="0">
                <a:solidFill>
                  <a:srgbClr val="8F8F8F"/>
                </a:solidFill>
                <a:latin typeface="Liter" pitchFamily="34" charset="0"/>
                <a:ea typeface="Liter" pitchFamily="34" charset="-122"/>
                <a:cs typeface="Liter" pitchFamily="34" charset="-120"/>
              </a:rPr>
              <a:t>Dominó el mercado x86 desde 1971. Arquitecturas: Core Ultra (Meteor Lake, Arrow Lake) con NPU integrada y diseño tile-based.</a:t>
            </a:r>
            <a:endParaRPr lang="en-US" sz="1600" dirty="0"/>
          </a:p>
        </p:txBody>
      </p:sp>
      <p:sp>
        <p:nvSpPr>
          <p:cNvPr id="12" name="Shape 9"/>
          <p:cNvSpPr/>
          <p:nvPr/>
        </p:nvSpPr>
        <p:spPr>
          <a:xfrm>
            <a:off x="542925" y="6088856"/>
            <a:ext cx="533400" cy="228600"/>
          </a:xfrm>
          <a:custGeom>
            <a:avLst/>
            <a:gdLst/>
            <a:ahLst/>
            <a:cxnLst/>
            <a:rect l="l" t="t" r="r" b="b"/>
            <a:pathLst>
              <a:path w="533400" h="228600">
                <a:moveTo>
                  <a:pt x="38101" y="0"/>
                </a:moveTo>
                <a:lnTo>
                  <a:pt x="495299" y="0"/>
                </a:lnTo>
                <a:cubicBezTo>
                  <a:pt x="516342" y="0"/>
                  <a:pt x="533400" y="17058"/>
                  <a:pt x="533400" y="38101"/>
                </a:cubicBezTo>
                <a:lnTo>
                  <a:pt x="533400" y="190499"/>
                </a:lnTo>
                <a:cubicBezTo>
                  <a:pt x="533400" y="211542"/>
                  <a:pt x="516342" y="228600"/>
                  <a:pt x="495299"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13" name="Text 10"/>
          <p:cNvSpPr/>
          <p:nvPr/>
        </p:nvSpPr>
        <p:spPr>
          <a:xfrm>
            <a:off x="542925" y="6088856"/>
            <a:ext cx="590550"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x86-64</a:t>
            </a:r>
            <a:endParaRPr lang="en-US" sz="1600" dirty="0"/>
          </a:p>
        </p:txBody>
      </p:sp>
      <p:sp>
        <p:nvSpPr>
          <p:cNvPr id="14" name="Shape 11"/>
          <p:cNvSpPr/>
          <p:nvPr/>
        </p:nvSpPr>
        <p:spPr>
          <a:xfrm>
            <a:off x="1148060" y="6088856"/>
            <a:ext cx="390525" cy="228600"/>
          </a:xfrm>
          <a:custGeom>
            <a:avLst/>
            <a:gdLst/>
            <a:ahLst/>
            <a:cxnLst/>
            <a:rect l="l" t="t" r="r" b="b"/>
            <a:pathLst>
              <a:path w="390525" h="228600">
                <a:moveTo>
                  <a:pt x="38101" y="0"/>
                </a:moveTo>
                <a:lnTo>
                  <a:pt x="352424" y="0"/>
                </a:lnTo>
                <a:cubicBezTo>
                  <a:pt x="373467" y="0"/>
                  <a:pt x="390525" y="17058"/>
                  <a:pt x="390525" y="38101"/>
                </a:cubicBezTo>
                <a:lnTo>
                  <a:pt x="390525" y="190499"/>
                </a:lnTo>
                <a:cubicBezTo>
                  <a:pt x="390525" y="211542"/>
                  <a:pt x="373467" y="228600"/>
                  <a:pt x="352424"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15" name="Text 12"/>
          <p:cNvSpPr/>
          <p:nvPr/>
        </p:nvSpPr>
        <p:spPr>
          <a:xfrm>
            <a:off x="1148060" y="6088856"/>
            <a:ext cx="447675"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NPU</a:t>
            </a:r>
            <a:endParaRPr lang="en-US" sz="1600" dirty="0"/>
          </a:p>
        </p:txBody>
      </p:sp>
      <p:sp>
        <p:nvSpPr>
          <p:cNvPr id="16" name="Shape 13"/>
          <p:cNvSpPr/>
          <p:nvPr/>
        </p:nvSpPr>
        <p:spPr>
          <a:xfrm>
            <a:off x="4246513" y="4710113"/>
            <a:ext cx="3695700" cy="1762125"/>
          </a:xfrm>
          <a:custGeom>
            <a:avLst/>
            <a:gdLst/>
            <a:ahLst/>
            <a:cxnLst/>
            <a:rect l="l" t="t" r="r" b="b"/>
            <a:pathLst>
              <a:path w="3695700" h="1762125">
                <a:moveTo>
                  <a:pt x="114291" y="0"/>
                </a:moveTo>
                <a:lnTo>
                  <a:pt x="3581409" y="0"/>
                </a:lnTo>
                <a:cubicBezTo>
                  <a:pt x="3644530" y="0"/>
                  <a:pt x="3695700" y="51170"/>
                  <a:pt x="3695700" y="114291"/>
                </a:cubicBezTo>
                <a:lnTo>
                  <a:pt x="3695700" y="1647834"/>
                </a:lnTo>
                <a:cubicBezTo>
                  <a:pt x="3695700" y="1710955"/>
                  <a:pt x="3644530" y="1762125"/>
                  <a:pt x="3581409" y="1762125"/>
                </a:cubicBezTo>
                <a:lnTo>
                  <a:pt x="114291" y="1762125"/>
                </a:lnTo>
                <a:cubicBezTo>
                  <a:pt x="51170" y="1762125"/>
                  <a:pt x="0" y="1710955"/>
                  <a:pt x="0" y="1647834"/>
                </a:cubicBezTo>
                <a:lnTo>
                  <a:pt x="0" y="114291"/>
                </a:lnTo>
                <a:cubicBezTo>
                  <a:pt x="0" y="51212"/>
                  <a:pt x="51212" y="0"/>
                  <a:pt x="114291" y="0"/>
                </a:cubicBezTo>
                <a:close/>
              </a:path>
            </a:pathLst>
          </a:custGeom>
          <a:solidFill>
            <a:srgbClr val="262626"/>
          </a:solidFill>
          <a:ln w="12700">
            <a:solidFill>
              <a:srgbClr val="333333"/>
            </a:solidFill>
            <a:prstDash val="solid"/>
          </a:ln>
        </p:spPr>
      </p:sp>
      <p:sp>
        <p:nvSpPr>
          <p:cNvPr id="17" name="Shape 14"/>
          <p:cNvSpPr/>
          <p:nvPr/>
        </p:nvSpPr>
        <p:spPr>
          <a:xfrm>
            <a:off x="4403675" y="4867275"/>
            <a:ext cx="381000" cy="381000"/>
          </a:xfrm>
          <a:custGeom>
            <a:avLst/>
            <a:gdLst/>
            <a:ahLst/>
            <a:cxnLst/>
            <a:rect l="l" t="t" r="r" b="b"/>
            <a:pathLst>
              <a:path w="381000" h="381000">
                <a:moveTo>
                  <a:pt x="76200" y="0"/>
                </a:moveTo>
                <a:lnTo>
                  <a:pt x="304800" y="0"/>
                </a:lnTo>
                <a:cubicBezTo>
                  <a:pt x="346856" y="0"/>
                  <a:pt x="381000" y="34144"/>
                  <a:pt x="381000" y="76200"/>
                </a:cubicBezTo>
                <a:lnTo>
                  <a:pt x="381000" y="304800"/>
                </a:lnTo>
                <a:cubicBezTo>
                  <a:pt x="381000" y="346856"/>
                  <a:pt x="346856" y="381000"/>
                  <a:pt x="304800" y="381000"/>
                </a:cubicBezTo>
                <a:lnTo>
                  <a:pt x="76200" y="381000"/>
                </a:lnTo>
                <a:cubicBezTo>
                  <a:pt x="34144" y="381000"/>
                  <a:pt x="0" y="346856"/>
                  <a:pt x="0" y="304800"/>
                </a:cubicBezTo>
                <a:lnTo>
                  <a:pt x="0" y="76200"/>
                </a:lnTo>
                <a:cubicBezTo>
                  <a:pt x="0" y="34144"/>
                  <a:pt x="34144" y="0"/>
                  <a:pt x="76200" y="0"/>
                </a:cubicBezTo>
                <a:close/>
              </a:path>
            </a:pathLst>
          </a:custGeom>
          <a:solidFill>
            <a:srgbClr val="6366F1">
              <a:alpha val="20000"/>
            </a:srgbClr>
          </a:solidFill>
          <a:ln/>
        </p:spPr>
      </p:sp>
      <p:sp>
        <p:nvSpPr>
          <p:cNvPr id="18" name="Text 15"/>
          <p:cNvSpPr/>
          <p:nvPr/>
        </p:nvSpPr>
        <p:spPr>
          <a:xfrm>
            <a:off x="4443710" y="4962525"/>
            <a:ext cx="371475" cy="190500"/>
          </a:xfrm>
          <a:prstGeom prst="rect">
            <a:avLst/>
          </a:prstGeom>
          <a:noFill/>
          <a:ln/>
        </p:spPr>
        <p:txBody>
          <a:bodyPr wrap="square" lIns="0" tIns="0" rIns="0" bIns="0" rtlCol="0" anchor="ctr"/>
          <a:lstStyle/>
          <a:p>
            <a:pPr>
              <a:lnSpc>
                <a:spcPct val="120000"/>
              </a:lnSpc>
            </a:pPr>
            <a:r>
              <a:rPr lang="en-US" sz="1050" b="1" dirty="0">
                <a:solidFill>
                  <a:srgbClr val="6366F1"/>
                </a:solidFill>
                <a:latin typeface="Liter" pitchFamily="34" charset="0"/>
                <a:ea typeface="Liter" pitchFamily="34" charset="-122"/>
                <a:cs typeface="Liter" pitchFamily="34" charset="-120"/>
              </a:rPr>
              <a:t>AMD</a:t>
            </a:r>
            <a:endParaRPr lang="en-US" sz="1600" dirty="0"/>
          </a:p>
        </p:txBody>
      </p:sp>
      <p:sp>
        <p:nvSpPr>
          <p:cNvPr id="19" name="Text 16"/>
          <p:cNvSpPr/>
          <p:nvPr/>
        </p:nvSpPr>
        <p:spPr>
          <a:xfrm>
            <a:off x="4898975" y="4924425"/>
            <a:ext cx="47625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AMD</a:t>
            </a:r>
            <a:endParaRPr lang="en-US" sz="1600" dirty="0"/>
          </a:p>
        </p:txBody>
      </p:sp>
      <p:sp>
        <p:nvSpPr>
          <p:cNvPr id="20" name="Text 17"/>
          <p:cNvSpPr/>
          <p:nvPr/>
        </p:nvSpPr>
        <p:spPr>
          <a:xfrm>
            <a:off x="4403675" y="5362575"/>
            <a:ext cx="3448050" cy="647700"/>
          </a:xfrm>
          <a:prstGeom prst="rect">
            <a:avLst/>
          </a:prstGeom>
          <a:noFill/>
          <a:ln/>
        </p:spPr>
        <p:txBody>
          <a:bodyPr wrap="square" lIns="0" tIns="0" rIns="0" bIns="0" rtlCol="0" anchor="ctr"/>
          <a:lstStyle/>
          <a:p>
            <a:pPr>
              <a:lnSpc>
                <a:spcPct val="140000"/>
              </a:lnSpc>
            </a:pPr>
            <a:r>
              <a:rPr lang="en-US" sz="1050" dirty="0">
                <a:solidFill>
                  <a:srgbClr val="8F8F8F"/>
                </a:solidFill>
                <a:latin typeface="Liter" pitchFamily="34" charset="0"/>
                <a:ea typeface="Liter" pitchFamily="34" charset="-122"/>
                <a:cs typeface="Liter" pitchFamily="34" charset="-120"/>
              </a:rPr>
              <a:t>Revolución Zen (2017). Ryzen 9000 series (Zen 5): +16% IPC, 4nm TSMC. Ryzen AI 300 series con NPUs integradas.</a:t>
            </a:r>
            <a:endParaRPr lang="en-US" sz="1600" dirty="0"/>
          </a:p>
        </p:txBody>
      </p:sp>
      <p:sp>
        <p:nvSpPr>
          <p:cNvPr id="21" name="Shape 18"/>
          <p:cNvSpPr/>
          <p:nvPr/>
        </p:nvSpPr>
        <p:spPr>
          <a:xfrm>
            <a:off x="4403675" y="6088856"/>
            <a:ext cx="428625" cy="228600"/>
          </a:xfrm>
          <a:custGeom>
            <a:avLst/>
            <a:gdLst/>
            <a:ahLst/>
            <a:cxnLst/>
            <a:rect l="l" t="t" r="r" b="b"/>
            <a:pathLst>
              <a:path w="428625" h="228600">
                <a:moveTo>
                  <a:pt x="38101" y="0"/>
                </a:moveTo>
                <a:lnTo>
                  <a:pt x="390524" y="0"/>
                </a:lnTo>
                <a:cubicBezTo>
                  <a:pt x="411567" y="0"/>
                  <a:pt x="428625" y="17058"/>
                  <a:pt x="428625" y="38101"/>
                </a:cubicBezTo>
                <a:lnTo>
                  <a:pt x="428625" y="190499"/>
                </a:lnTo>
                <a:cubicBezTo>
                  <a:pt x="428625" y="211542"/>
                  <a:pt x="411567" y="228600"/>
                  <a:pt x="390524"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22" name="Text 19"/>
          <p:cNvSpPr/>
          <p:nvPr/>
        </p:nvSpPr>
        <p:spPr>
          <a:xfrm>
            <a:off x="4403675" y="6088856"/>
            <a:ext cx="485775"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Zen 5</a:t>
            </a:r>
            <a:endParaRPr lang="en-US" sz="1600" dirty="0"/>
          </a:p>
        </p:txBody>
      </p:sp>
      <p:sp>
        <p:nvSpPr>
          <p:cNvPr id="23" name="Shape 20"/>
          <p:cNvSpPr/>
          <p:nvPr/>
        </p:nvSpPr>
        <p:spPr>
          <a:xfrm>
            <a:off x="4911923" y="6088856"/>
            <a:ext cx="571500" cy="228600"/>
          </a:xfrm>
          <a:custGeom>
            <a:avLst/>
            <a:gdLst/>
            <a:ahLst/>
            <a:cxnLst/>
            <a:rect l="l" t="t" r="r" b="b"/>
            <a:pathLst>
              <a:path w="571500" h="228600">
                <a:moveTo>
                  <a:pt x="38101" y="0"/>
                </a:moveTo>
                <a:lnTo>
                  <a:pt x="533399" y="0"/>
                </a:lnTo>
                <a:cubicBezTo>
                  <a:pt x="554442" y="0"/>
                  <a:pt x="571500" y="17058"/>
                  <a:pt x="571500" y="38101"/>
                </a:cubicBezTo>
                <a:lnTo>
                  <a:pt x="571500" y="190499"/>
                </a:lnTo>
                <a:cubicBezTo>
                  <a:pt x="571500" y="211542"/>
                  <a:pt x="554442" y="228600"/>
                  <a:pt x="533399"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24" name="Text 21"/>
          <p:cNvSpPr/>
          <p:nvPr/>
        </p:nvSpPr>
        <p:spPr>
          <a:xfrm>
            <a:off x="4911923" y="6088856"/>
            <a:ext cx="628650"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Chiplets</a:t>
            </a:r>
            <a:endParaRPr lang="en-US" sz="1600" dirty="0"/>
          </a:p>
        </p:txBody>
      </p:sp>
      <p:sp>
        <p:nvSpPr>
          <p:cNvPr id="25" name="Shape 22"/>
          <p:cNvSpPr/>
          <p:nvPr/>
        </p:nvSpPr>
        <p:spPr>
          <a:xfrm>
            <a:off x="8107263" y="4710113"/>
            <a:ext cx="3695700" cy="1762125"/>
          </a:xfrm>
          <a:custGeom>
            <a:avLst/>
            <a:gdLst/>
            <a:ahLst/>
            <a:cxnLst/>
            <a:rect l="l" t="t" r="r" b="b"/>
            <a:pathLst>
              <a:path w="3695700" h="1762125">
                <a:moveTo>
                  <a:pt x="114291" y="0"/>
                </a:moveTo>
                <a:lnTo>
                  <a:pt x="3581409" y="0"/>
                </a:lnTo>
                <a:cubicBezTo>
                  <a:pt x="3644530" y="0"/>
                  <a:pt x="3695700" y="51170"/>
                  <a:pt x="3695700" y="114291"/>
                </a:cubicBezTo>
                <a:lnTo>
                  <a:pt x="3695700" y="1647834"/>
                </a:lnTo>
                <a:cubicBezTo>
                  <a:pt x="3695700" y="1710955"/>
                  <a:pt x="3644530" y="1762125"/>
                  <a:pt x="3581409" y="1762125"/>
                </a:cubicBezTo>
                <a:lnTo>
                  <a:pt x="114291" y="1762125"/>
                </a:lnTo>
                <a:cubicBezTo>
                  <a:pt x="51170" y="1762125"/>
                  <a:pt x="0" y="1710955"/>
                  <a:pt x="0" y="1647834"/>
                </a:cubicBezTo>
                <a:lnTo>
                  <a:pt x="0" y="114291"/>
                </a:lnTo>
                <a:cubicBezTo>
                  <a:pt x="0" y="51212"/>
                  <a:pt x="51212" y="0"/>
                  <a:pt x="114291" y="0"/>
                </a:cubicBezTo>
                <a:close/>
              </a:path>
            </a:pathLst>
          </a:custGeom>
          <a:solidFill>
            <a:srgbClr val="262626"/>
          </a:solidFill>
          <a:ln w="12700">
            <a:solidFill>
              <a:srgbClr val="333333"/>
            </a:solidFill>
            <a:prstDash val="solid"/>
          </a:ln>
        </p:spPr>
      </p:sp>
      <p:sp>
        <p:nvSpPr>
          <p:cNvPr id="26" name="Shape 23"/>
          <p:cNvSpPr/>
          <p:nvPr/>
        </p:nvSpPr>
        <p:spPr>
          <a:xfrm>
            <a:off x="8264426" y="4867275"/>
            <a:ext cx="381000" cy="381000"/>
          </a:xfrm>
          <a:custGeom>
            <a:avLst/>
            <a:gdLst/>
            <a:ahLst/>
            <a:cxnLst/>
            <a:rect l="l" t="t" r="r" b="b"/>
            <a:pathLst>
              <a:path w="381000" h="381000">
                <a:moveTo>
                  <a:pt x="76200" y="0"/>
                </a:moveTo>
                <a:lnTo>
                  <a:pt x="304800" y="0"/>
                </a:lnTo>
                <a:cubicBezTo>
                  <a:pt x="346856" y="0"/>
                  <a:pt x="381000" y="34144"/>
                  <a:pt x="381000" y="76200"/>
                </a:cubicBezTo>
                <a:lnTo>
                  <a:pt x="381000" y="304800"/>
                </a:lnTo>
                <a:cubicBezTo>
                  <a:pt x="381000" y="346856"/>
                  <a:pt x="346856" y="381000"/>
                  <a:pt x="304800" y="381000"/>
                </a:cubicBezTo>
                <a:lnTo>
                  <a:pt x="76200" y="381000"/>
                </a:lnTo>
                <a:cubicBezTo>
                  <a:pt x="34144" y="381000"/>
                  <a:pt x="0" y="346856"/>
                  <a:pt x="0" y="304800"/>
                </a:cubicBezTo>
                <a:lnTo>
                  <a:pt x="0" y="76200"/>
                </a:lnTo>
                <a:cubicBezTo>
                  <a:pt x="0" y="34144"/>
                  <a:pt x="34144" y="0"/>
                  <a:pt x="76200" y="0"/>
                </a:cubicBezTo>
                <a:close/>
              </a:path>
            </a:pathLst>
          </a:custGeom>
          <a:solidFill>
            <a:srgbClr val="6366F1">
              <a:alpha val="20000"/>
            </a:srgbClr>
          </a:solidFill>
          <a:ln/>
        </p:spPr>
      </p:sp>
      <p:sp>
        <p:nvSpPr>
          <p:cNvPr id="27" name="Text 24"/>
          <p:cNvSpPr/>
          <p:nvPr/>
        </p:nvSpPr>
        <p:spPr>
          <a:xfrm>
            <a:off x="8309670" y="4962525"/>
            <a:ext cx="361950" cy="190500"/>
          </a:xfrm>
          <a:prstGeom prst="rect">
            <a:avLst/>
          </a:prstGeom>
          <a:noFill/>
          <a:ln/>
        </p:spPr>
        <p:txBody>
          <a:bodyPr wrap="square" lIns="0" tIns="0" rIns="0" bIns="0" rtlCol="0" anchor="ctr"/>
          <a:lstStyle/>
          <a:p>
            <a:pPr>
              <a:lnSpc>
                <a:spcPct val="120000"/>
              </a:lnSpc>
            </a:pPr>
            <a:r>
              <a:rPr lang="en-US" sz="1050" b="1" dirty="0">
                <a:solidFill>
                  <a:srgbClr val="6366F1"/>
                </a:solidFill>
                <a:latin typeface="Liter" pitchFamily="34" charset="0"/>
                <a:ea typeface="Liter" pitchFamily="34" charset="-122"/>
                <a:cs typeface="Liter" pitchFamily="34" charset="-120"/>
              </a:rPr>
              <a:t>ARM</a:t>
            </a:r>
            <a:endParaRPr lang="en-US" sz="1600" dirty="0"/>
          </a:p>
        </p:txBody>
      </p:sp>
      <p:sp>
        <p:nvSpPr>
          <p:cNvPr id="28" name="Text 25"/>
          <p:cNvSpPr/>
          <p:nvPr/>
        </p:nvSpPr>
        <p:spPr>
          <a:xfrm>
            <a:off x="8759726" y="4924425"/>
            <a:ext cx="45720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ARM</a:t>
            </a:r>
            <a:endParaRPr lang="en-US" sz="1600" dirty="0"/>
          </a:p>
        </p:txBody>
      </p:sp>
      <p:sp>
        <p:nvSpPr>
          <p:cNvPr id="29" name="Text 26"/>
          <p:cNvSpPr/>
          <p:nvPr/>
        </p:nvSpPr>
        <p:spPr>
          <a:xfrm>
            <a:off x="8264426" y="5362575"/>
            <a:ext cx="3448050" cy="647700"/>
          </a:xfrm>
          <a:prstGeom prst="rect">
            <a:avLst/>
          </a:prstGeom>
          <a:noFill/>
          <a:ln/>
        </p:spPr>
        <p:txBody>
          <a:bodyPr wrap="square" lIns="0" tIns="0" rIns="0" bIns="0" rtlCol="0" anchor="ctr"/>
          <a:lstStyle/>
          <a:p>
            <a:pPr>
              <a:lnSpc>
                <a:spcPct val="140000"/>
              </a:lnSpc>
            </a:pPr>
            <a:r>
              <a:rPr lang="en-US" sz="1050" dirty="0">
                <a:solidFill>
                  <a:srgbClr val="8F8F8F"/>
                </a:solidFill>
                <a:latin typeface="Liter" pitchFamily="34" charset="0"/>
                <a:ea typeface="Liter" pitchFamily="34" charset="-122"/>
                <a:cs typeface="Liter" pitchFamily="34" charset="-120"/>
              </a:rPr>
              <a:t>Arquitectura RISC dominante en móviles. Apple Silicon M4 (3nm, NPU 16 cores). Qualcomm Snapdragon X Elite para PCs.</a:t>
            </a:r>
            <a:endParaRPr lang="en-US" sz="1600" dirty="0"/>
          </a:p>
        </p:txBody>
      </p:sp>
      <p:sp>
        <p:nvSpPr>
          <p:cNvPr id="30" name="Shape 27"/>
          <p:cNvSpPr/>
          <p:nvPr/>
        </p:nvSpPr>
        <p:spPr>
          <a:xfrm>
            <a:off x="8264426" y="6088856"/>
            <a:ext cx="400050" cy="228600"/>
          </a:xfrm>
          <a:custGeom>
            <a:avLst/>
            <a:gdLst/>
            <a:ahLst/>
            <a:cxnLst/>
            <a:rect l="l" t="t" r="r" b="b"/>
            <a:pathLst>
              <a:path w="400050" h="228600">
                <a:moveTo>
                  <a:pt x="38101" y="0"/>
                </a:moveTo>
                <a:lnTo>
                  <a:pt x="361949" y="0"/>
                </a:lnTo>
                <a:cubicBezTo>
                  <a:pt x="382992" y="0"/>
                  <a:pt x="400050" y="17058"/>
                  <a:pt x="400050" y="38101"/>
                </a:cubicBezTo>
                <a:lnTo>
                  <a:pt x="400050" y="190499"/>
                </a:lnTo>
                <a:cubicBezTo>
                  <a:pt x="400050" y="211542"/>
                  <a:pt x="382992" y="228600"/>
                  <a:pt x="361949"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31" name="Text 28"/>
          <p:cNvSpPr/>
          <p:nvPr/>
        </p:nvSpPr>
        <p:spPr>
          <a:xfrm>
            <a:off x="8264426" y="6088856"/>
            <a:ext cx="457200"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RISC</a:t>
            </a:r>
            <a:endParaRPr lang="en-US" sz="1600" dirty="0"/>
          </a:p>
        </p:txBody>
      </p:sp>
      <p:sp>
        <p:nvSpPr>
          <p:cNvPr id="32" name="Shape 29"/>
          <p:cNvSpPr/>
          <p:nvPr/>
        </p:nvSpPr>
        <p:spPr>
          <a:xfrm>
            <a:off x="8742908" y="6088856"/>
            <a:ext cx="647700" cy="228600"/>
          </a:xfrm>
          <a:custGeom>
            <a:avLst/>
            <a:gdLst/>
            <a:ahLst/>
            <a:cxnLst/>
            <a:rect l="l" t="t" r="r" b="b"/>
            <a:pathLst>
              <a:path w="647700" h="228600">
                <a:moveTo>
                  <a:pt x="38101" y="0"/>
                </a:moveTo>
                <a:lnTo>
                  <a:pt x="609599" y="0"/>
                </a:lnTo>
                <a:cubicBezTo>
                  <a:pt x="630642" y="0"/>
                  <a:pt x="647700" y="17058"/>
                  <a:pt x="647700" y="38101"/>
                </a:cubicBezTo>
                <a:lnTo>
                  <a:pt x="647700" y="190499"/>
                </a:lnTo>
                <a:cubicBezTo>
                  <a:pt x="647700" y="211542"/>
                  <a:pt x="630642" y="228600"/>
                  <a:pt x="609599"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33" name="Text 30"/>
          <p:cNvSpPr/>
          <p:nvPr/>
        </p:nvSpPr>
        <p:spPr>
          <a:xfrm>
            <a:off x="8742908" y="6088856"/>
            <a:ext cx="704850"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Eficiencia</a:t>
            </a:r>
            <a:endParaRPr lang="en-US" sz="1600" dirty="0"/>
          </a:p>
        </p:txBody>
      </p:sp>
    </p:spTree>
  </p:cSld>
  <p:clrMapOvr>
    <a:masterClrMapping/>
  </p:clrMapOvr>
  <p:transition>
    <p:fade/>
    <p:spd val="med"/>
  </p:transition>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91919"/>
        </a:solidFill>
      </p:bgPr>
    </p:bg>
    <p:spTree>
      <p:nvGrpSpPr>
        <p:cNvPr id="1" name=""/>
        <p:cNvGrpSpPr/>
        <p:nvPr/>
      </p:nvGrpSpPr>
      <p:grpSpPr>
        <a:xfrm>
          <a:off x="0" y="0"/>
          <a:ext cx="0" cy="0"/>
          <a:chOff x="0" y="0"/>
          <a:chExt cx="0" cy="0"/>
        </a:xfrm>
      </p:grpSpPr>
      <p:pic>
        <p:nvPicPr>
          <p:cNvPr id="2" name="Image 0" descr="https://kimi-web-img.moonshot.cn/img/spectrum.ieee.org/cd76e46425f604e08825c7a3648800bb08520407.jpg">    </p:cNvPr>
          <p:cNvPicPr>
            <a:picLocks noChangeAspect="1"/>
          </p:cNvPicPr>
          <p:nvPr/>
        </p:nvPicPr>
        <p:blipFill>
          <a:blip r:embed="rId1">
            <a:alphaModFix amt="20000"/>
          </a:blip>
          <a:srcRect l="0" r="0" t="12488" b="12488"/>
          <a:stretch/>
        </p:blipFill>
        <p:spPr>
          <a:xfrm>
            <a:off x="0" y="0"/>
            <a:ext cx="12192000" cy="6860146"/>
          </a:xfrm>
          <a:prstGeom prst="roundRect">
            <a:avLst>
              <a:gd name="adj" fmla="val 0"/>
            </a:avLst>
          </a:prstGeom>
        </p:spPr>
      </p:pic>
      <p:sp>
        <p:nvSpPr>
          <p:cNvPr id="3" name="Shape 0"/>
          <p:cNvSpPr/>
          <p:nvPr/>
        </p:nvSpPr>
        <p:spPr>
          <a:xfrm>
            <a:off x="0" y="0"/>
            <a:ext cx="12192000" cy="6860146"/>
          </a:xfrm>
          <a:custGeom>
            <a:avLst/>
            <a:gdLst/>
            <a:ahLst/>
            <a:cxnLst/>
            <a:rect l="l" t="t" r="r" b="b"/>
            <a:pathLst>
              <a:path w="12192000" h="6860146">
                <a:moveTo>
                  <a:pt x="0" y="0"/>
                </a:moveTo>
                <a:lnTo>
                  <a:pt x="12192000" y="0"/>
                </a:lnTo>
                <a:lnTo>
                  <a:pt x="12192000" y="6860146"/>
                </a:lnTo>
                <a:lnTo>
                  <a:pt x="0" y="6860146"/>
                </a:lnTo>
                <a:lnTo>
                  <a:pt x="0" y="0"/>
                </a:lnTo>
                <a:close/>
              </a:path>
            </a:pathLst>
          </a:custGeom>
          <a:gradFill rotWithShape="1" flip="none">
            <a:gsLst>
              <a:gs pos="0">
                <a:srgbClr val="191919">
                  <a:alpha val="95000"/>
                </a:srgbClr>
              </a:gs>
              <a:gs pos="50000">
                <a:srgbClr val="191919">
                  <a:alpha val="90000"/>
                </a:srgbClr>
              </a:gs>
              <a:gs pos="100000">
                <a:srgbClr val="6366F1">
                  <a:alpha val="40000"/>
                </a:srgbClr>
              </a:gs>
            </a:gsLst>
            <a:lin ang="2700000" scaled="1"/>
          </a:gradFill>
          <a:ln/>
        </p:spPr>
      </p:sp>
      <p:sp>
        <p:nvSpPr>
          <p:cNvPr id="4" name="Shape 1"/>
          <p:cNvSpPr/>
          <p:nvPr/>
        </p:nvSpPr>
        <p:spPr>
          <a:xfrm>
            <a:off x="5538855" y="-334851"/>
            <a:ext cx="1116169" cy="352023"/>
          </a:xfrm>
          <a:custGeom>
            <a:avLst/>
            <a:gdLst/>
            <a:ahLst/>
            <a:cxnLst/>
            <a:rect l="l" t="t" r="r" b="b"/>
            <a:pathLst>
              <a:path w="1116169" h="352023">
                <a:moveTo>
                  <a:pt x="176011" y="0"/>
                </a:moveTo>
                <a:lnTo>
                  <a:pt x="940158" y="0"/>
                </a:lnTo>
                <a:cubicBezTo>
                  <a:pt x="1037366" y="0"/>
                  <a:pt x="1116169" y="78803"/>
                  <a:pt x="1116169" y="176011"/>
                </a:cubicBezTo>
                <a:lnTo>
                  <a:pt x="1116169" y="176011"/>
                </a:lnTo>
                <a:cubicBezTo>
                  <a:pt x="1116169" y="273220"/>
                  <a:pt x="1037366" y="352023"/>
                  <a:pt x="940158" y="352023"/>
                </a:cubicBezTo>
                <a:lnTo>
                  <a:pt x="176011" y="352023"/>
                </a:lnTo>
                <a:cubicBezTo>
                  <a:pt x="78868" y="352023"/>
                  <a:pt x="0" y="273155"/>
                  <a:pt x="0" y="176011"/>
                </a:cubicBezTo>
                <a:lnTo>
                  <a:pt x="0" y="176011"/>
                </a:lnTo>
                <a:cubicBezTo>
                  <a:pt x="0" y="78868"/>
                  <a:pt x="78868" y="0"/>
                  <a:pt x="176011" y="0"/>
                </a:cubicBezTo>
                <a:close/>
              </a:path>
            </a:pathLst>
          </a:custGeom>
          <a:solidFill>
            <a:srgbClr val="6366F1">
              <a:alpha val="20000"/>
            </a:srgbClr>
          </a:solidFill>
          <a:ln w="12700">
            <a:solidFill>
              <a:srgbClr val="6366F1">
                <a:alpha val="40000"/>
              </a:srgbClr>
            </a:solidFill>
            <a:prstDash val="solid"/>
          </a:ln>
        </p:spPr>
      </p:sp>
      <p:sp>
        <p:nvSpPr>
          <p:cNvPr id="5" name="Text 2"/>
          <p:cNvSpPr/>
          <p:nvPr/>
        </p:nvSpPr>
        <p:spPr>
          <a:xfrm>
            <a:off x="5650471" y="-236113"/>
            <a:ext cx="894813" cy="171718"/>
          </a:xfrm>
          <a:prstGeom prst="rect">
            <a:avLst/>
          </a:prstGeom>
          <a:noFill/>
          <a:ln/>
        </p:spPr>
        <p:txBody>
          <a:bodyPr wrap="square" lIns="0" tIns="0" rIns="0" bIns="0" rtlCol="0" anchor="ctr"/>
          <a:lstStyle/>
          <a:p>
            <a:pPr algn="ctr">
              <a:lnSpc>
                <a:spcPct val="120000"/>
              </a:lnSpc>
            </a:pPr>
            <a:r>
              <a:rPr lang="en-US" sz="946" b="1" spc="47" kern="0" dirty="0">
                <a:solidFill>
                  <a:srgbClr val="6366F1"/>
                </a:solidFill>
                <a:latin typeface="Liter" pitchFamily="34" charset="0"/>
                <a:ea typeface="Liter" pitchFamily="34" charset="-122"/>
                <a:cs typeface="Liter" pitchFamily="34" charset="-120"/>
              </a:rPr>
              <a:t>CONCLUSIÓN</a:t>
            </a:r>
            <a:endParaRPr lang="en-US" sz="1600" dirty="0"/>
          </a:p>
        </p:txBody>
      </p:sp>
      <p:sp>
        <p:nvSpPr>
          <p:cNvPr id="6" name="Text 3"/>
          <p:cNvSpPr/>
          <p:nvPr/>
        </p:nvSpPr>
        <p:spPr>
          <a:xfrm>
            <a:off x="1573101" y="227527"/>
            <a:ext cx="9049555" cy="1287887"/>
          </a:xfrm>
          <a:prstGeom prst="rect">
            <a:avLst/>
          </a:prstGeom>
          <a:noFill/>
          <a:ln/>
        </p:spPr>
        <p:txBody>
          <a:bodyPr wrap="square" lIns="0" tIns="0" rIns="0" bIns="0" rtlCol="0" anchor="ctr"/>
          <a:lstStyle/>
          <a:p>
            <a:pPr algn="ctr">
              <a:lnSpc>
                <a:spcPct val="100000"/>
              </a:lnSpc>
            </a:pPr>
            <a:r>
              <a:rPr lang="en-US" sz="4056" b="1" dirty="0">
                <a:solidFill>
                  <a:srgbClr val="EFEFEF"/>
                </a:solidFill>
                <a:latin typeface="Liter" pitchFamily="34" charset="0"/>
                <a:ea typeface="Liter" pitchFamily="34" charset="-122"/>
                <a:cs typeface="Liter" pitchFamily="34" charset="-120"/>
              </a:rPr>
              <a:t>El Futuro de la</a:t>
            </a:r>
            <a:endParaRPr lang="en-US" sz="1600" dirty="0"/>
          </a:p>
          <a:p>
            <a:pPr algn="ctr">
              <a:lnSpc>
                <a:spcPct val="100000"/>
              </a:lnSpc>
            </a:pPr>
            <a:r>
              <a:rPr lang="en-US" sz="4056" b="1" dirty="0">
                <a:solidFill>
                  <a:srgbClr val="EFEFEF"/>
                </a:solidFill>
                <a:latin typeface="Liter" pitchFamily="34" charset="0"/>
                <a:ea typeface="Liter" pitchFamily="34" charset="-122"/>
                <a:cs typeface="Liter" pitchFamily="34" charset="-120"/>
              </a:rPr>
              <a:t>Computación</a:t>
            </a:r>
            <a:endParaRPr lang="en-US" sz="1600" dirty="0"/>
          </a:p>
        </p:txBody>
      </p:sp>
      <p:sp>
        <p:nvSpPr>
          <p:cNvPr id="7" name="Text 4"/>
          <p:cNvSpPr/>
          <p:nvPr/>
        </p:nvSpPr>
        <p:spPr>
          <a:xfrm>
            <a:off x="2757957" y="1721476"/>
            <a:ext cx="6679842" cy="558085"/>
          </a:xfrm>
          <a:prstGeom prst="rect">
            <a:avLst/>
          </a:prstGeom>
          <a:noFill/>
          <a:ln/>
        </p:spPr>
        <p:txBody>
          <a:bodyPr wrap="square" lIns="0" tIns="0" rIns="0" bIns="0" rtlCol="0" anchor="ctr"/>
          <a:lstStyle/>
          <a:p>
            <a:pPr algn="ctr">
              <a:lnSpc>
                <a:spcPct val="140000"/>
              </a:lnSpc>
            </a:pPr>
            <a:r>
              <a:rPr lang="en-US" sz="1352" dirty="0">
                <a:solidFill>
                  <a:srgbClr val="8F8F8F"/>
                </a:solidFill>
                <a:latin typeface="Liter" pitchFamily="34" charset="0"/>
                <a:ea typeface="Liter" pitchFamily="34" charset="-122"/>
                <a:cs typeface="Liter" pitchFamily="34" charset="-120"/>
              </a:rPr>
              <a:t>Desde el ábaco de 3000 A.C. hasta los procesadores cuánticos de 2025, la computación ha recorrido un viaje de 5,000 años de innovación continua</a:t>
            </a:r>
            <a:endParaRPr lang="en-US" sz="1600" dirty="0"/>
          </a:p>
        </p:txBody>
      </p:sp>
      <p:sp>
        <p:nvSpPr>
          <p:cNvPr id="8" name="Shape 5"/>
          <p:cNvSpPr/>
          <p:nvPr/>
        </p:nvSpPr>
        <p:spPr>
          <a:xfrm>
            <a:off x="1706182" y="2627290"/>
            <a:ext cx="4284372" cy="2172237"/>
          </a:xfrm>
          <a:custGeom>
            <a:avLst/>
            <a:gdLst/>
            <a:ahLst/>
            <a:cxnLst/>
            <a:rect l="l" t="t" r="r" b="b"/>
            <a:pathLst>
              <a:path w="4284372" h="2172237">
                <a:moveTo>
                  <a:pt x="137372" y="0"/>
                </a:moveTo>
                <a:lnTo>
                  <a:pt x="4147000" y="0"/>
                </a:lnTo>
                <a:cubicBezTo>
                  <a:pt x="4222868" y="0"/>
                  <a:pt x="4284372" y="61504"/>
                  <a:pt x="4284372" y="137372"/>
                </a:cubicBezTo>
                <a:lnTo>
                  <a:pt x="4284372" y="2034864"/>
                </a:lnTo>
                <a:cubicBezTo>
                  <a:pt x="4284372" y="2110733"/>
                  <a:pt x="4222868" y="2172237"/>
                  <a:pt x="4147000" y="2172237"/>
                </a:cubicBezTo>
                <a:lnTo>
                  <a:pt x="137372" y="2172237"/>
                </a:lnTo>
                <a:cubicBezTo>
                  <a:pt x="61504" y="2172237"/>
                  <a:pt x="0" y="2110733"/>
                  <a:pt x="0" y="2034864"/>
                </a:cubicBezTo>
                <a:lnTo>
                  <a:pt x="0" y="137372"/>
                </a:lnTo>
                <a:cubicBezTo>
                  <a:pt x="0" y="61554"/>
                  <a:pt x="61554" y="0"/>
                  <a:pt x="137372" y="0"/>
                </a:cubicBezTo>
                <a:close/>
              </a:path>
            </a:pathLst>
          </a:custGeom>
          <a:solidFill>
            <a:srgbClr val="262626">
              <a:alpha val="80000"/>
            </a:srgbClr>
          </a:solidFill>
          <a:ln w="12700">
            <a:solidFill>
              <a:srgbClr val="333333"/>
            </a:solidFill>
            <a:prstDash val="solid"/>
          </a:ln>
        </p:spPr>
      </p:sp>
      <p:sp>
        <p:nvSpPr>
          <p:cNvPr id="9" name="Shape 6"/>
          <p:cNvSpPr/>
          <p:nvPr/>
        </p:nvSpPr>
        <p:spPr>
          <a:xfrm>
            <a:off x="1916537" y="2837645"/>
            <a:ext cx="480811" cy="480811"/>
          </a:xfrm>
          <a:custGeom>
            <a:avLst/>
            <a:gdLst/>
            <a:ahLst/>
            <a:cxnLst/>
            <a:rect l="l" t="t" r="r" b="b"/>
            <a:pathLst>
              <a:path w="480811" h="480811">
                <a:moveTo>
                  <a:pt x="103033" y="0"/>
                </a:moveTo>
                <a:lnTo>
                  <a:pt x="377778" y="0"/>
                </a:lnTo>
                <a:cubicBezTo>
                  <a:pt x="434682" y="0"/>
                  <a:pt x="480811" y="46129"/>
                  <a:pt x="480811" y="103033"/>
                </a:cubicBezTo>
                <a:lnTo>
                  <a:pt x="480811" y="377778"/>
                </a:lnTo>
                <a:cubicBezTo>
                  <a:pt x="480811" y="434682"/>
                  <a:pt x="434682" y="480811"/>
                  <a:pt x="377778" y="480811"/>
                </a:cubicBezTo>
                <a:lnTo>
                  <a:pt x="103033" y="480811"/>
                </a:lnTo>
                <a:cubicBezTo>
                  <a:pt x="46129" y="480811"/>
                  <a:pt x="0" y="434682"/>
                  <a:pt x="0" y="377778"/>
                </a:cubicBezTo>
                <a:lnTo>
                  <a:pt x="0" y="103033"/>
                </a:lnTo>
                <a:cubicBezTo>
                  <a:pt x="0" y="46168"/>
                  <a:pt x="46168" y="0"/>
                  <a:pt x="103033" y="0"/>
                </a:cubicBezTo>
                <a:close/>
              </a:path>
            </a:pathLst>
          </a:custGeom>
          <a:solidFill>
            <a:srgbClr val="6366F1">
              <a:alpha val="20000"/>
            </a:srgbClr>
          </a:solidFill>
          <a:ln/>
        </p:spPr>
      </p:sp>
      <p:sp>
        <p:nvSpPr>
          <p:cNvPr id="10" name="Shape 7"/>
          <p:cNvSpPr/>
          <p:nvPr/>
        </p:nvSpPr>
        <p:spPr>
          <a:xfrm>
            <a:off x="2053912" y="2975020"/>
            <a:ext cx="206062" cy="206062"/>
          </a:xfrm>
          <a:custGeom>
            <a:avLst/>
            <a:gdLst/>
            <a:ahLst/>
            <a:cxnLst/>
            <a:rect l="l" t="t" r="r" b="b"/>
            <a:pathLst>
              <a:path w="206062" h="206062">
                <a:moveTo>
                  <a:pt x="51515" y="128789"/>
                </a:moveTo>
                <a:lnTo>
                  <a:pt x="9860" y="128789"/>
                </a:lnTo>
                <a:cubicBezTo>
                  <a:pt x="-161" y="128789"/>
                  <a:pt x="-6319" y="117882"/>
                  <a:pt x="-1167" y="109269"/>
                </a:cubicBezTo>
                <a:lnTo>
                  <a:pt x="20123" y="73772"/>
                </a:lnTo>
                <a:cubicBezTo>
                  <a:pt x="23625" y="67936"/>
                  <a:pt x="29903" y="64394"/>
                  <a:pt x="36705" y="64394"/>
                </a:cubicBezTo>
                <a:lnTo>
                  <a:pt x="74939" y="64394"/>
                </a:lnTo>
                <a:cubicBezTo>
                  <a:pt x="105567" y="12517"/>
                  <a:pt x="151246" y="9901"/>
                  <a:pt x="181793" y="14368"/>
                </a:cubicBezTo>
                <a:cubicBezTo>
                  <a:pt x="186945" y="15133"/>
                  <a:pt x="190970" y="19157"/>
                  <a:pt x="191694" y="24269"/>
                </a:cubicBezTo>
                <a:cubicBezTo>
                  <a:pt x="196161" y="54816"/>
                  <a:pt x="193545" y="100495"/>
                  <a:pt x="141668" y="131123"/>
                </a:cubicBezTo>
                <a:lnTo>
                  <a:pt x="141668" y="169357"/>
                </a:lnTo>
                <a:cubicBezTo>
                  <a:pt x="141668" y="176159"/>
                  <a:pt x="138126" y="182437"/>
                  <a:pt x="132290" y="185939"/>
                </a:cubicBezTo>
                <a:lnTo>
                  <a:pt x="96793" y="207229"/>
                </a:lnTo>
                <a:cubicBezTo>
                  <a:pt x="88220" y="212381"/>
                  <a:pt x="77273" y="206183"/>
                  <a:pt x="77273" y="196202"/>
                </a:cubicBezTo>
                <a:lnTo>
                  <a:pt x="77273" y="154546"/>
                </a:lnTo>
                <a:cubicBezTo>
                  <a:pt x="77273" y="140339"/>
                  <a:pt x="65723" y="128789"/>
                  <a:pt x="51515" y="128789"/>
                </a:cubicBezTo>
                <a:lnTo>
                  <a:pt x="51475" y="128789"/>
                </a:lnTo>
                <a:close/>
                <a:moveTo>
                  <a:pt x="160986" y="64394"/>
                </a:moveTo>
                <a:cubicBezTo>
                  <a:pt x="160986" y="53732"/>
                  <a:pt x="152330" y="45076"/>
                  <a:pt x="141668" y="45076"/>
                </a:cubicBezTo>
                <a:cubicBezTo>
                  <a:pt x="131006" y="45076"/>
                  <a:pt x="122349" y="53732"/>
                  <a:pt x="122349" y="64394"/>
                </a:cubicBezTo>
                <a:cubicBezTo>
                  <a:pt x="122349" y="75056"/>
                  <a:pt x="131006" y="83713"/>
                  <a:pt x="141668" y="83713"/>
                </a:cubicBezTo>
                <a:cubicBezTo>
                  <a:pt x="152330" y="83713"/>
                  <a:pt x="160986" y="75056"/>
                  <a:pt x="160986" y="64394"/>
                </a:cubicBezTo>
                <a:close/>
              </a:path>
            </a:pathLst>
          </a:custGeom>
          <a:solidFill>
            <a:srgbClr val="6366F1"/>
          </a:solidFill>
          <a:ln/>
        </p:spPr>
      </p:sp>
      <p:sp>
        <p:nvSpPr>
          <p:cNvPr id="11" name="Text 8"/>
          <p:cNvSpPr/>
          <p:nvPr/>
        </p:nvSpPr>
        <p:spPr>
          <a:xfrm>
            <a:off x="2534723" y="2837645"/>
            <a:ext cx="3331335" cy="240406"/>
          </a:xfrm>
          <a:prstGeom prst="rect">
            <a:avLst/>
          </a:prstGeom>
          <a:noFill/>
          <a:ln/>
        </p:spPr>
        <p:txBody>
          <a:bodyPr wrap="square" lIns="0" tIns="0" rIns="0" bIns="0" rtlCol="0" anchor="ctr"/>
          <a:lstStyle/>
          <a:p>
            <a:pPr>
              <a:lnSpc>
                <a:spcPct val="120000"/>
              </a:lnSpc>
            </a:pPr>
            <a:r>
              <a:rPr lang="en-US" sz="1352" b="1" dirty="0">
                <a:solidFill>
                  <a:srgbClr val="EFEFEF"/>
                </a:solidFill>
                <a:latin typeface="Liter" pitchFamily="34" charset="0"/>
                <a:ea typeface="Liter" pitchFamily="34" charset="-122"/>
                <a:cs typeface="Liter" pitchFamily="34" charset="-120"/>
              </a:rPr>
              <a:t>Tendencias Emergentes</a:t>
            </a:r>
            <a:endParaRPr lang="en-US" sz="1600" dirty="0"/>
          </a:p>
        </p:txBody>
      </p:sp>
      <p:sp>
        <p:nvSpPr>
          <p:cNvPr id="12" name="Shape 9"/>
          <p:cNvSpPr/>
          <p:nvPr/>
        </p:nvSpPr>
        <p:spPr>
          <a:xfrm>
            <a:off x="2558335" y="3232597"/>
            <a:ext cx="64394" cy="103031"/>
          </a:xfrm>
          <a:custGeom>
            <a:avLst/>
            <a:gdLst/>
            <a:ahLst/>
            <a:cxnLst/>
            <a:rect l="l" t="t" r="r" b="b"/>
            <a:pathLst>
              <a:path w="64394" h="103031">
                <a:moveTo>
                  <a:pt x="62603" y="46968"/>
                </a:moveTo>
                <a:cubicBezTo>
                  <a:pt x="65119" y="49483"/>
                  <a:pt x="65119" y="53568"/>
                  <a:pt x="62603" y="56083"/>
                </a:cubicBezTo>
                <a:lnTo>
                  <a:pt x="23967" y="94720"/>
                </a:lnTo>
                <a:cubicBezTo>
                  <a:pt x="21451" y="97235"/>
                  <a:pt x="17366" y="97235"/>
                  <a:pt x="14851" y="94720"/>
                </a:cubicBezTo>
                <a:cubicBezTo>
                  <a:pt x="12336" y="92205"/>
                  <a:pt x="12336" y="88120"/>
                  <a:pt x="14851" y="85604"/>
                </a:cubicBezTo>
                <a:lnTo>
                  <a:pt x="48940" y="51515"/>
                </a:lnTo>
                <a:lnTo>
                  <a:pt x="14871" y="17427"/>
                </a:lnTo>
                <a:cubicBezTo>
                  <a:pt x="12356" y="14911"/>
                  <a:pt x="12356" y="10826"/>
                  <a:pt x="14871" y="8311"/>
                </a:cubicBezTo>
                <a:cubicBezTo>
                  <a:pt x="17386" y="5795"/>
                  <a:pt x="21471" y="5795"/>
                  <a:pt x="23987" y="8311"/>
                </a:cubicBezTo>
                <a:lnTo>
                  <a:pt x="62624" y="46948"/>
                </a:lnTo>
                <a:close/>
              </a:path>
            </a:pathLst>
          </a:custGeom>
          <a:solidFill>
            <a:srgbClr val="6366F1"/>
          </a:solidFill>
          <a:ln/>
        </p:spPr>
      </p:sp>
      <p:sp>
        <p:nvSpPr>
          <p:cNvPr id="13" name="Text 10"/>
          <p:cNvSpPr/>
          <p:nvPr/>
        </p:nvSpPr>
        <p:spPr>
          <a:xfrm>
            <a:off x="2719186" y="3181082"/>
            <a:ext cx="3125273" cy="343437"/>
          </a:xfrm>
          <a:prstGeom prst="rect">
            <a:avLst/>
          </a:prstGeom>
          <a:noFill/>
          <a:ln/>
        </p:spPr>
        <p:txBody>
          <a:bodyPr wrap="square" lIns="0" tIns="0" rIns="0" bIns="0" rtlCol="0" anchor="ctr"/>
          <a:lstStyle/>
          <a:p>
            <a:pPr>
              <a:lnSpc>
                <a:spcPct val="120000"/>
              </a:lnSpc>
            </a:pPr>
            <a:r>
              <a:rPr lang="en-US" sz="946" b="1" dirty="0">
                <a:solidFill>
                  <a:srgbClr val="EFEFEF"/>
                </a:solidFill>
                <a:latin typeface="Liter" pitchFamily="34" charset="0"/>
                <a:ea typeface="Liter" pitchFamily="34" charset="-122"/>
                <a:cs typeface="Liter" pitchFamily="34" charset="-120"/>
              </a:rPr>
              <a:t>Especialización funcional:</a:t>
            </a:r>
            <a:pPr>
              <a:lnSpc>
                <a:spcPct val="120000"/>
              </a:lnSpc>
            </a:pPr>
            <a:r>
              <a:rPr lang="en-US" sz="946" dirty="0">
                <a:solidFill>
                  <a:srgbClr val="8F8F8F"/>
                </a:solidFill>
                <a:latin typeface="Liter" pitchFamily="34" charset="0"/>
                <a:ea typeface="Liter" pitchFamily="34" charset="-122"/>
                <a:cs typeface="Liter" pitchFamily="34" charset="-120"/>
              </a:rPr>
              <a:t> CPU, GPU, NPU trabajando en armonía</a:t>
            </a:r>
            <a:endParaRPr lang="en-US" sz="1600" dirty="0"/>
          </a:p>
        </p:txBody>
      </p:sp>
      <p:sp>
        <p:nvSpPr>
          <p:cNvPr id="14" name="Shape 11"/>
          <p:cNvSpPr/>
          <p:nvPr/>
        </p:nvSpPr>
        <p:spPr>
          <a:xfrm>
            <a:off x="2549749" y="3644721"/>
            <a:ext cx="64394" cy="103031"/>
          </a:xfrm>
          <a:custGeom>
            <a:avLst/>
            <a:gdLst/>
            <a:ahLst/>
            <a:cxnLst/>
            <a:rect l="l" t="t" r="r" b="b"/>
            <a:pathLst>
              <a:path w="64394" h="103031">
                <a:moveTo>
                  <a:pt x="62603" y="46968"/>
                </a:moveTo>
                <a:cubicBezTo>
                  <a:pt x="65119" y="49483"/>
                  <a:pt x="65119" y="53568"/>
                  <a:pt x="62603" y="56083"/>
                </a:cubicBezTo>
                <a:lnTo>
                  <a:pt x="23967" y="94720"/>
                </a:lnTo>
                <a:cubicBezTo>
                  <a:pt x="21451" y="97235"/>
                  <a:pt x="17366" y="97235"/>
                  <a:pt x="14851" y="94720"/>
                </a:cubicBezTo>
                <a:cubicBezTo>
                  <a:pt x="12336" y="92205"/>
                  <a:pt x="12336" y="88120"/>
                  <a:pt x="14851" y="85604"/>
                </a:cubicBezTo>
                <a:lnTo>
                  <a:pt x="48940" y="51515"/>
                </a:lnTo>
                <a:lnTo>
                  <a:pt x="14871" y="17427"/>
                </a:lnTo>
                <a:cubicBezTo>
                  <a:pt x="12356" y="14911"/>
                  <a:pt x="12356" y="10826"/>
                  <a:pt x="14871" y="8311"/>
                </a:cubicBezTo>
                <a:cubicBezTo>
                  <a:pt x="17386" y="5795"/>
                  <a:pt x="21471" y="5795"/>
                  <a:pt x="23987" y="8311"/>
                </a:cubicBezTo>
                <a:lnTo>
                  <a:pt x="62624" y="46948"/>
                </a:lnTo>
                <a:close/>
              </a:path>
            </a:pathLst>
          </a:custGeom>
          <a:solidFill>
            <a:srgbClr val="6366F1"/>
          </a:solidFill>
          <a:ln/>
        </p:spPr>
      </p:sp>
      <p:sp>
        <p:nvSpPr>
          <p:cNvPr id="15" name="Text 12"/>
          <p:cNvSpPr/>
          <p:nvPr/>
        </p:nvSpPr>
        <p:spPr>
          <a:xfrm>
            <a:off x="2700673" y="3593206"/>
            <a:ext cx="3142445" cy="343437"/>
          </a:xfrm>
          <a:prstGeom prst="rect">
            <a:avLst/>
          </a:prstGeom>
          <a:noFill/>
          <a:ln/>
        </p:spPr>
        <p:txBody>
          <a:bodyPr wrap="square" lIns="0" tIns="0" rIns="0" bIns="0" rtlCol="0" anchor="ctr"/>
          <a:lstStyle/>
          <a:p>
            <a:pPr>
              <a:lnSpc>
                <a:spcPct val="120000"/>
              </a:lnSpc>
            </a:pPr>
            <a:r>
              <a:rPr lang="en-US" sz="946" b="1" dirty="0">
                <a:solidFill>
                  <a:srgbClr val="EFEFEF"/>
                </a:solidFill>
                <a:latin typeface="Liter" pitchFamily="34" charset="0"/>
                <a:ea typeface="Liter" pitchFamily="34" charset="-122"/>
                <a:cs typeface="Liter" pitchFamily="34" charset="-120"/>
              </a:rPr>
              <a:t>Computación cuántica híbrida:</a:t>
            </a:r>
            <a:pPr>
              <a:lnSpc>
                <a:spcPct val="120000"/>
              </a:lnSpc>
            </a:pPr>
            <a:r>
              <a:rPr lang="en-US" sz="946" dirty="0">
                <a:solidFill>
                  <a:srgbClr val="8F8F8F"/>
                </a:solidFill>
                <a:latin typeface="Liter" pitchFamily="34" charset="0"/>
                <a:ea typeface="Liter" pitchFamily="34" charset="-122"/>
                <a:cs typeface="Liter" pitchFamily="34" charset="-120"/>
              </a:rPr>
              <a:t> Clásica + Cuántica para problemas específicos</a:t>
            </a:r>
            <a:endParaRPr lang="en-US" sz="1600" dirty="0"/>
          </a:p>
        </p:txBody>
      </p:sp>
      <p:sp>
        <p:nvSpPr>
          <p:cNvPr id="16" name="Shape 13"/>
          <p:cNvSpPr/>
          <p:nvPr/>
        </p:nvSpPr>
        <p:spPr>
          <a:xfrm>
            <a:off x="2562627" y="4056845"/>
            <a:ext cx="64394" cy="103031"/>
          </a:xfrm>
          <a:custGeom>
            <a:avLst/>
            <a:gdLst/>
            <a:ahLst/>
            <a:cxnLst/>
            <a:rect l="l" t="t" r="r" b="b"/>
            <a:pathLst>
              <a:path w="64394" h="103031">
                <a:moveTo>
                  <a:pt x="62603" y="46968"/>
                </a:moveTo>
                <a:cubicBezTo>
                  <a:pt x="65119" y="49483"/>
                  <a:pt x="65119" y="53568"/>
                  <a:pt x="62603" y="56083"/>
                </a:cubicBezTo>
                <a:lnTo>
                  <a:pt x="23967" y="94720"/>
                </a:lnTo>
                <a:cubicBezTo>
                  <a:pt x="21451" y="97235"/>
                  <a:pt x="17366" y="97235"/>
                  <a:pt x="14851" y="94720"/>
                </a:cubicBezTo>
                <a:cubicBezTo>
                  <a:pt x="12336" y="92205"/>
                  <a:pt x="12336" y="88120"/>
                  <a:pt x="14851" y="85604"/>
                </a:cubicBezTo>
                <a:lnTo>
                  <a:pt x="48940" y="51515"/>
                </a:lnTo>
                <a:lnTo>
                  <a:pt x="14871" y="17427"/>
                </a:lnTo>
                <a:cubicBezTo>
                  <a:pt x="12356" y="14911"/>
                  <a:pt x="12356" y="10826"/>
                  <a:pt x="14871" y="8311"/>
                </a:cubicBezTo>
                <a:cubicBezTo>
                  <a:pt x="17386" y="5795"/>
                  <a:pt x="21471" y="5795"/>
                  <a:pt x="23987" y="8311"/>
                </a:cubicBezTo>
                <a:lnTo>
                  <a:pt x="62624" y="46948"/>
                </a:lnTo>
                <a:close/>
              </a:path>
            </a:pathLst>
          </a:custGeom>
          <a:solidFill>
            <a:srgbClr val="6366F1"/>
          </a:solidFill>
          <a:ln/>
        </p:spPr>
      </p:sp>
      <p:sp>
        <p:nvSpPr>
          <p:cNvPr id="17" name="Text 14"/>
          <p:cNvSpPr/>
          <p:nvPr/>
        </p:nvSpPr>
        <p:spPr>
          <a:xfrm>
            <a:off x="2723748" y="4005330"/>
            <a:ext cx="3116687" cy="343437"/>
          </a:xfrm>
          <a:prstGeom prst="rect">
            <a:avLst/>
          </a:prstGeom>
          <a:noFill/>
          <a:ln/>
        </p:spPr>
        <p:txBody>
          <a:bodyPr wrap="square" lIns="0" tIns="0" rIns="0" bIns="0" rtlCol="0" anchor="ctr"/>
          <a:lstStyle/>
          <a:p>
            <a:pPr>
              <a:lnSpc>
                <a:spcPct val="120000"/>
              </a:lnSpc>
            </a:pPr>
            <a:r>
              <a:rPr lang="en-US" sz="946" b="1" dirty="0">
                <a:solidFill>
                  <a:srgbClr val="EFEFEF"/>
                </a:solidFill>
                <a:latin typeface="Liter" pitchFamily="34" charset="0"/>
                <a:ea typeface="Liter" pitchFamily="34" charset="-122"/>
                <a:cs typeface="Liter" pitchFamily="34" charset="-120"/>
              </a:rPr>
              <a:t>Sostenibilidad:</a:t>
            </a:r>
            <a:pPr>
              <a:lnSpc>
                <a:spcPct val="120000"/>
              </a:lnSpc>
            </a:pPr>
            <a:r>
              <a:rPr lang="en-US" sz="946" dirty="0">
                <a:solidFill>
                  <a:srgbClr val="8F8F8F"/>
                </a:solidFill>
                <a:latin typeface="Liter" pitchFamily="34" charset="0"/>
                <a:ea typeface="Liter" pitchFamily="34" charset="-122"/>
                <a:cs typeface="Liter" pitchFamily="34" charset="-120"/>
              </a:rPr>
              <a:t> Eficiencia energética como prioridad de diseño</a:t>
            </a:r>
            <a:endParaRPr lang="en-US" sz="1600" dirty="0"/>
          </a:p>
        </p:txBody>
      </p:sp>
      <p:sp>
        <p:nvSpPr>
          <p:cNvPr id="18" name="Shape 15"/>
          <p:cNvSpPr/>
          <p:nvPr/>
        </p:nvSpPr>
        <p:spPr>
          <a:xfrm>
            <a:off x="2566920" y="4468969"/>
            <a:ext cx="64394" cy="103031"/>
          </a:xfrm>
          <a:custGeom>
            <a:avLst/>
            <a:gdLst/>
            <a:ahLst/>
            <a:cxnLst/>
            <a:rect l="l" t="t" r="r" b="b"/>
            <a:pathLst>
              <a:path w="64394" h="103031">
                <a:moveTo>
                  <a:pt x="62603" y="46968"/>
                </a:moveTo>
                <a:cubicBezTo>
                  <a:pt x="65119" y="49483"/>
                  <a:pt x="65119" y="53568"/>
                  <a:pt x="62603" y="56083"/>
                </a:cubicBezTo>
                <a:lnTo>
                  <a:pt x="23967" y="94720"/>
                </a:lnTo>
                <a:cubicBezTo>
                  <a:pt x="21451" y="97235"/>
                  <a:pt x="17366" y="97235"/>
                  <a:pt x="14851" y="94720"/>
                </a:cubicBezTo>
                <a:cubicBezTo>
                  <a:pt x="12336" y="92205"/>
                  <a:pt x="12336" y="88120"/>
                  <a:pt x="14851" y="85604"/>
                </a:cubicBezTo>
                <a:lnTo>
                  <a:pt x="48940" y="51515"/>
                </a:lnTo>
                <a:lnTo>
                  <a:pt x="14871" y="17427"/>
                </a:lnTo>
                <a:cubicBezTo>
                  <a:pt x="12356" y="14911"/>
                  <a:pt x="12356" y="10826"/>
                  <a:pt x="14871" y="8311"/>
                </a:cubicBezTo>
                <a:cubicBezTo>
                  <a:pt x="17386" y="5795"/>
                  <a:pt x="21471" y="5795"/>
                  <a:pt x="23987" y="8311"/>
                </a:cubicBezTo>
                <a:lnTo>
                  <a:pt x="62624" y="46948"/>
                </a:lnTo>
                <a:close/>
              </a:path>
            </a:pathLst>
          </a:custGeom>
          <a:solidFill>
            <a:srgbClr val="6366F1"/>
          </a:solidFill>
          <a:ln/>
        </p:spPr>
      </p:sp>
      <p:sp>
        <p:nvSpPr>
          <p:cNvPr id="19" name="Text 16"/>
          <p:cNvSpPr/>
          <p:nvPr/>
        </p:nvSpPr>
        <p:spPr>
          <a:xfrm>
            <a:off x="2732199" y="4417454"/>
            <a:ext cx="2429814" cy="171718"/>
          </a:xfrm>
          <a:prstGeom prst="rect">
            <a:avLst/>
          </a:prstGeom>
          <a:noFill/>
          <a:ln/>
        </p:spPr>
        <p:txBody>
          <a:bodyPr wrap="square" lIns="0" tIns="0" rIns="0" bIns="0" rtlCol="0" anchor="ctr"/>
          <a:lstStyle/>
          <a:p>
            <a:pPr>
              <a:lnSpc>
                <a:spcPct val="120000"/>
              </a:lnSpc>
            </a:pPr>
            <a:r>
              <a:rPr lang="en-US" sz="946" b="1" dirty="0">
                <a:solidFill>
                  <a:srgbClr val="EFEFEF"/>
                </a:solidFill>
                <a:latin typeface="Liter" pitchFamily="34" charset="0"/>
                <a:ea typeface="Liter" pitchFamily="34" charset="-122"/>
                <a:cs typeface="Liter" pitchFamily="34" charset="-120"/>
              </a:rPr>
              <a:t>Edge Computing:</a:t>
            </a:r>
            <a:pPr>
              <a:lnSpc>
                <a:spcPct val="120000"/>
              </a:lnSpc>
            </a:pPr>
            <a:r>
              <a:rPr lang="en-US" sz="946" dirty="0">
                <a:solidFill>
                  <a:srgbClr val="8F8F8F"/>
                </a:solidFill>
                <a:latin typeface="Liter" pitchFamily="34" charset="0"/>
                <a:ea typeface="Liter" pitchFamily="34" charset="-122"/>
                <a:cs typeface="Liter" pitchFamily="34" charset="-120"/>
              </a:rPr>
              <a:t> IA local con NPUs potentes</a:t>
            </a:r>
            <a:endParaRPr lang="en-US" sz="1600" dirty="0"/>
          </a:p>
        </p:txBody>
      </p:sp>
      <p:sp>
        <p:nvSpPr>
          <p:cNvPr id="20" name="Shape 17"/>
          <p:cNvSpPr/>
          <p:nvPr/>
        </p:nvSpPr>
        <p:spPr>
          <a:xfrm>
            <a:off x="6205202" y="2627290"/>
            <a:ext cx="4284372" cy="2172237"/>
          </a:xfrm>
          <a:custGeom>
            <a:avLst/>
            <a:gdLst/>
            <a:ahLst/>
            <a:cxnLst/>
            <a:rect l="l" t="t" r="r" b="b"/>
            <a:pathLst>
              <a:path w="4284372" h="2172237">
                <a:moveTo>
                  <a:pt x="137372" y="0"/>
                </a:moveTo>
                <a:lnTo>
                  <a:pt x="4147000" y="0"/>
                </a:lnTo>
                <a:cubicBezTo>
                  <a:pt x="4222868" y="0"/>
                  <a:pt x="4284372" y="61504"/>
                  <a:pt x="4284372" y="137372"/>
                </a:cubicBezTo>
                <a:lnTo>
                  <a:pt x="4284372" y="2034864"/>
                </a:lnTo>
                <a:cubicBezTo>
                  <a:pt x="4284372" y="2110733"/>
                  <a:pt x="4222868" y="2172237"/>
                  <a:pt x="4147000" y="2172237"/>
                </a:cubicBezTo>
                <a:lnTo>
                  <a:pt x="137372" y="2172237"/>
                </a:lnTo>
                <a:cubicBezTo>
                  <a:pt x="61504" y="2172237"/>
                  <a:pt x="0" y="2110733"/>
                  <a:pt x="0" y="2034864"/>
                </a:cubicBezTo>
                <a:lnTo>
                  <a:pt x="0" y="137372"/>
                </a:lnTo>
                <a:cubicBezTo>
                  <a:pt x="0" y="61554"/>
                  <a:pt x="61554" y="0"/>
                  <a:pt x="137372" y="0"/>
                </a:cubicBezTo>
                <a:close/>
              </a:path>
            </a:pathLst>
          </a:custGeom>
          <a:solidFill>
            <a:srgbClr val="262626">
              <a:alpha val="80000"/>
            </a:srgbClr>
          </a:solidFill>
          <a:ln w="12700">
            <a:solidFill>
              <a:srgbClr val="333333"/>
            </a:solidFill>
            <a:prstDash val="solid"/>
          </a:ln>
        </p:spPr>
      </p:sp>
      <p:sp>
        <p:nvSpPr>
          <p:cNvPr id="21" name="Shape 18"/>
          <p:cNvSpPr/>
          <p:nvPr/>
        </p:nvSpPr>
        <p:spPr>
          <a:xfrm>
            <a:off x="6415557" y="2837645"/>
            <a:ext cx="480811" cy="480811"/>
          </a:xfrm>
          <a:custGeom>
            <a:avLst/>
            <a:gdLst/>
            <a:ahLst/>
            <a:cxnLst/>
            <a:rect l="l" t="t" r="r" b="b"/>
            <a:pathLst>
              <a:path w="480811" h="480811">
                <a:moveTo>
                  <a:pt x="103033" y="0"/>
                </a:moveTo>
                <a:lnTo>
                  <a:pt x="377778" y="0"/>
                </a:lnTo>
                <a:cubicBezTo>
                  <a:pt x="434682" y="0"/>
                  <a:pt x="480811" y="46129"/>
                  <a:pt x="480811" y="103033"/>
                </a:cubicBezTo>
                <a:lnTo>
                  <a:pt x="480811" y="377778"/>
                </a:lnTo>
                <a:cubicBezTo>
                  <a:pt x="480811" y="434682"/>
                  <a:pt x="434682" y="480811"/>
                  <a:pt x="377778" y="480811"/>
                </a:cubicBezTo>
                <a:lnTo>
                  <a:pt x="103033" y="480811"/>
                </a:lnTo>
                <a:cubicBezTo>
                  <a:pt x="46129" y="480811"/>
                  <a:pt x="0" y="434682"/>
                  <a:pt x="0" y="377778"/>
                </a:cubicBezTo>
                <a:lnTo>
                  <a:pt x="0" y="103033"/>
                </a:lnTo>
                <a:cubicBezTo>
                  <a:pt x="0" y="46168"/>
                  <a:pt x="46168" y="0"/>
                  <a:pt x="103033" y="0"/>
                </a:cubicBezTo>
                <a:close/>
              </a:path>
            </a:pathLst>
          </a:custGeom>
          <a:solidFill>
            <a:srgbClr val="6366F1">
              <a:alpha val="20000"/>
            </a:srgbClr>
          </a:solidFill>
          <a:ln/>
        </p:spPr>
      </p:sp>
      <p:sp>
        <p:nvSpPr>
          <p:cNvPr id="22" name="Shape 19"/>
          <p:cNvSpPr/>
          <p:nvPr/>
        </p:nvSpPr>
        <p:spPr>
          <a:xfrm>
            <a:off x="6565811" y="2975020"/>
            <a:ext cx="180304" cy="206062"/>
          </a:xfrm>
          <a:custGeom>
            <a:avLst/>
            <a:gdLst/>
            <a:ahLst/>
            <a:cxnLst/>
            <a:rect l="l" t="t" r="r" b="b"/>
            <a:pathLst>
              <a:path w="180304" h="206062">
                <a:moveTo>
                  <a:pt x="97115" y="-5232"/>
                </a:moveTo>
                <a:cubicBezTo>
                  <a:pt x="92527" y="-6158"/>
                  <a:pt x="87818" y="-6158"/>
                  <a:pt x="83230" y="-5232"/>
                </a:cubicBezTo>
                <a:lnTo>
                  <a:pt x="7768" y="9860"/>
                </a:lnTo>
                <a:cubicBezTo>
                  <a:pt x="3260" y="10746"/>
                  <a:pt x="0" y="14730"/>
                  <a:pt x="0" y="19318"/>
                </a:cubicBezTo>
                <a:cubicBezTo>
                  <a:pt x="0" y="23464"/>
                  <a:pt x="2616" y="27086"/>
                  <a:pt x="6439" y="28414"/>
                </a:cubicBezTo>
                <a:lnTo>
                  <a:pt x="6439" y="57955"/>
                </a:lnTo>
                <a:lnTo>
                  <a:pt x="121" y="89589"/>
                </a:lnTo>
                <a:cubicBezTo>
                  <a:pt x="40" y="89951"/>
                  <a:pt x="0" y="90353"/>
                  <a:pt x="0" y="90756"/>
                </a:cubicBezTo>
                <a:cubicBezTo>
                  <a:pt x="0" y="93976"/>
                  <a:pt x="2616" y="96632"/>
                  <a:pt x="5876" y="96632"/>
                </a:cubicBezTo>
                <a:lnTo>
                  <a:pt x="19922" y="96632"/>
                </a:lnTo>
                <a:cubicBezTo>
                  <a:pt x="23142" y="96632"/>
                  <a:pt x="25798" y="94016"/>
                  <a:pt x="25798" y="90756"/>
                </a:cubicBezTo>
                <a:cubicBezTo>
                  <a:pt x="25798" y="90353"/>
                  <a:pt x="25758" y="89991"/>
                  <a:pt x="25677" y="89589"/>
                </a:cubicBezTo>
                <a:lnTo>
                  <a:pt x="19318" y="57955"/>
                </a:lnTo>
                <a:lnTo>
                  <a:pt x="19318" y="31111"/>
                </a:lnTo>
                <a:lnTo>
                  <a:pt x="38637" y="34974"/>
                </a:lnTo>
                <a:lnTo>
                  <a:pt x="38637" y="57955"/>
                </a:lnTo>
                <a:cubicBezTo>
                  <a:pt x="38637" y="86409"/>
                  <a:pt x="61698" y="109470"/>
                  <a:pt x="90152" y="109470"/>
                </a:cubicBezTo>
                <a:cubicBezTo>
                  <a:pt x="118606" y="109470"/>
                  <a:pt x="141668" y="86409"/>
                  <a:pt x="141668" y="57955"/>
                </a:cubicBezTo>
                <a:lnTo>
                  <a:pt x="141668" y="34974"/>
                </a:lnTo>
                <a:lnTo>
                  <a:pt x="172537" y="28816"/>
                </a:lnTo>
                <a:cubicBezTo>
                  <a:pt x="177044" y="27891"/>
                  <a:pt x="180304" y="23906"/>
                  <a:pt x="180304" y="19318"/>
                </a:cubicBezTo>
                <a:cubicBezTo>
                  <a:pt x="180304" y="14730"/>
                  <a:pt x="177044" y="10746"/>
                  <a:pt x="172537" y="9860"/>
                </a:cubicBezTo>
                <a:lnTo>
                  <a:pt x="97115" y="-5232"/>
                </a:lnTo>
                <a:close/>
                <a:moveTo>
                  <a:pt x="90152" y="90152"/>
                </a:moveTo>
                <a:cubicBezTo>
                  <a:pt x="72363" y="90152"/>
                  <a:pt x="57955" y="75744"/>
                  <a:pt x="57955" y="57955"/>
                </a:cubicBezTo>
                <a:lnTo>
                  <a:pt x="122349" y="57955"/>
                </a:lnTo>
                <a:cubicBezTo>
                  <a:pt x="122349" y="75744"/>
                  <a:pt x="107941" y="90152"/>
                  <a:pt x="90152" y="90152"/>
                </a:cubicBezTo>
                <a:close/>
                <a:moveTo>
                  <a:pt x="48336" y="128829"/>
                </a:moveTo>
                <a:cubicBezTo>
                  <a:pt x="23625" y="140178"/>
                  <a:pt x="6439" y="165131"/>
                  <a:pt x="6439" y="194109"/>
                </a:cubicBezTo>
                <a:cubicBezTo>
                  <a:pt x="6439" y="200709"/>
                  <a:pt x="11792" y="206062"/>
                  <a:pt x="18393" y="206062"/>
                </a:cubicBezTo>
                <a:lnTo>
                  <a:pt x="80493" y="206062"/>
                </a:lnTo>
                <a:lnTo>
                  <a:pt x="80493" y="147302"/>
                </a:lnTo>
                <a:lnTo>
                  <a:pt x="57391" y="129996"/>
                </a:lnTo>
                <a:cubicBezTo>
                  <a:pt x="54775" y="128024"/>
                  <a:pt x="51274" y="127501"/>
                  <a:pt x="48296" y="128869"/>
                </a:cubicBezTo>
                <a:close/>
                <a:moveTo>
                  <a:pt x="99811" y="206062"/>
                </a:moveTo>
                <a:lnTo>
                  <a:pt x="161912" y="206062"/>
                </a:lnTo>
                <a:cubicBezTo>
                  <a:pt x="168512" y="206062"/>
                  <a:pt x="173865" y="200709"/>
                  <a:pt x="173865" y="194109"/>
                </a:cubicBezTo>
                <a:cubicBezTo>
                  <a:pt x="173865" y="165131"/>
                  <a:pt x="156680" y="140178"/>
                  <a:pt x="131968" y="128869"/>
                </a:cubicBezTo>
                <a:cubicBezTo>
                  <a:pt x="128990" y="127501"/>
                  <a:pt x="125489" y="128024"/>
                  <a:pt x="122872" y="129996"/>
                </a:cubicBezTo>
                <a:lnTo>
                  <a:pt x="99771" y="147302"/>
                </a:lnTo>
                <a:lnTo>
                  <a:pt x="99771" y="206062"/>
                </a:lnTo>
                <a:close/>
              </a:path>
            </a:pathLst>
          </a:custGeom>
          <a:solidFill>
            <a:srgbClr val="6366F1"/>
          </a:solidFill>
          <a:ln/>
        </p:spPr>
      </p:sp>
      <p:sp>
        <p:nvSpPr>
          <p:cNvPr id="23" name="Text 20"/>
          <p:cNvSpPr/>
          <p:nvPr/>
        </p:nvSpPr>
        <p:spPr>
          <a:xfrm>
            <a:off x="7033743" y="2837645"/>
            <a:ext cx="3331335" cy="240406"/>
          </a:xfrm>
          <a:prstGeom prst="rect">
            <a:avLst/>
          </a:prstGeom>
          <a:noFill/>
          <a:ln/>
        </p:spPr>
        <p:txBody>
          <a:bodyPr wrap="square" lIns="0" tIns="0" rIns="0" bIns="0" rtlCol="0" anchor="ctr"/>
          <a:lstStyle/>
          <a:p>
            <a:pPr>
              <a:lnSpc>
                <a:spcPct val="120000"/>
              </a:lnSpc>
            </a:pPr>
            <a:r>
              <a:rPr lang="en-US" sz="1352" b="1" dirty="0">
                <a:solidFill>
                  <a:srgbClr val="EFEFEF"/>
                </a:solidFill>
                <a:latin typeface="Liter" pitchFamily="34" charset="0"/>
                <a:ea typeface="Liter" pitchFamily="34" charset="-122"/>
                <a:cs typeface="Liter" pitchFamily="34" charset="-120"/>
              </a:rPr>
              <a:t>Rol del Ingeniero de Sistemas</a:t>
            </a:r>
            <a:endParaRPr lang="en-US" sz="1600" dirty="0"/>
          </a:p>
        </p:txBody>
      </p:sp>
      <p:sp>
        <p:nvSpPr>
          <p:cNvPr id="24" name="Shape 21"/>
          <p:cNvSpPr/>
          <p:nvPr/>
        </p:nvSpPr>
        <p:spPr>
          <a:xfrm>
            <a:off x="7061647" y="3232597"/>
            <a:ext cx="64394" cy="103031"/>
          </a:xfrm>
          <a:custGeom>
            <a:avLst/>
            <a:gdLst/>
            <a:ahLst/>
            <a:cxnLst/>
            <a:rect l="l" t="t" r="r" b="b"/>
            <a:pathLst>
              <a:path w="64394" h="103031">
                <a:moveTo>
                  <a:pt x="62603" y="46968"/>
                </a:moveTo>
                <a:cubicBezTo>
                  <a:pt x="65119" y="49483"/>
                  <a:pt x="65119" y="53568"/>
                  <a:pt x="62603" y="56083"/>
                </a:cubicBezTo>
                <a:lnTo>
                  <a:pt x="23967" y="94720"/>
                </a:lnTo>
                <a:cubicBezTo>
                  <a:pt x="21451" y="97235"/>
                  <a:pt x="17366" y="97235"/>
                  <a:pt x="14851" y="94720"/>
                </a:cubicBezTo>
                <a:cubicBezTo>
                  <a:pt x="12336" y="92205"/>
                  <a:pt x="12336" y="88120"/>
                  <a:pt x="14851" y="85604"/>
                </a:cubicBezTo>
                <a:lnTo>
                  <a:pt x="48940" y="51515"/>
                </a:lnTo>
                <a:lnTo>
                  <a:pt x="14871" y="17427"/>
                </a:lnTo>
                <a:cubicBezTo>
                  <a:pt x="12356" y="14911"/>
                  <a:pt x="12356" y="10826"/>
                  <a:pt x="14871" y="8311"/>
                </a:cubicBezTo>
                <a:cubicBezTo>
                  <a:pt x="17386" y="5795"/>
                  <a:pt x="21471" y="5795"/>
                  <a:pt x="23987" y="8311"/>
                </a:cubicBezTo>
                <a:lnTo>
                  <a:pt x="62624" y="46948"/>
                </a:lnTo>
                <a:close/>
              </a:path>
            </a:pathLst>
          </a:custGeom>
          <a:solidFill>
            <a:srgbClr val="6366F1"/>
          </a:solidFill>
          <a:ln/>
        </p:spPr>
      </p:sp>
      <p:sp>
        <p:nvSpPr>
          <p:cNvPr id="25" name="Text 22"/>
          <p:cNvSpPr/>
          <p:nvPr/>
        </p:nvSpPr>
        <p:spPr>
          <a:xfrm>
            <a:off x="7221292" y="3181082"/>
            <a:ext cx="3116687" cy="343437"/>
          </a:xfrm>
          <a:prstGeom prst="rect">
            <a:avLst/>
          </a:prstGeom>
          <a:noFill/>
          <a:ln/>
        </p:spPr>
        <p:txBody>
          <a:bodyPr wrap="square" lIns="0" tIns="0" rIns="0" bIns="0" rtlCol="0" anchor="ctr"/>
          <a:lstStyle/>
          <a:p>
            <a:pPr>
              <a:lnSpc>
                <a:spcPct val="120000"/>
              </a:lnSpc>
            </a:pPr>
            <a:r>
              <a:rPr lang="en-US" sz="946" dirty="0">
                <a:solidFill>
                  <a:srgbClr val="8F8F8F"/>
                </a:solidFill>
                <a:latin typeface="Liter" pitchFamily="34" charset="0"/>
                <a:ea typeface="Liter" pitchFamily="34" charset="-122"/>
                <a:cs typeface="Liter" pitchFamily="34" charset="-120"/>
              </a:rPr>
              <a:t>Entender </a:t>
            </a:r>
            <a:pPr>
              <a:lnSpc>
                <a:spcPct val="120000"/>
              </a:lnSpc>
            </a:pPr>
            <a:r>
              <a:rPr lang="en-US" sz="946" b="1" dirty="0">
                <a:solidFill>
                  <a:srgbClr val="EFEFEF"/>
                </a:solidFill>
                <a:latin typeface="Liter" pitchFamily="34" charset="0"/>
                <a:ea typeface="Liter" pitchFamily="34" charset="-122"/>
                <a:cs typeface="Liter" pitchFamily="34" charset="-120"/>
              </a:rPr>
              <a:t>balance heterogéneo</a:t>
            </a:r>
            <a:pPr>
              <a:lnSpc>
                <a:spcPct val="120000"/>
              </a:lnSpc>
            </a:pPr>
            <a:r>
              <a:rPr lang="en-US" sz="946" dirty="0">
                <a:solidFill>
                  <a:srgbClr val="8F8F8F"/>
                </a:solidFill>
                <a:latin typeface="Liter" pitchFamily="34" charset="0"/>
                <a:ea typeface="Liter" pitchFamily="34" charset="-122"/>
                <a:cs typeface="Liter" pitchFamily="34" charset="-120"/>
              </a:rPr>
              <a:t>: ¿Qué tarea en qué procesador?</a:t>
            </a:r>
            <a:endParaRPr lang="en-US" sz="1600" dirty="0"/>
          </a:p>
        </p:txBody>
      </p:sp>
      <p:sp>
        <p:nvSpPr>
          <p:cNvPr id="26" name="Shape 23"/>
          <p:cNvSpPr/>
          <p:nvPr/>
        </p:nvSpPr>
        <p:spPr>
          <a:xfrm>
            <a:off x="7057354" y="3644721"/>
            <a:ext cx="64394" cy="103031"/>
          </a:xfrm>
          <a:custGeom>
            <a:avLst/>
            <a:gdLst/>
            <a:ahLst/>
            <a:cxnLst/>
            <a:rect l="l" t="t" r="r" b="b"/>
            <a:pathLst>
              <a:path w="64394" h="103031">
                <a:moveTo>
                  <a:pt x="62603" y="46968"/>
                </a:moveTo>
                <a:cubicBezTo>
                  <a:pt x="65119" y="49483"/>
                  <a:pt x="65119" y="53568"/>
                  <a:pt x="62603" y="56083"/>
                </a:cubicBezTo>
                <a:lnTo>
                  <a:pt x="23967" y="94720"/>
                </a:lnTo>
                <a:cubicBezTo>
                  <a:pt x="21451" y="97235"/>
                  <a:pt x="17366" y="97235"/>
                  <a:pt x="14851" y="94720"/>
                </a:cubicBezTo>
                <a:cubicBezTo>
                  <a:pt x="12336" y="92205"/>
                  <a:pt x="12336" y="88120"/>
                  <a:pt x="14851" y="85604"/>
                </a:cubicBezTo>
                <a:lnTo>
                  <a:pt x="48940" y="51515"/>
                </a:lnTo>
                <a:lnTo>
                  <a:pt x="14871" y="17427"/>
                </a:lnTo>
                <a:cubicBezTo>
                  <a:pt x="12356" y="14911"/>
                  <a:pt x="12356" y="10826"/>
                  <a:pt x="14871" y="8311"/>
                </a:cubicBezTo>
                <a:cubicBezTo>
                  <a:pt x="17386" y="5795"/>
                  <a:pt x="21471" y="5795"/>
                  <a:pt x="23987" y="8311"/>
                </a:cubicBezTo>
                <a:lnTo>
                  <a:pt x="62624" y="46948"/>
                </a:lnTo>
                <a:close/>
              </a:path>
            </a:pathLst>
          </a:custGeom>
          <a:solidFill>
            <a:srgbClr val="6366F1"/>
          </a:solidFill>
          <a:ln/>
        </p:spPr>
      </p:sp>
      <p:sp>
        <p:nvSpPr>
          <p:cNvPr id="27" name="Text 24"/>
          <p:cNvSpPr/>
          <p:nvPr/>
        </p:nvSpPr>
        <p:spPr>
          <a:xfrm>
            <a:off x="7214718" y="3593206"/>
            <a:ext cx="3125273" cy="343437"/>
          </a:xfrm>
          <a:prstGeom prst="rect">
            <a:avLst/>
          </a:prstGeom>
          <a:noFill/>
          <a:ln/>
        </p:spPr>
        <p:txBody>
          <a:bodyPr wrap="square" lIns="0" tIns="0" rIns="0" bIns="0" rtlCol="0" anchor="ctr"/>
          <a:lstStyle/>
          <a:p>
            <a:pPr>
              <a:lnSpc>
                <a:spcPct val="120000"/>
              </a:lnSpc>
            </a:pPr>
            <a:r>
              <a:rPr lang="en-US" sz="946" dirty="0">
                <a:solidFill>
                  <a:srgbClr val="8F8F8F"/>
                </a:solidFill>
                <a:latin typeface="Liter" pitchFamily="34" charset="0"/>
                <a:ea typeface="Liter" pitchFamily="34" charset="-122"/>
                <a:cs typeface="Liter" pitchFamily="34" charset="-120"/>
              </a:rPr>
              <a:t>Dominar </a:t>
            </a:r>
            <a:pPr>
              <a:lnSpc>
                <a:spcPct val="120000"/>
              </a:lnSpc>
            </a:pPr>
            <a:r>
              <a:rPr lang="en-US" sz="946" b="1" dirty="0">
                <a:solidFill>
                  <a:srgbClr val="EFEFEF"/>
                </a:solidFill>
                <a:latin typeface="Liter" pitchFamily="34" charset="0"/>
                <a:ea typeface="Liter" pitchFamily="34" charset="-122"/>
                <a:cs typeface="Liter" pitchFamily="34" charset="-120"/>
              </a:rPr>
              <a:t>modelos de programación paralela</a:t>
            </a:r>
            <a:pPr>
              <a:lnSpc>
                <a:spcPct val="120000"/>
              </a:lnSpc>
            </a:pPr>
            <a:r>
              <a:rPr lang="en-US" sz="946" dirty="0">
                <a:solidFill>
                  <a:srgbClr val="8F8F8F"/>
                </a:solidFill>
                <a:latin typeface="Liter" pitchFamily="34" charset="0"/>
                <a:ea typeface="Liter" pitchFamily="34" charset="-122"/>
                <a:cs typeface="Liter" pitchFamily="34" charset="-120"/>
              </a:rPr>
              <a:t>: CUDA, OpenCL, SYCL</a:t>
            </a:r>
            <a:endParaRPr lang="en-US" sz="1600" dirty="0"/>
          </a:p>
        </p:txBody>
      </p:sp>
      <p:sp>
        <p:nvSpPr>
          <p:cNvPr id="28" name="Shape 25"/>
          <p:cNvSpPr/>
          <p:nvPr/>
        </p:nvSpPr>
        <p:spPr>
          <a:xfrm>
            <a:off x="7065940" y="4056845"/>
            <a:ext cx="64394" cy="103031"/>
          </a:xfrm>
          <a:custGeom>
            <a:avLst/>
            <a:gdLst/>
            <a:ahLst/>
            <a:cxnLst/>
            <a:rect l="l" t="t" r="r" b="b"/>
            <a:pathLst>
              <a:path w="64394" h="103031">
                <a:moveTo>
                  <a:pt x="62603" y="46968"/>
                </a:moveTo>
                <a:cubicBezTo>
                  <a:pt x="65119" y="49483"/>
                  <a:pt x="65119" y="53568"/>
                  <a:pt x="62603" y="56083"/>
                </a:cubicBezTo>
                <a:lnTo>
                  <a:pt x="23967" y="94720"/>
                </a:lnTo>
                <a:cubicBezTo>
                  <a:pt x="21451" y="97235"/>
                  <a:pt x="17366" y="97235"/>
                  <a:pt x="14851" y="94720"/>
                </a:cubicBezTo>
                <a:cubicBezTo>
                  <a:pt x="12336" y="92205"/>
                  <a:pt x="12336" y="88120"/>
                  <a:pt x="14851" y="85604"/>
                </a:cubicBezTo>
                <a:lnTo>
                  <a:pt x="48940" y="51515"/>
                </a:lnTo>
                <a:lnTo>
                  <a:pt x="14871" y="17427"/>
                </a:lnTo>
                <a:cubicBezTo>
                  <a:pt x="12356" y="14911"/>
                  <a:pt x="12356" y="10826"/>
                  <a:pt x="14871" y="8311"/>
                </a:cubicBezTo>
                <a:cubicBezTo>
                  <a:pt x="17386" y="5795"/>
                  <a:pt x="21471" y="5795"/>
                  <a:pt x="23987" y="8311"/>
                </a:cubicBezTo>
                <a:lnTo>
                  <a:pt x="62624" y="46948"/>
                </a:lnTo>
                <a:close/>
              </a:path>
            </a:pathLst>
          </a:custGeom>
          <a:solidFill>
            <a:srgbClr val="6366F1"/>
          </a:solidFill>
          <a:ln/>
        </p:spPr>
      </p:sp>
      <p:sp>
        <p:nvSpPr>
          <p:cNvPr id="29" name="Text 26"/>
          <p:cNvSpPr/>
          <p:nvPr/>
        </p:nvSpPr>
        <p:spPr>
          <a:xfrm>
            <a:off x="7231219" y="4005330"/>
            <a:ext cx="3056586" cy="171718"/>
          </a:xfrm>
          <a:prstGeom prst="rect">
            <a:avLst/>
          </a:prstGeom>
          <a:noFill/>
          <a:ln/>
        </p:spPr>
        <p:txBody>
          <a:bodyPr wrap="square" lIns="0" tIns="0" rIns="0" bIns="0" rtlCol="0" anchor="ctr"/>
          <a:lstStyle/>
          <a:p>
            <a:pPr>
              <a:lnSpc>
                <a:spcPct val="120000"/>
              </a:lnSpc>
            </a:pPr>
            <a:r>
              <a:rPr lang="en-US" sz="946" dirty="0">
                <a:solidFill>
                  <a:srgbClr val="8F8F8F"/>
                </a:solidFill>
                <a:latin typeface="Liter" pitchFamily="34" charset="0"/>
                <a:ea typeface="Liter" pitchFamily="34" charset="-122"/>
                <a:cs typeface="Liter" pitchFamily="34" charset="-120"/>
              </a:rPr>
              <a:t>Comprender </a:t>
            </a:r>
            <a:pPr>
              <a:lnSpc>
                <a:spcPct val="120000"/>
              </a:lnSpc>
            </a:pPr>
            <a:r>
              <a:rPr lang="en-US" sz="946" b="1" dirty="0">
                <a:solidFill>
                  <a:srgbClr val="EFEFEF"/>
                </a:solidFill>
                <a:latin typeface="Liter" pitchFamily="34" charset="0"/>
                <a:ea typeface="Liter" pitchFamily="34" charset="-122"/>
                <a:cs typeface="Liter" pitchFamily="34" charset="-120"/>
              </a:rPr>
              <a:t>arquitecturas NUMA</a:t>
            </a:r>
            <a:pPr>
              <a:lnSpc>
                <a:spcPct val="120000"/>
              </a:lnSpc>
            </a:pPr>
            <a:r>
              <a:rPr lang="en-US" sz="946" dirty="0">
                <a:solidFill>
                  <a:srgbClr val="8F8F8F"/>
                </a:solidFill>
                <a:latin typeface="Liter" pitchFamily="34" charset="0"/>
                <a:ea typeface="Liter" pitchFamily="34" charset="-122"/>
                <a:cs typeface="Liter" pitchFamily="34" charset="-120"/>
              </a:rPr>
              <a:t> y jerarquía de memoria</a:t>
            </a:r>
            <a:endParaRPr lang="en-US" sz="1600" dirty="0"/>
          </a:p>
        </p:txBody>
      </p:sp>
      <p:sp>
        <p:nvSpPr>
          <p:cNvPr id="30" name="Shape 27"/>
          <p:cNvSpPr/>
          <p:nvPr/>
        </p:nvSpPr>
        <p:spPr>
          <a:xfrm>
            <a:off x="7053061" y="4297251"/>
            <a:ext cx="64394" cy="103031"/>
          </a:xfrm>
          <a:custGeom>
            <a:avLst/>
            <a:gdLst/>
            <a:ahLst/>
            <a:cxnLst/>
            <a:rect l="l" t="t" r="r" b="b"/>
            <a:pathLst>
              <a:path w="64394" h="103031">
                <a:moveTo>
                  <a:pt x="62603" y="46968"/>
                </a:moveTo>
                <a:cubicBezTo>
                  <a:pt x="65119" y="49483"/>
                  <a:pt x="65119" y="53568"/>
                  <a:pt x="62603" y="56083"/>
                </a:cubicBezTo>
                <a:lnTo>
                  <a:pt x="23967" y="94720"/>
                </a:lnTo>
                <a:cubicBezTo>
                  <a:pt x="21451" y="97235"/>
                  <a:pt x="17366" y="97235"/>
                  <a:pt x="14851" y="94720"/>
                </a:cubicBezTo>
                <a:cubicBezTo>
                  <a:pt x="12336" y="92205"/>
                  <a:pt x="12336" y="88120"/>
                  <a:pt x="14851" y="85604"/>
                </a:cubicBezTo>
                <a:lnTo>
                  <a:pt x="48940" y="51515"/>
                </a:lnTo>
                <a:lnTo>
                  <a:pt x="14871" y="17427"/>
                </a:lnTo>
                <a:cubicBezTo>
                  <a:pt x="12356" y="14911"/>
                  <a:pt x="12356" y="10826"/>
                  <a:pt x="14871" y="8311"/>
                </a:cubicBezTo>
                <a:cubicBezTo>
                  <a:pt x="17386" y="5795"/>
                  <a:pt x="21471" y="5795"/>
                  <a:pt x="23987" y="8311"/>
                </a:cubicBezTo>
                <a:lnTo>
                  <a:pt x="62624" y="46948"/>
                </a:lnTo>
                <a:close/>
              </a:path>
            </a:pathLst>
          </a:custGeom>
          <a:solidFill>
            <a:srgbClr val="6366F1"/>
          </a:solidFill>
          <a:ln/>
        </p:spPr>
      </p:sp>
      <p:sp>
        <p:nvSpPr>
          <p:cNvPr id="31" name="Text 28"/>
          <p:cNvSpPr/>
          <p:nvPr/>
        </p:nvSpPr>
        <p:spPr>
          <a:xfrm>
            <a:off x="7208681" y="4245735"/>
            <a:ext cx="3133859" cy="343437"/>
          </a:xfrm>
          <a:prstGeom prst="rect">
            <a:avLst/>
          </a:prstGeom>
          <a:noFill/>
          <a:ln/>
        </p:spPr>
        <p:txBody>
          <a:bodyPr wrap="square" lIns="0" tIns="0" rIns="0" bIns="0" rtlCol="0" anchor="ctr"/>
          <a:lstStyle/>
          <a:p>
            <a:pPr>
              <a:lnSpc>
                <a:spcPct val="120000"/>
              </a:lnSpc>
            </a:pPr>
            <a:r>
              <a:rPr lang="en-US" sz="946" dirty="0">
                <a:solidFill>
                  <a:srgbClr val="8F8F8F"/>
                </a:solidFill>
                <a:latin typeface="Liter" pitchFamily="34" charset="0"/>
                <a:ea typeface="Liter" pitchFamily="34" charset="-122"/>
                <a:cs typeface="Liter" pitchFamily="34" charset="-120"/>
              </a:rPr>
              <a:t>Mantenerse actualizado en </a:t>
            </a:r>
            <a:pPr>
              <a:lnSpc>
                <a:spcPct val="120000"/>
              </a:lnSpc>
            </a:pPr>
            <a:r>
              <a:rPr lang="en-US" sz="946" b="1" dirty="0">
                <a:solidFill>
                  <a:srgbClr val="EFEFEF"/>
                </a:solidFill>
                <a:latin typeface="Liter" pitchFamily="34" charset="0"/>
                <a:ea typeface="Liter" pitchFamily="34" charset="-122"/>
                <a:cs typeface="Liter" pitchFamily="34" charset="-120"/>
              </a:rPr>
              <a:t>principios arquitectónicos</a:t>
            </a:r>
            <a:pPr>
              <a:lnSpc>
                <a:spcPct val="120000"/>
              </a:lnSpc>
            </a:pPr>
            <a:r>
              <a:rPr lang="en-US" sz="946" dirty="0">
                <a:solidFill>
                  <a:srgbClr val="8F8F8F"/>
                </a:solidFill>
                <a:latin typeface="Liter" pitchFamily="34" charset="0"/>
                <a:ea typeface="Liter" pitchFamily="34" charset="-122"/>
                <a:cs typeface="Liter" pitchFamily="34" charset="-120"/>
              </a:rPr>
              <a:t>, no solo modelos</a:t>
            </a:r>
            <a:endParaRPr lang="en-US" sz="1600" dirty="0"/>
          </a:p>
        </p:txBody>
      </p:sp>
      <p:sp>
        <p:nvSpPr>
          <p:cNvPr id="32" name="Shape 29"/>
          <p:cNvSpPr/>
          <p:nvPr/>
        </p:nvSpPr>
        <p:spPr>
          <a:xfrm>
            <a:off x="1706182" y="5151549"/>
            <a:ext cx="8783392" cy="2043448"/>
          </a:xfrm>
          <a:custGeom>
            <a:avLst/>
            <a:gdLst/>
            <a:ahLst/>
            <a:cxnLst/>
            <a:rect l="l" t="t" r="r" b="b"/>
            <a:pathLst>
              <a:path w="8783392" h="2043448">
                <a:moveTo>
                  <a:pt x="137381" y="0"/>
                </a:moveTo>
                <a:lnTo>
                  <a:pt x="8646011" y="0"/>
                </a:lnTo>
                <a:cubicBezTo>
                  <a:pt x="8721884" y="0"/>
                  <a:pt x="8783392" y="61508"/>
                  <a:pt x="8783392" y="137381"/>
                </a:cubicBezTo>
                <a:lnTo>
                  <a:pt x="8783392" y="1906067"/>
                </a:lnTo>
                <a:cubicBezTo>
                  <a:pt x="8783392" y="1981940"/>
                  <a:pt x="8721884" y="2043448"/>
                  <a:pt x="8646011" y="2043448"/>
                </a:cubicBezTo>
                <a:lnTo>
                  <a:pt x="137381" y="2043448"/>
                </a:lnTo>
                <a:cubicBezTo>
                  <a:pt x="61508" y="2043448"/>
                  <a:pt x="0" y="1981940"/>
                  <a:pt x="0" y="1906067"/>
                </a:cubicBezTo>
                <a:lnTo>
                  <a:pt x="0" y="137381"/>
                </a:lnTo>
                <a:cubicBezTo>
                  <a:pt x="0" y="61558"/>
                  <a:pt x="61558" y="0"/>
                  <a:pt x="137381" y="0"/>
                </a:cubicBezTo>
                <a:close/>
              </a:path>
            </a:pathLst>
          </a:custGeom>
          <a:solidFill>
            <a:srgbClr val="6366F1">
              <a:alpha val="20000"/>
            </a:srgbClr>
          </a:solidFill>
          <a:ln w="12700">
            <a:solidFill>
              <a:srgbClr val="6366F1">
                <a:alpha val="40000"/>
              </a:srgbClr>
            </a:solidFill>
            <a:prstDash val="solid"/>
          </a:ln>
        </p:spPr>
      </p:sp>
      <p:sp>
        <p:nvSpPr>
          <p:cNvPr id="33" name="Shape 30"/>
          <p:cNvSpPr/>
          <p:nvPr/>
        </p:nvSpPr>
        <p:spPr>
          <a:xfrm>
            <a:off x="2049485" y="5404834"/>
            <a:ext cx="135228" cy="154546"/>
          </a:xfrm>
          <a:custGeom>
            <a:avLst/>
            <a:gdLst/>
            <a:ahLst/>
            <a:cxnLst/>
            <a:rect l="l" t="t" r="r" b="b"/>
            <a:pathLst>
              <a:path w="135228" h="154546">
                <a:moveTo>
                  <a:pt x="0" y="65199"/>
                </a:moveTo>
                <a:cubicBezTo>
                  <a:pt x="0" y="45187"/>
                  <a:pt x="16209" y="28977"/>
                  <a:pt x="36222" y="28977"/>
                </a:cubicBezTo>
                <a:lnTo>
                  <a:pt x="38637" y="28977"/>
                </a:lnTo>
                <a:cubicBezTo>
                  <a:pt x="43979" y="28977"/>
                  <a:pt x="48296" y="33294"/>
                  <a:pt x="48296" y="38637"/>
                </a:cubicBezTo>
                <a:cubicBezTo>
                  <a:pt x="48296" y="43979"/>
                  <a:pt x="43979" y="48296"/>
                  <a:pt x="38637" y="48296"/>
                </a:cubicBezTo>
                <a:lnTo>
                  <a:pt x="36222" y="48296"/>
                </a:lnTo>
                <a:cubicBezTo>
                  <a:pt x="26895" y="48296"/>
                  <a:pt x="19318" y="55872"/>
                  <a:pt x="19318" y="65199"/>
                </a:cubicBezTo>
                <a:lnTo>
                  <a:pt x="19318" y="67614"/>
                </a:lnTo>
                <a:lnTo>
                  <a:pt x="38637" y="67614"/>
                </a:lnTo>
                <a:cubicBezTo>
                  <a:pt x="49292" y="67614"/>
                  <a:pt x="57955" y="76277"/>
                  <a:pt x="57955" y="86932"/>
                </a:cubicBezTo>
                <a:lnTo>
                  <a:pt x="57955" y="106251"/>
                </a:lnTo>
                <a:cubicBezTo>
                  <a:pt x="57955" y="116906"/>
                  <a:pt x="49292" y="125569"/>
                  <a:pt x="38637" y="125569"/>
                </a:cubicBezTo>
                <a:lnTo>
                  <a:pt x="19318" y="125569"/>
                </a:lnTo>
                <a:cubicBezTo>
                  <a:pt x="8663" y="125569"/>
                  <a:pt x="0" y="116906"/>
                  <a:pt x="0" y="106251"/>
                </a:cubicBezTo>
                <a:lnTo>
                  <a:pt x="0" y="65199"/>
                </a:lnTo>
                <a:close/>
                <a:moveTo>
                  <a:pt x="77273" y="65199"/>
                </a:moveTo>
                <a:cubicBezTo>
                  <a:pt x="77273" y="45187"/>
                  <a:pt x="93483" y="28977"/>
                  <a:pt x="113495" y="28977"/>
                </a:cubicBezTo>
                <a:lnTo>
                  <a:pt x="115910" y="28977"/>
                </a:lnTo>
                <a:cubicBezTo>
                  <a:pt x="121253" y="28977"/>
                  <a:pt x="125569" y="33294"/>
                  <a:pt x="125569" y="38637"/>
                </a:cubicBezTo>
                <a:cubicBezTo>
                  <a:pt x="125569" y="43979"/>
                  <a:pt x="121253" y="48296"/>
                  <a:pt x="115910" y="48296"/>
                </a:cubicBezTo>
                <a:lnTo>
                  <a:pt x="113495" y="48296"/>
                </a:lnTo>
                <a:cubicBezTo>
                  <a:pt x="104168" y="48296"/>
                  <a:pt x="96592" y="55872"/>
                  <a:pt x="96592" y="65199"/>
                </a:cubicBezTo>
                <a:lnTo>
                  <a:pt x="96592" y="67614"/>
                </a:lnTo>
                <a:lnTo>
                  <a:pt x="115910" y="67614"/>
                </a:lnTo>
                <a:cubicBezTo>
                  <a:pt x="126565" y="67614"/>
                  <a:pt x="135228" y="76277"/>
                  <a:pt x="135228" y="86932"/>
                </a:cubicBezTo>
                <a:lnTo>
                  <a:pt x="135228" y="106251"/>
                </a:lnTo>
                <a:cubicBezTo>
                  <a:pt x="135228" y="116906"/>
                  <a:pt x="126565" y="125569"/>
                  <a:pt x="115910" y="125569"/>
                </a:cubicBezTo>
                <a:lnTo>
                  <a:pt x="96592" y="125569"/>
                </a:lnTo>
                <a:cubicBezTo>
                  <a:pt x="85936" y="125569"/>
                  <a:pt x="77273" y="116906"/>
                  <a:pt x="77273" y="106251"/>
                </a:cubicBezTo>
                <a:lnTo>
                  <a:pt x="77273" y="65199"/>
                </a:lnTo>
                <a:close/>
              </a:path>
            </a:pathLst>
          </a:custGeom>
          <a:solidFill>
            <a:srgbClr val="6366F1"/>
          </a:solidFill>
          <a:ln/>
        </p:spPr>
      </p:sp>
      <p:sp>
        <p:nvSpPr>
          <p:cNvPr id="34" name="Text 31"/>
          <p:cNvSpPr/>
          <p:nvPr/>
        </p:nvSpPr>
        <p:spPr>
          <a:xfrm>
            <a:off x="2121813" y="5361904"/>
            <a:ext cx="8196042" cy="1004552"/>
          </a:xfrm>
          <a:prstGeom prst="rect">
            <a:avLst/>
          </a:prstGeom>
          <a:noFill/>
          <a:ln/>
        </p:spPr>
        <p:txBody>
          <a:bodyPr wrap="square" lIns="0" tIns="0" rIns="0" bIns="0" rtlCol="0" anchor="ctr"/>
          <a:lstStyle/>
          <a:p>
            <a:pPr algn="ctr">
              <a:lnSpc>
                <a:spcPct val="140000"/>
              </a:lnSpc>
            </a:pPr>
            <a:r>
              <a:rPr lang="en-US" sz="1217" dirty="0">
                <a:solidFill>
                  <a:srgbClr val="EFEFEF"/>
                </a:solidFill>
                <a:latin typeface="Liter" pitchFamily="34" charset="0"/>
                <a:ea typeface="Liter" pitchFamily="34" charset="-122"/>
                <a:cs typeface="Liter" pitchFamily="34" charset="-120"/>
              </a:rPr>
              <a:t>La competencia entre Intel, AMD, ARM, NVIDIA y nuevos actores garantiza que la innovación continuará acelerada. El ingeniero de sistemas debe mantenerse actualizado no en modelos específicos, sino en </a:t>
            </a:r>
            <a:pPr algn="ctr">
              <a:lnSpc>
                <a:spcPct val="140000"/>
              </a:lnSpc>
            </a:pPr>
            <a:r>
              <a:rPr lang="en-US" sz="1217" b="1" dirty="0">
                <a:solidFill>
                  <a:srgbClr val="EFEFEF"/>
                </a:solidFill>
                <a:latin typeface="Liter" pitchFamily="34" charset="0"/>
                <a:ea typeface="Liter" pitchFamily="34" charset="-122"/>
                <a:cs typeface="Liter" pitchFamily="34" charset="-120"/>
              </a:rPr>
              <a:t>principios arquitectónicos fundamentales</a:t>
            </a:r>
            <a:pPr algn="ctr">
              <a:lnSpc>
                <a:spcPct val="140000"/>
              </a:lnSpc>
            </a:pPr>
            <a:r>
              <a:rPr lang="en-US" sz="1217" dirty="0">
                <a:solidFill>
                  <a:srgbClr val="EFEFEF"/>
                </a:solidFill>
                <a:latin typeface="Liter" pitchFamily="34" charset="0"/>
                <a:ea typeface="Liter" pitchFamily="34" charset="-122"/>
                <a:cs typeface="Liter" pitchFamily="34" charset="-120"/>
              </a:rPr>
              <a:t>: paralelismo, jerarquía de memoria, especialización funcional, y el eterno compromiso entre rendimiento, consumo y costo.</a:t>
            </a:r>
            <a:endParaRPr lang="en-US" sz="1600" dirty="0"/>
          </a:p>
        </p:txBody>
      </p:sp>
      <p:sp>
        <p:nvSpPr>
          <p:cNvPr id="35" name="Shape 32"/>
          <p:cNvSpPr/>
          <p:nvPr/>
        </p:nvSpPr>
        <p:spPr>
          <a:xfrm>
            <a:off x="4516996" y="6572518"/>
            <a:ext cx="412124" cy="412124"/>
          </a:xfrm>
          <a:custGeom>
            <a:avLst/>
            <a:gdLst/>
            <a:ahLst/>
            <a:cxnLst/>
            <a:rect l="l" t="t" r="r" b="b"/>
            <a:pathLst>
              <a:path w="412124" h="412124">
                <a:moveTo>
                  <a:pt x="103031" y="0"/>
                </a:moveTo>
                <a:lnTo>
                  <a:pt x="309093" y="0"/>
                </a:lnTo>
                <a:cubicBezTo>
                  <a:pt x="365957" y="0"/>
                  <a:pt x="412124" y="46167"/>
                  <a:pt x="412124" y="103031"/>
                </a:cubicBezTo>
                <a:lnTo>
                  <a:pt x="412124" y="309093"/>
                </a:lnTo>
                <a:cubicBezTo>
                  <a:pt x="412124" y="365957"/>
                  <a:pt x="365957" y="412124"/>
                  <a:pt x="309093" y="412124"/>
                </a:cubicBezTo>
                <a:lnTo>
                  <a:pt x="103031" y="412124"/>
                </a:lnTo>
                <a:cubicBezTo>
                  <a:pt x="46167" y="412124"/>
                  <a:pt x="0" y="365957"/>
                  <a:pt x="0" y="309093"/>
                </a:cubicBezTo>
                <a:lnTo>
                  <a:pt x="0" y="103031"/>
                </a:lnTo>
                <a:cubicBezTo>
                  <a:pt x="0" y="46167"/>
                  <a:pt x="46167" y="0"/>
                  <a:pt x="103031" y="0"/>
                </a:cubicBezTo>
                <a:close/>
              </a:path>
            </a:pathLst>
          </a:custGeom>
          <a:solidFill>
            <a:srgbClr val="6366F1">
              <a:alpha val="20000"/>
            </a:srgbClr>
          </a:solidFill>
          <a:ln/>
        </p:spPr>
      </p:sp>
      <p:sp>
        <p:nvSpPr>
          <p:cNvPr id="36" name="Shape 33"/>
          <p:cNvSpPr/>
          <p:nvPr/>
        </p:nvSpPr>
        <p:spPr>
          <a:xfrm>
            <a:off x="4637199" y="6692721"/>
            <a:ext cx="171718" cy="171718"/>
          </a:xfrm>
          <a:custGeom>
            <a:avLst/>
            <a:gdLst/>
            <a:ahLst/>
            <a:cxnLst/>
            <a:rect l="l" t="t" r="r" b="b"/>
            <a:pathLst>
              <a:path w="171718" h="171718">
                <a:moveTo>
                  <a:pt x="59028" y="8049"/>
                </a:moveTo>
                <a:cubicBezTo>
                  <a:pt x="59028" y="3589"/>
                  <a:pt x="55440" y="0"/>
                  <a:pt x="50979" y="0"/>
                </a:cubicBezTo>
                <a:cubicBezTo>
                  <a:pt x="46518" y="0"/>
                  <a:pt x="42930" y="3589"/>
                  <a:pt x="42930" y="8049"/>
                </a:cubicBezTo>
                <a:lnTo>
                  <a:pt x="42930" y="21465"/>
                </a:lnTo>
                <a:cubicBezTo>
                  <a:pt x="31090" y="21465"/>
                  <a:pt x="21465" y="31090"/>
                  <a:pt x="21465" y="42930"/>
                </a:cubicBezTo>
                <a:lnTo>
                  <a:pt x="8049" y="42930"/>
                </a:lnTo>
                <a:cubicBezTo>
                  <a:pt x="3589" y="42930"/>
                  <a:pt x="0" y="46518"/>
                  <a:pt x="0" y="50979"/>
                </a:cubicBezTo>
                <a:cubicBezTo>
                  <a:pt x="0" y="55440"/>
                  <a:pt x="3589" y="59028"/>
                  <a:pt x="8049" y="59028"/>
                </a:cubicBezTo>
                <a:lnTo>
                  <a:pt x="21465" y="59028"/>
                </a:lnTo>
                <a:lnTo>
                  <a:pt x="21465" y="77810"/>
                </a:lnTo>
                <a:lnTo>
                  <a:pt x="8049" y="77810"/>
                </a:lnTo>
                <a:cubicBezTo>
                  <a:pt x="3589" y="77810"/>
                  <a:pt x="0" y="81399"/>
                  <a:pt x="0" y="85859"/>
                </a:cubicBezTo>
                <a:cubicBezTo>
                  <a:pt x="0" y="90320"/>
                  <a:pt x="3589" y="93908"/>
                  <a:pt x="8049" y="93908"/>
                </a:cubicBezTo>
                <a:lnTo>
                  <a:pt x="21465" y="93908"/>
                </a:lnTo>
                <a:lnTo>
                  <a:pt x="21465" y="112690"/>
                </a:lnTo>
                <a:lnTo>
                  <a:pt x="8049" y="112690"/>
                </a:lnTo>
                <a:cubicBezTo>
                  <a:pt x="3589" y="112690"/>
                  <a:pt x="0" y="116279"/>
                  <a:pt x="0" y="120739"/>
                </a:cubicBezTo>
                <a:cubicBezTo>
                  <a:pt x="0" y="125200"/>
                  <a:pt x="3589" y="128789"/>
                  <a:pt x="8049" y="128789"/>
                </a:cubicBezTo>
                <a:lnTo>
                  <a:pt x="21465" y="128789"/>
                </a:lnTo>
                <a:cubicBezTo>
                  <a:pt x="21465" y="140628"/>
                  <a:pt x="31090" y="150254"/>
                  <a:pt x="42930" y="150254"/>
                </a:cubicBezTo>
                <a:lnTo>
                  <a:pt x="42930" y="163669"/>
                </a:lnTo>
                <a:cubicBezTo>
                  <a:pt x="42930" y="168130"/>
                  <a:pt x="46518" y="171718"/>
                  <a:pt x="50979" y="171718"/>
                </a:cubicBezTo>
                <a:cubicBezTo>
                  <a:pt x="55440" y="171718"/>
                  <a:pt x="59028" y="168130"/>
                  <a:pt x="59028" y="163669"/>
                </a:cubicBezTo>
                <a:lnTo>
                  <a:pt x="59028" y="150254"/>
                </a:lnTo>
                <a:lnTo>
                  <a:pt x="77810" y="150254"/>
                </a:lnTo>
                <a:lnTo>
                  <a:pt x="77810" y="163669"/>
                </a:lnTo>
                <a:cubicBezTo>
                  <a:pt x="77810" y="168130"/>
                  <a:pt x="81399" y="171718"/>
                  <a:pt x="85859" y="171718"/>
                </a:cubicBezTo>
                <a:cubicBezTo>
                  <a:pt x="90320" y="171718"/>
                  <a:pt x="93908" y="168130"/>
                  <a:pt x="93908" y="163669"/>
                </a:cubicBezTo>
                <a:lnTo>
                  <a:pt x="93908" y="150254"/>
                </a:lnTo>
                <a:lnTo>
                  <a:pt x="112690" y="150254"/>
                </a:lnTo>
                <a:lnTo>
                  <a:pt x="112690" y="163669"/>
                </a:lnTo>
                <a:cubicBezTo>
                  <a:pt x="112690" y="168130"/>
                  <a:pt x="116279" y="171718"/>
                  <a:pt x="120739" y="171718"/>
                </a:cubicBezTo>
                <a:cubicBezTo>
                  <a:pt x="125200" y="171718"/>
                  <a:pt x="128789" y="168130"/>
                  <a:pt x="128789" y="163669"/>
                </a:cubicBezTo>
                <a:lnTo>
                  <a:pt x="128789" y="150254"/>
                </a:lnTo>
                <a:cubicBezTo>
                  <a:pt x="140628" y="150254"/>
                  <a:pt x="150254" y="140628"/>
                  <a:pt x="150254" y="128789"/>
                </a:cubicBezTo>
                <a:lnTo>
                  <a:pt x="163669" y="128789"/>
                </a:lnTo>
                <a:cubicBezTo>
                  <a:pt x="168130" y="128789"/>
                  <a:pt x="171718" y="125200"/>
                  <a:pt x="171718" y="120739"/>
                </a:cubicBezTo>
                <a:cubicBezTo>
                  <a:pt x="171718" y="116279"/>
                  <a:pt x="168130" y="112690"/>
                  <a:pt x="163669" y="112690"/>
                </a:cubicBezTo>
                <a:lnTo>
                  <a:pt x="150254" y="112690"/>
                </a:lnTo>
                <a:lnTo>
                  <a:pt x="150254" y="93908"/>
                </a:lnTo>
                <a:lnTo>
                  <a:pt x="163669" y="93908"/>
                </a:lnTo>
                <a:cubicBezTo>
                  <a:pt x="168130" y="93908"/>
                  <a:pt x="171718" y="90320"/>
                  <a:pt x="171718" y="85859"/>
                </a:cubicBezTo>
                <a:cubicBezTo>
                  <a:pt x="171718" y="81399"/>
                  <a:pt x="168130" y="77810"/>
                  <a:pt x="163669" y="77810"/>
                </a:cubicBezTo>
                <a:lnTo>
                  <a:pt x="150254" y="77810"/>
                </a:lnTo>
                <a:lnTo>
                  <a:pt x="150254" y="59028"/>
                </a:lnTo>
                <a:lnTo>
                  <a:pt x="163669" y="59028"/>
                </a:lnTo>
                <a:cubicBezTo>
                  <a:pt x="168130" y="59028"/>
                  <a:pt x="171718" y="55440"/>
                  <a:pt x="171718" y="50979"/>
                </a:cubicBezTo>
                <a:cubicBezTo>
                  <a:pt x="171718" y="46518"/>
                  <a:pt x="168130" y="42930"/>
                  <a:pt x="163669" y="42930"/>
                </a:cubicBezTo>
                <a:lnTo>
                  <a:pt x="150254" y="42930"/>
                </a:lnTo>
                <a:cubicBezTo>
                  <a:pt x="150254" y="31090"/>
                  <a:pt x="140628" y="21465"/>
                  <a:pt x="128789" y="21465"/>
                </a:cubicBezTo>
                <a:lnTo>
                  <a:pt x="128789" y="8049"/>
                </a:lnTo>
                <a:cubicBezTo>
                  <a:pt x="128789" y="3589"/>
                  <a:pt x="125200" y="0"/>
                  <a:pt x="120739" y="0"/>
                </a:cubicBezTo>
                <a:cubicBezTo>
                  <a:pt x="116279" y="0"/>
                  <a:pt x="112690" y="3589"/>
                  <a:pt x="112690" y="8049"/>
                </a:cubicBezTo>
                <a:lnTo>
                  <a:pt x="112690" y="21465"/>
                </a:lnTo>
                <a:lnTo>
                  <a:pt x="93908" y="21465"/>
                </a:lnTo>
                <a:lnTo>
                  <a:pt x="93908" y="8049"/>
                </a:lnTo>
                <a:cubicBezTo>
                  <a:pt x="93908" y="3589"/>
                  <a:pt x="90320" y="0"/>
                  <a:pt x="85859" y="0"/>
                </a:cubicBezTo>
                <a:cubicBezTo>
                  <a:pt x="81399" y="0"/>
                  <a:pt x="77810" y="3589"/>
                  <a:pt x="77810" y="8049"/>
                </a:cubicBezTo>
                <a:lnTo>
                  <a:pt x="77810" y="21465"/>
                </a:lnTo>
                <a:lnTo>
                  <a:pt x="59028" y="21465"/>
                </a:lnTo>
                <a:lnTo>
                  <a:pt x="59028" y="8049"/>
                </a:lnTo>
                <a:close/>
                <a:moveTo>
                  <a:pt x="53662" y="42930"/>
                </a:moveTo>
                <a:lnTo>
                  <a:pt x="118056" y="42930"/>
                </a:lnTo>
                <a:cubicBezTo>
                  <a:pt x="123993" y="42930"/>
                  <a:pt x="128789" y="47726"/>
                  <a:pt x="128789" y="53662"/>
                </a:cubicBezTo>
                <a:lnTo>
                  <a:pt x="128789" y="118056"/>
                </a:lnTo>
                <a:cubicBezTo>
                  <a:pt x="128789" y="123993"/>
                  <a:pt x="123993" y="128789"/>
                  <a:pt x="118056" y="128789"/>
                </a:cubicBezTo>
                <a:lnTo>
                  <a:pt x="53662" y="128789"/>
                </a:lnTo>
                <a:cubicBezTo>
                  <a:pt x="47726" y="128789"/>
                  <a:pt x="42930" y="123993"/>
                  <a:pt x="42930" y="118056"/>
                </a:cubicBezTo>
                <a:lnTo>
                  <a:pt x="42930" y="53662"/>
                </a:lnTo>
                <a:cubicBezTo>
                  <a:pt x="42930" y="47726"/>
                  <a:pt x="47726" y="42930"/>
                  <a:pt x="53662" y="42930"/>
                </a:cubicBezTo>
                <a:close/>
                <a:moveTo>
                  <a:pt x="59028" y="59028"/>
                </a:moveTo>
                <a:lnTo>
                  <a:pt x="59028" y="112690"/>
                </a:lnTo>
                <a:lnTo>
                  <a:pt x="112690" y="112690"/>
                </a:lnTo>
                <a:lnTo>
                  <a:pt x="112690" y="59028"/>
                </a:lnTo>
                <a:lnTo>
                  <a:pt x="59028" y="59028"/>
                </a:lnTo>
                <a:close/>
              </a:path>
            </a:pathLst>
          </a:custGeom>
          <a:solidFill>
            <a:srgbClr val="6366F1"/>
          </a:solidFill>
          <a:ln/>
        </p:spPr>
      </p:sp>
      <p:sp>
        <p:nvSpPr>
          <p:cNvPr id="37" name="Text 34"/>
          <p:cNvSpPr/>
          <p:nvPr/>
        </p:nvSpPr>
        <p:spPr>
          <a:xfrm>
            <a:off x="5032151" y="6572518"/>
            <a:ext cx="884349" cy="171718"/>
          </a:xfrm>
          <a:prstGeom prst="rect">
            <a:avLst/>
          </a:prstGeom>
          <a:noFill/>
          <a:ln/>
        </p:spPr>
        <p:txBody>
          <a:bodyPr wrap="square" lIns="0" tIns="0" rIns="0" bIns="0" rtlCol="0" anchor="ctr"/>
          <a:lstStyle/>
          <a:p>
            <a:pPr>
              <a:lnSpc>
                <a:spcPct val="120000"/>
              </a:lnSpc>
            </a:pPr>
            <a:r>
              <a:rPr lang="en-US" sz="946" dirty="0">
                <a:solidFill>
                  <a:srgbClr val="8F8F8F"/>
                </a:solidFill>
                <a:latin typeface="Liter" pitchFamily="34" charset="0"/>
                <a:ea typeface="Liter" pitchFamily="34" charset="-122"/>
                <a:cs typeface="Liter" pitchFamily="34" charset="-120"/>
              </a:rPr>
              <a:t>6 Generaciones</a:t>
            </a:r>
            <a:endParaRPr lang="en-US" sz="1600" dirty="0"/>
          </a:p>
        </p:txBody>
      </p:sp>
      <p:sp>
        <p:nvSpPr>
          <p:cNvPr id="38" name="Text 35"/>
          <p:cNvSpPr/>
          <p:nvPr/>
        </p:nvSpPr>
        <p:spPr>
          <a:xfrm>
            <a:off x="5032151" y="6744237"/>
            <a:ext cx="901521" cy="240406"/>
          </a:xfrm>
          <a:prstGeom prst="rect">
            <a:avLst/>
          </a:prstGeom>
          <a:noFill/>
          <a:ln/>
        </p:spPr>
        <p:txBody>
          <a:bodyPr wrap="square" lIns="0" tIns="0" rIns="0" bIns="0" rtlCol="0" anchor="ctr"/>
          <a:lstStyle/>
          <a:p>
            <a:pPr>
              <a:lnSpc>
                <a:spcPct val="130000"/>
              </a:lnSpc>
            </a:pPr>
            <a:r>
              <a:rPr lang="en-US" sz="1217" b="1" dirty="0">
                <a:solidFill>
                  <a:srgbClr val="EFEFEF"/>
                </a:solidFill>
                <a:latin typeface="Liter" pitchFamily="34" charset="0"/>
                <a:ea typeface="Liter" pitchFamily="34" charset="-122"/>
                <a:cs typeface="Liter" pitchFamily="34" charset="-120"/>
              </a:rPr>
              <a:t>80 Años</a:t>
            </a:r>
            <a:endParaRPr lang="en-US" sz="1600" dirty="0"/>
          </a:p>
        </p:txBody>
      </p:sp>
      <p:sp>
        <p:nvSpPr>
          <p:cNvPr id="39" name="Shape 36"/>
          <p:cNvSpPr/>
          <p:nvPr/>
        </p:nvSpPr>
        <p:spPr>
          <a:xfrm>
            <a:off x="6131954" y="6572518"/>
            <a:ext cx="8586" cy="412124"/>
          </a:xfrm>
          <a:custGeom>
            <a:avLst/>
            <a:gdLst/>
            <a:ahLst/>
            <a:cxnLst/>
            <a:rect l="l" t="t" r="r" b="b"/>
            <a:pathLst>
              <a:path w="8586" h="412124">
                <a:moveTo>
                  <a:pt x="0" y="0"/>
                </a:moveTo>
                <a:lnTo>
                  <a:pt x="8586" y="0"/>
                </a:lnTo>
                <a:lnTo>
                  <a:pt x="8586" y="412124"/>
                </a:lnTo>
                <a:lnTo>
                  <a:pt x="0" y="412124"/>
                </a:lnTo>
                <a:lnTo>
                  <a:pt x="0" y="0"/>
                </a:lnTo>
                <a:close/>
              </a:path>
            </a:pathLst>
          </a:custGeom>
          <a:solidFill>
            <a:srgbClr val="333333"/>
          </a:solidFill>
          <a:ln/>
        </p:spPr>
      </p:sp>
      <p:sp>
        <p:nvSpPr>
          <p:cNvPr id="40" name="Shape 37"/>
          <p:cNvSpPr/>
          <p:nvPr/>
        </p:nvSpPr>
        <p:spPr>
          <a:xfrm>
            <a:off x="6415289" y="6572518"/>
            <a:ext cx="412124" cy="412124"/>
          </a:xfrm>
          <a:custGeom>
            <a:avLst/>
            <a:gdLst/>
            <a:ahLst/>
            <a:cxnLst/>
            <a:rect l="l" t="t" r="r" b="b"/>
            <a:pathLst>
              <a:path w="412124" h="412124">
                <a:moveTo>
                  <a:pt x="103031" y="0"/>
                </a:moveTo>
                <a:lnTo>
                  <a:pt x="309093" y="0"/>
                </a:lnTo>
                <a:cubicBezTo>
                  <a:pt x="365957" y="0"/>
                  <a:pt x="412124" y="46167"/>
                  <a:pt x="412124" y="103031"/>
                </a:cubicBezTo>
                <a:lnTo>
                  <a:pt x="412124" y="309093"/>
                </a:lnTo>
                <a:cubicBezTo>
                  <a:pt x="412124" y="365957"/>
                  <a:pt x="365957" y="412124"/>
                  <a:pt x="309093" y="412124"/>
                </a:cubicBezTo>
                <a:lnTo>
                  <a:pt x="103031" y="412124"/>
                </a:lnTo>
                <a:cubicBezTo>
                  <a:pt x="46167" y="412124"/>
                  <a:pt x="0" y="365957"/>
                  <a:pt x="0" y="309093"/>
                </a:cubicBezTo>
                <a:lnTo>
                  <a:pt x="0" y="103031"/>
                </a:lnTo>
                <a:cubicBezTo>
                  <a:pt x="0" y="46167"/>
                  <a:pt x="46167" y="0"/>
                  <a:pt x="103031" y="0"/>
                </a:cubicBezTo>
                <a:close/>
              </a:path>
            </a:pathLst>
          </a:custGeom>
          <a:solidFill>
            <a:srgbClr val="6366F1">
              <a:alpha val="20000"/>
            </a:srgbClr>
          </a:solidFill>
          <a:ln/>
        </p:spPr>
      </p:sp>
      <p:sp>
        <p:nvSpPr>
          <p:cNvPr id="41" name="Shape 38"/>
          <p:cNvSpPr/>
          <p:nvPr/>
        </p:nvSpPr>
        <p:spPr>
          <a:xfrm>
            <a:off x="6514027" y="6692721"/>
            <a:ext cx="214648" cy="171718"/>
          </a:xfrm>
          <a:custGeom>
            <a:avLst/>
            <a:gdLst/>
            <a:ahLst/>
            <a:cxnLst/>
            <a:rect l="l" t="t" r="r" b="b"/>
            <a:pathLst>
              <a:path w="214648" h="171718">
                <a:moveTo>
                  <a:pt x="0" y="85859"/>
                </a:moveTo>
                <a:cubicBezTo>
                  <a:pt x="0" y="56211"/>
                  <a:pt x="24014" y="32197"/>
                  <a:pt x="53662" y="32197"/>
                </a:cubicBezTo>
                <a:cubicBezTo>
                  <a:pt x="70565" y="32197"/>
                  <a:pt x="86463" y="40146"/>
                  <a:pt x="96592" y="53662"/>
                </a:cubicBezTo>
                <a:lnTo>
                  <a:pt x="107324" y="67983"/>
                </a:lnTo>
                <a:lnTo>
                  <a:pt x="118056" y="53662"/>
                </a:lnTo>
                <a:cubicBezTo>
                  <a:pt x="128185" y="40146"/>
                  <a:pt x="144082" y="32197"/>
                  <a:pt x="160986" y="32197"/>
                </a:cubicBezTo>
                <a:cubicBezTo>
                  <a:pt x="190634" y="32197"/>
                  <a:pt x="214648" y="56211"/>
                  <a:pt x="214648" y="85859"/>
                </a:cubicBezTo>
                <a:cubicBezTo>
                  <a:pt x="214648" y="115507"/>
                  <a:pt x="190634" y="139521"/>
                  <a:pt x="160986" y="139521"/>
                </a:cubicBezTo>
                <a:cubicBezTo>
                  <a:pt x="144082" y="139521"/>
                  <a:pt x="128185" y="131572"/>
                  <a:pt x="118056" y="118056"/>
                </a:cubicBezTo>
                <a:lnTo>
                  <a:pt x="107324" y="103735"/>
                </a:lnTo>
                <a:lnTo>
                  <a:pt x="96592" y="118056"/>
                </a:lnTo>
                <a:cubicBezTo>
                  <a:pt x="86463" y="131572"/>
                  <a:pt x="70565" y="139521"/>
                  <a:pt x="53662" y="139521"/>
                </a:cubicBezTo>
                <a:cubicBezTo>
                  <a:pt x="24014" y="139521"/>
                  <a:pt x="0" y="115507"/>
                  <a:pt x="0" y="85859"/>
                </a:cubicBezTo>
                <a:close/>
                <a:moveTo>
                  <a:pt x="93908" y="85859"/>
                </a:moveTo>
                <a:lnTo>
                  <a:pt x="79420" y="66541"/>
                </a:lnTo>
                <a:cubicBezTo>
                  <a:pt x="73349" y="58424"/>
                  <a:pt x="63791" y="53662"/>
                  <a:pt x="53662" y="53662"/>
                </a:cubicBezTo>
                <a:cubicBezTo>
                  <a:pt x="35886" y="53662"/>
                  <a:pt x="21465" y="68084"/>
                  <a:pt x="21465" y="85859"/>
                </a:cubicBezTo>
                <a:cubicBezTo>
                  <a:pt x="21465" y="103635"/>
                  <a:pt x="35886" y="118056"/>
                  <a:pt x="53662" y="118056"/>
                </a:cubicBezTo>
                <a:cubicBezTo>
                  <a:pt x="63791" y="118056"/>
                  <a:pt x="73349" y="113294"/>
                  <a:pt x="79420" y="105177"/>
                </a:cubicBezTo>
                <a:lnTo>
                  <a:pt x="93908" y="85859"/>
                </a:lnTo>
                <a:close/>
                <a:moveTo>
                  <a:pt x="120739" y="85859"/>
                </a:moveTo>
                <a:lnTo>
                  <a:pt x="135228" y="105177"/>
                </a:lnTo>
                <a:cubicBezTo>
                  <a:pt x="141299" y="113294"/>
                  <a:pt x="150857" y="118056"/>
                  <a:pt x="160986" y="118056"/>
                </a:cubicBezTo>
                <a:cubicBezTo>
                  <a:pt x="178761" y="118056"/>
                  <a:pt x="193183" y="103635"/>
                  <a:pt x="193183" y="85859"/>
                </a:cubicBezTo>
                <a:cubicBezTo>
                  <a:pt x="193183" y="68084"/>
                  <a:pt x="178761" y="53662"/>
                  <a:pt x="160986" y="53662"/>
                </a:cubicBezTo>
                <a:cubicBezTo>
                  <a:pt x="150857" y="53662"/>
                  <a:pt x="141299" y="58424"/>
                  <a:pt x="135228" y="66541"/>
                </a:cubicBezTo>
                <a:lnTo>
                  <a:pt x="120739" y="85859"/>
                </a:lnTo>
                <a:close/>
              </a:path>
            </a:pathLst>
          </a:custGeom>
          <a:solidFill>
            <a:srgbClr val="6366F1"/>
          </a:solidFill>
          <a:ln/>
        </p:spPr>
      </p:sp>
      <p:sp>
        <p:nvSpPr>
          <p:cNvPr id="42" name="Text 39"/>
          <p:cNvSpPr/>
          <p:nvPr/>
        </p:nvSpPr>
        <p:spPr>
          <a:xfrm>
            <a:off x="6930444" y="6572518"/>
            <a:ext cx="807076" cy="171718"/>
          </a:xfrm>
          <a:prstGeom prst="rect">
            <a:avLst/>
          </a:prstGeom>
          <a:noFill/>
          <a:ln/>
        </p:spPr>
        <p:txBody>
          <a:bodyPr wrap="square" lIns="0" tIns="0" rIns="0" bIns="0" rtlCol="0" anchor="ctr"/>
          <a:lstStyle/>
          <a:p>
            <a:pPr>
              <a:lnSpc>
                <a:spcPct val="120000"/>
              </a:lnSpc>
            </a:pPr>
            <a:r>
              <a:rPr lang="en-US" sz="946" dirty="0">
                <a:solidFill>
                  <a:srgbClr val="8F8F8F"/>
                </a:solidFill>
                <a:latin typeface="Liter" pitchFamily="34" charset="0"/>
                <a:ea typeface="Liter" pitchFamily="34" charset="-122"/>
                <a:cs typeface="Liter" pitchFamily="34" charset="-120"/>
              </a:rPr>
              <a:t>Innovación</a:t>
            </a:r>
            <a:endParaRPr lang="en-US" sz="1600" dirty="0"/>
          </a:p>
        </p:txBody>
      </p:sp>
      <p:sp>
        <p:nvSpPr>
          <p:cNvPr id="43" name="Text 40"/>
          <p:cNvSpPr/>
          <p:nvPr/>
        </p:nvSpPr>
        <p:spPr>
          <a:xfrm>
            <a:off x="6930444" y="6744237"/>
            <a:ext cx="824248" cy="240406"/>
          </a:xfrm>
          <a:prstGeom prst="rect">
            <a:avLst/>
          </a:prstGeom>
          <a:noFill/>
          <a:ln/>
        </p:spPr>
        <p:txBody>
          <a:bodyPr wrap="square" lIns="0" tIns="0" rIns="0" bIns="0" rtlCol="0" anchor="ctr"/>
          <a:lstStyle/>
          <a:p>
            <a:pPr>
              <a:lnSpc>
                <a:spcPct val="130000"/>
              </a:lnSpc>
            </a:pPr>
            <a:r>
              <a:rPr lang="en-US" sz="1217" b="1" dirty="0">
                <a:solidFill>
                  <a:srgbClr val="EFEFEF"/>
                </a:solidFill>
                <a:latin typeface="Liter" pitchFamily="34" charset="0"/>
                <a:ea typeface="Liter" pitchFamily="34" charset="-122"/>
                <a:cs typeface="Liter" pitchFamily="34" charset="-120"/>
              </a:rPr>
              <a:t>Sin Límites</a:t>
            </a:r>
            <a:endParaRPr lang="en-US" sz="1600" dirty="0"/>
          </a:p>
        </p:txBody>
      </p:sp>
    </p:spTree>
  </p:cSld>
  <p:clrMapOvr>
    <a:masterClrMapping/>
  </p:clrMapOvr>
  <p:transition>
    <p:fade/>
    <p:spd val="med"/>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191919"/>
        </a:solidFill>
      </p:bgPr>
    </p:bg>
    <p:spTree>
      <p:nvGrpSpPr>
        <p:cNvPr id="1" name=""/>
        <p:cNvGrpSpPr/>
        <p:nvPr/>
      </p:nvGrpSpPr>
      <p:grpSpPr>
        <a:xfrm>
          <a:off x="0" y="0"/>
          <a:ext cx="0" cy="0"/>
          <a:chOff x="0" y="0"/>
          <a:chExt cx="0" cy="0"/>
        </a:xfrm>
      </p:grpSpPr>
      <p:sp>
        <p:nvSpPr>
          <p:cNvPr id="2" name="Text 0"/>
          <p:cNvSpPr/>
          <p:nvPr/>
        </p:nvSpPr>
        <p:spPr>
          <a:xfrm>
            <a:off x="381000" y="381000"/>
            <a:ext cx="11496675" cy="190500"/>
          </a:xfrm>
          <a:prstGeom prst="rect">
            <a:avLst/>
          </a:prstGeom>
          <a:noFill/>
          <a:ln/>
        </p:spPr>
        <p:txBody>
          <a:bodyPr wrap="square" lIns="0" tIns="0" rIns="0" bIns="0" rtlCol="0" anchor="ctr"/>
          <a:lstStyle/>
          <a:p>
            <a:pPr>
              <a:lnSpc>
                <a:spcPct val="120000"/>
              </a:lnSpc>
            </a:pPr>
            <a:r>
              <a:rPr lang="en-US" sz="1050" b="1" spc="53" kern="0" dirty="0">
                <a:solidFill>
                  <a:srgbClr val="6366F1"/>
                </a:solidFill>
                <a:latin typeface="Liter" pitchFamily="34" charset="0"/>
                <a:ea typeface="Liter" pitchFamily="34" charset="-122"/>
                <a:cs typeface="Liter" pitchFamily="34" charset="-120"/>
              </a:rPr>
              <a:t>Navegación</a:t>
            </a:r>
            <a:endParaRPr lang="en-US" sz="1600" dirty="0"/>
          </a:p>
        </p:txBody>
      </p:sp>
      <p:sp>
        <p:nvSpPr>
          <p:cNvPr id="3" name="Text 1"/>
          <p:cNvSpPr/>
          <p:nvPr/>
        </p:nvSpPr>
        <p:spPr>
          <a:xfrm>
            <a:off x="381000" y="647700"/>
            <a:ext cx="11658600" cy="457200"/>
          </a:xfrm>
          <a:prstGeom prst="rect">
            <a:avLst/>
          </a:prstGeom>
          <a:noFill/>
          <a:ln/>
        </p:spPr>
        <p:txBody>
          <a:bodyPr wrap="square" lIns="0" tIns="0" rIns="0" bIns="0" rtlCol="0" anchor="ctr"/>
          <a:lstStyle/>
          <a:p>
            <a:pPr>
              <a:lnSpc>
                <a:spcPct val="80000"/>
              </a:lnSpc>
            </a:pPr>
            <a:r>
              <a:rPr lang="en-US" sz="3600" b="1" dirty="0">
                <a:solidFill>
                  <a:srgbClr val="EFEFEF"/>
                </a:solidFill>
                <a:latin typeface="Liter" pitchFamily="34" charset="0"/>
                <a:ea typeface="Liter" pitchFamily="34" charset="-122"/>
                <a:cs typeface="Liter" pitchFamily="34" charset="-120"/>
              </a:rPr>
              <a:t>Contenido</a:t>
            </a:r>
            <a:endParaRPr lang="en-US" sz="1600" dirty="0"/>
          </a:p>
        </p:txBody>
      </p:sp>
      <p:sp>
        <p:nvSpPr>
          <p:cNvPr id="4" name="Shape 2"/>
          <p:cNvSpPr/>
          <p:nvPr/>
        </p:nvSpPr>
        <p:spPr>
          <a:xfrm>
            <a:off x="381000" y="12573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6366F1"/>
          </a:solidFill>
          <a:ln/>
        </p:spPr>
      </p:sp>
      <p:sp>
        <p:nvSpPr>
          <p:cNvPr id="5" name="Shape 3"/>
          <p:cNvSpPr/>
          <p:nvPr/>
        </p:nvSpPr>
        <p:spPr>
          <a:xfrm>
            <a:off x="385763" y="1604963"/>
            <a:ext cx="5629275" cy="885825"/>
          </a:xfrm>
          <a:custGeom>
            <a:avLst/>
            <a:gdLst/>
            <a:ahLst/>
            <a:cxnLst/>
            <a:rect l="l" t="t" r="r" b="b"/>
            <a:pathLst>
              <a:path w="5629275" h="885825">
                <a:moveTo>
                  <a:pt x="114298" y="0"/>
                </a:moveTo>
                <a:lnTo>
                  <a:pt x="5514977" y="0"/>
                </a:lnTo>
                <a:cubicBezTo>
                  <a:pt x="5578060" y="0"/>
                  <a:pt x="5629275" y="51215"/>
                  <a:pt x="5629275" y="114298"/>
                </a:cubicBezTo>
                <a:lnTo>
                  <a:pt x="5629275" y="771527"/>
                </a:lnTo>
                <a:cubicBezTo>
                  <a:pt x="5629275" y="834610"/>
                  <a:pt x="5578060" y="885825"/>
                  <a:pt x="5514977" y="885825"/>
                </a:cubicBezTo>
                <a:lnTo>
                  <a:pt x="114298" y="885825"/>
                </a:lnTo>
                <a:cubicBezTo>
                  <a:pt x="51215" y="885825"/>
                  <a:pt x="0" y="834610"/>
                  <a:pt x="0" y="771527"/>
                </a:cubicBezTo>
                <a:lnTo>
                  <a:pt x="0" y="114298"/>
                </a:lnTo>
                <a:cubicBezTo>
                  <a:pt x="0" y="51215"/>
                  <a:pt x="51215" y="0"/>
                  <a:pt x="114298" y="0"/>
                </a:cubicBezTo>
                <a:close/>
              </a:path>
            </a:pathLst>
          </a:custGeom>
          <a:solidFill>
            <a:srgbClr val="262626"/>
          </a:solidFill>
          <a:ln w="12700">
            <a:solidFill>
              <a:srgbClr val="333333"/>
            </a:solidFill>
            <a:prstDash val="solid"/>
          </a:ln>
        </p:spPr>
      </p:sp>
      <p:sp>
        <p:nvSpPr>
          <p:cNvPr id="6" name="Shape 4"/>
          <p:cNvSpPr/>
          <p:nvPr/>
        </p:nvSpPr>
        <p:spPr>
          <a:xfrm>
            <a:off x="581025" y="1800225"/>
            <a:ext cx="457200" cy="457200"/>
          </a:xfrm>
          <a:custGeom>
            <a:avLst/>
            <a:gdLst/>
            <a:ahLst/>
            <a:cxnLst/>
            <a:rect l="l" t="t" r="r" b="b"/>
            <a:pathLst>
              <a:path w="457200" h="457200">
                <a:moveTo>
                  <a:pt x="76202" y="0"/>
                </a:moveTo>
                <a:lnTo>
                  <a:pt x="380998" y="0"/>
                </a:lnTo>
                <a:cubicBezTo>
                  <a:pt x="423055" y="0"/>
                  <a:pt x="457200" y="34145"/>
                  <a:pt x="457200" y="76202"/>
                </a:cubicBezTo>
                <a:lnTo>
                  <a:pt x="457200" y="380998"/>
                </a:lnTo>
                <a:cubicBezTo>
                  <a:pt x="457200" y="423055"/>
                  <a:pt x="423055" y="457200"/>
                  <a:pt x="380998" y="457200"/>
                </a:cubicBezTo>
                <a:lnTo>
                  <a:pt x="76202" y="457200"/>
                </a:lnTo>
                <a:cubicBezTo>
                  <a:pt x="34145" y="457200"/>
                  <a:pt x="0" y="423055"/>
                  <a:pt x="0" y="380998"/>
                </a:cubicBezTo>
                <a:lnTo>
                  <a:pt x="0" y="76202"/>
                </a:lnTo>
                <a:cubicBezTo>
                  <a:pt x="0" y="34145"/>
                  <a:pt x="34145" y="0"/>
                  <a:pt x="76202" y="0"/>
                </a:cubicBezTo>
                <a:close/>
              </a:path>
            </a:pathLst>
          </a:custGeom>
          <a:solidFill>
            <a:srgbClr val="6366F1">
              <a:alpha val="20000"/>
            </a:srgbClr>
          </a:solidFill>
          <a:ln/>
        </p:spPr>
      </p:sp>
      <p:sp>
        <p:nvSpPr>
          <p:cNvPr id="7" name="Text 5"/>
          <p:cNvSpPr/>
          <p:nvPr/>
        </p:nvSpPr>
        <p:spPr>
          <a:xfrm>
            <a:off x="710654" y="1895475"/>
            <a:ext cx="295275" cy="266700"/>
          </a:xfrm>
          <a:prstGeom prst="rect">
            <a:avLst/>
          </a:prstGeom>
          <a:noFill/>
          <a:ln/>
        </p:spPr>
        <p:txBody>
          <a:bodyPr wrap="square" lIns="0" tIns="0" rIns="0" bIns="0" rtlCol="0" anchor="ctr"/>
          <a:lstStyle/>
          <a:p>
            <a:pPr>
              <a:lnSpc>
                <a:spcPct val="120000"/>
              </a:lnSpc>
            </a:pPr>
            <a:r>
              <a:rPr lang="en-US" sz="1500" b="1" dirty="0">
                <a:solidFill>
                  <a:srgbClr val="6366F1"/>
                </a:solidFill>
                <a:latin typeface="Liter" pitchFamily="34" charset="0"/>
                <a:ea typeface="Liter" pitchFamily="34" charset="-122"/>
                <a:cs typeface="Liter" pitchFamily="34" charset="-120"/>
              </a:rPr>
              <a:t>01</a:t>
            </a:r>
            <a:endParaRPr lang="en-US" sz="1600" dirty="0"/>
          </a:p>
        </p:txBody>
      </p:sp>
      <p:sp>
        <p:nvSpPr>
          <p:cNvPr id="8" name="Text 6"/>
          <p:cNvSpPr/>
          <p:nvPr/>
        </p:nvSpPr>
        <p:spPr>
          <a:xfrm>
            <a:off x="1190625" y="1800225"/>
            <a:ext cx="2752725"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Orígenes Históricos</a:t>
            </a:r>
            <a:endParaRPr lang="en-US" sz="1600" dirty="0"/>
          </a:p>
        </p:txBody>
      </p:sp>
      <p:sp>
        <p:nvSpPr>
          <p:cNvPr id="9" name="Text 7"/>
          <p:cNvSpPr/>
          <p:nvPr/>
        </p:nvSpPr>
        <p:spPr>
          <a:xfrm>
            <a:off x="1190625" y="2105025"/>
            <a:ext cx="2733675" cy="190500"/>
          </a:xfrm>
          <a:prstGeom prst="rect">
            <a:avLst/>
          </a:prstGeom>
          <a:noFill/>
          <a:ln/>
        </p:spPr>
        <p:txBody>
          <a:bodyPr wrap="square" lIns="0" tIns="0" rIns="0" bIns="0" rtlCol="0" anchor="ctr"/>
          <a:lstStyle/>
          <a:p>
            <a:pPr>
              <a:lnSpc>
                <a:spcPct val="120000"/>
              </a:lnSpc>
            </a:pPr>
            <a:r>
              <a:rPr lang="en-US" sz="1050" dirty="0">
                <a:solidFill>
                  <a:srgbClr val="8F8F8F"/>
                </a:solidFill>
                <a:latin typeface="Liter" pitchFamily="34" charset="0"/>
                <a:ea typeface="Liter" pitchFamily="34" charset="-122"/>
                <a:cs typeface="Liter" pitchFamily="34" charset="-120"/>
              </a:rPr>
              <a:t>Del ábaco a las primeras máquinas mecánicas</a:t>
            </a:r>
            <a:endParaRPr lang="en-US" sz="1600" dirty="0"/>
          </a:p>
        </p:txBody>
      </p:sp>
      <p:sp>
        <p:nvSpPr>
          <p:cNvPr id="10" name="Shape 8"/>
          <p:cNvSpPr/>
          <p:nvPr/>
        </p:nvSpPr>
        <p:spPr>
          <a:xfrm>
            <a:off x="385763" y="2614613"/>
            <a:ext cx="5629275" cy="885825"/>
          </a:xfrm>
          <a:custGeom>
            <a:avLst/>
            <a:gdLst/>
            <a:ahLst/>
            <a:cxnLst/>
            <a:rect l="l" t="t" r="r" b="b"/>
            <a:pathLst>
              <a:path w="5629275" h="885825">
                <a:moveTo>
                  <a:pt x="114298" y="0"/>
                </a:moveTo>
                <a:lnTo>
                  <a:pt x="5514977" y="0"/>
                </a:lnTo>
                <a:cubicBezTo>
                  <a:pt x="5578060" y="0"/>
                  <a:pt x="5629275" y="51215"/>
                  <a:pt x="5629275" y="114298"/>
                </a:cubicBezTo>
                <a:lnTo>
                  <a:pt x="5629275" y="771527"/>
                </a:lnTo>
                <a:cubicBezTo>
                  <a:pt x="5629275" y="834610"/>
                  <a:pt x="5578060" y="885825"/>
                  <a:pt x="5514977" y="885825"/>
                </a:cubicBezTo>
                <a:lnTo>
                  <a:pt x="114298" y="885825"/>
                </a:lnTo>
                <a:cubicBezTo>
                  <a:pt x="51215" y="885825"/>
                  <a:pt x="0" y="834610"/>
                  <a:pt x="0" y="771527"/>
                </a:cubicBezTo>
                <a:lnTo>
                  <a:pt x="0" y="114298"/>
                </a:lnTo>
                <a:cubicBezTo>
                  <a:pt x="0" y="51215"/>
                  <a:pt x="51215" y="0"/>
                  <a:pt x="114298" y="0"/>
                </a:cubicBezTo>
                <a:close/>
              </a:path>
            </a:pathLst>
          </a:custGeom>
          <a:solidFill>
            <a:srgbClr val="262626"/>
          </a:solidFill>
          <a:ln w="12700">
            <a:solidFill>
              <a:srgbClr val="333333"/>
            </a:solidFill>
            <a:prstDash val="solid"/>
          </a:ln>
        </p:spPr>
      </p:sp>
      <p:sp>
        <p:nvSpPr>
          <p:cNvPr id="11" name="Shape 9"/>
          <p:cNvSpPr/>
          <p:nvPr/>
        </p:nvSpPr>
        <p:spPr>
          <a:xfrm>
            <a:off x="581025" y="2809875"/>
            <a:ext cx="457200" cy="457200"/>
          </a:xfrm>
          <a:custGeom>
            <a:avLst/>
            <a:gdLst/>
            <a:ahLst/>
            <a:cxnLst/>
            <a:rect l="l" t="t" r="r" b="b"/>
            <a:pathLst>
              <a:path w="457200" h="457200">
                <a:moveTo>
                  <a:pt x="76202" y="0"/>
                </a:moveTo>
                <a:lnTo>
                  <a:pt x="380998" y="0"/>
                </a:lnTo>
                <a:cubicBezTo>
                  <a:pt x="423055" y="0"/>
                  <a:pt x="457200" y="34145"/>
                  <a:pt x="457200" y="76202"/>
                </a:cubicBezTo>
                <a:lnTo>
                  <a:pt x="457200" y="380998"/>
                </a:lnTo>
                <a:cubicBezTo>
                  <a:pt x="457200" y="423055"/>
                  <a:pt x="423055" y="457200"/>
                  <a:pt x="380998" y="457200"/>
                </a:cubicBezTo>
                <a:lnTo>
                  <a:pt x="76202" y="457200"/>
                </a:lnTo>
                <a:cubicBezTo>
                  <a:pt x="34145" y="457200"/>
                  <a:pt x="0" y="423055"/>
                  <a:pt x="0" y="380998"/>
                </a:cubicBezTo>
                <a:lnTo>
                  <a:pt x="0" y="76202"/>
                </a:lnTo>
                <a:cubicBezTo>
                  <a:pt x="0" y="34145"/>
                  <a:pt x="34145" y="0"/>
                  <a:pt x="76202" y="0"/>
                </a:cubicBezTo>
                <a:close/>
              </a:path>
            </a:pathLst>
          </a:custGeom>
          <a:solidFill>
            <a:srgbClr val="6366F1">
              <a:alpha val="20000"/>
            </a:srgbClr>
          </a:solidFill>
          <a:ln/>
        </p:spPr>
      </p:sp>
      <p:sp>
        <p:nvSpPr>
          <p:cNvPr id="12" name="Text 10"/>
          <p:cNvSpPr/>
          <p:nvPr/>
        </p:nvSpPr>
        <p:spPr>
          <a:xfrm>
            <a:off x="693390" y="2905125"/>
            <a:ext cx="323850" cy="266700"/>
          </a:xfrm>
          <a:prstGeom prst="rect">
            <a:avLst/>
          </a:prstGeom>
          <a:noFill/>
          <a:ln/>
        </p:spPr>
        <p:txBody>
          <a:bodyPr wrap="square" lIns="0" tIns="0" rIns="0" bIns="0" rtlCol="0" anchor="ctr"/>
          <a:lstStyle/>
          <a:p>
            <a:pPr>
              <a:lnSpc>
                <a:spcPct val="120000"/>
              </a:lnSpc>
            </a:pPr>
            <a:r>
              <a:rPr lang="en-US" sz="1500" b="1" dirty="0">
                <a:solidFill>
                  <a:srgbClr val="6366F1"/>
                </a:solidFill>
                <a:latin typeface="Liter" pitchFamily="34" charset="0"/>
                <a:ea typeface="Liter" pitchFamily="34" charset="-122"/>
                <a:cs typeface="Liter" pitchFamily="34" charset="-120"/>
              </a:rPr>
              <a:t>02</a:t>
            </a:r>
            <a:endParaRPr lang="en-US" sz="1600" dirty="0"/>
          </a:p>
        </p:txBody>
      </p:sp>
      <p:sp>
        <p:nvSpPr>
          <p:cNvPr id="13" name="Text 11"/>
          <p:cNvSpPr/>
          <p:nvPr/>
        </p:nvSpPr>
        <p:spPr>
          <a:xfrm>
            <a:off x="1190625" y="2809875"/>
            <a:ext cx="2943225"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Máquinas Mecánicas</a:t>
            </a:r>
            <a:endParaRPr lang="en-US" sz="1600" dirty="0"/>
          </a:p>
        </p:txBody>
      </p:sp>
      <p:sp>
        <p:nvSpPr>
          <p:cNvPr id="14" name="Text 12"/>
          <p:cNvSpPr/>
          <p:nvPr/>
        </p:nvSpPr>
        <p:spPr>
          <a:xfrm>
            <a:off x="1190625" y="3114675"/>
            <a:ext cx="2924175" cy="190500"/>
          </a:xfrm>
          <a:prstGeom prst="rect">
            <a:avLst/>
          </a:prstGeom>
          <a:noFill/>
          <a:ln/>
        </p:spPr>
        <p:txBody>
          <a:bodyPr wrap="square" lIns="0" tIns="0" rIns="0" bIns="0" rtlCol="0" anchor="ctr"/>
          <a:lstStyle/>
          <a:p>
            <a:pPr>
              <a:lnSpc>
                <a:spcPct val="120000"/>
              </a:lnSpc>
            </a:pPr>
            <a:r>
              <a:rPr lang="en-US" sz="1050" dirty="0">
                <a:solidFill>
                  <a:srgbClr val="8F8F8F"/>
                </a:solidFill>
                <a:latin typeface="Liter" pitchFamily="34" charset="0"/>
                <a:ea typeface="Liter" pitchFamily="34" charset="-122"/>
                <a:cs typeface="Liter" pitchFamily="34" charset="-120"/>
              </a:rPr>
              <a:t>Babbage, Aiken y la computación pre-electrónica</a:t>
            </a:r>
            <a:endParaRPr lang="en-US" sz="1600" dirty="0"/>
          </a:p>
        </p:txBody>
      </p:sp>
      <p:sp>
        <p:nvSpPr>
          <p:cNvPr id="15" name="Shape 13"/>
          <p:cNvSpPr/>
          <p:nvPr/>
        </p:nvSpPr>
        <p:spPr>
          <a:xfrm>
            <a:off x="385763" y="3624263"/>
            <a:ext cx="5629275" cy="885825"/>
          </a:xfrm>
          <a:custGeom>
            <a:avLst/>
            <a:gdLst/>
            <a:ahLst/>
            <a:cxnLst/>
            <a:rect l="l" t="t" r="r" b="b"/>
            <a:pathLst>
              <a:path w="5629275" h="885825">
                <a:moveTo>
                  <a:pt x="114298" y="0"/>
                </a:moveTo>
                <a:lnTo>
                  <a:pt x="5514977" y="0"/>
                </a:lnTo>
                <a:cubicBezTo>
                  <a:pt x="5578060" y="0"/>
                  <a:pt x="5629275" y="51215"/>
                  <a:pt x="5629275" y="114298"/>
                </a:cubicBezTo>
                <a:lnTo>
                  <a:pt x="5629275" y="771527"/>
                </a:lnTo>
                <a:cubicBezTo>
                  <a:pt x="5629275" y="834610"/>
                  <a:pt x="5578060" y="885825"/>
                  <a:pt x="5514977" y="885825"/>
                </a:cubicBezTo>
                <a:lnTo>
                  <a:pt x="114298" y="885825"/>
                </a:lnTo>
                <a:cubicBezTo>
                  <a:pt x="51215" y="885825"/>
                  <a:pt x="0" y="834610"/>
                  <a:pt x="0" y="771527"/>
                </a:cubicBezTo>
                <a:lnTo>
                  <a:pt x="0" y="114298"/>
                </a:lnTo>
                <a:cubicBezTo>
                  <a:pt x="0" y="51215"/>
                  <a:pt x="51215" y="0"/>
                  <a:pt x="114298" y="0"/>
                </a:cubicBezTo>
                <a:close/>
              </a:path>
            </a:pathLst>
          </a:custGeom>
          <a:solidFill>
            <a:srgbClr val="262626"/>
          </a:solidFill>
          <a:ln w="12700">
            <a:solidFill>
              <a:srgbClr val="333333"/>
            </a:solidFill>
            <a:prstDash val="solid"/>
          </a:ln>
        </p:spPr>
      </p:sp>
      <p:sp>
        <p:nvSpPr>
          <p:cNvPr id="16" name="Shape 14"/>
          <p:cNvSpPr/>
          <p:nvPr/>
        </p:nvSpPr>
        <p:spPr>
          <a:xfrm>
            <a:off x="581025" y="3819525"/>
            <a:ext cx="457200" cy="457200"/>
          </a:xfrm>
          <a:custGeom>
            <a:avLst/>
            <a:gdLst/>
            <a:ahLst/>
            <a:cxnLst/>
            <a:rect l="l" t="t" r="r" b="b"/>
            <a:pathLst>
              <a:path w="457200" h="457200">
                <a:moveTo>
                  <a:pt x="76202" y="0"/>
                </a:moveTo>
                <a:lnTo>
                  <a:pt x="380998" y="0"/>
                </a:lnTo>
                <a:cubicBezTo>
                  <a:pt x="423055" y="0"/>
                  <a:pt x="457200" y="34145"/>
                  <a:pt x="457200" y="76202"/>
                </a:cubicBezTo>
                <a:lnTo>
                  <a:pt x="457200" y="380998"/>
                </a:lnTo>
                <a:cubicBezTo>
                  <a:pt x="457200" y="423055"/>
                  <a:pt x="423055" y="457200"/>
                  <a:pt x="380998" y="457200"/>
                </a:cubicBezTo>
                <a:lnTo>
                  <a:pt x="76202" y="457200"/>
                </a:lnTo>
                <a:cubicBezTo>
                  <a:pt x="34145" y="457200"/>
                  <a:pt x="0" y="423055"/>
                  <a:pt x="0" y="380998"/>
                </a:cubicBezTo>
                <a:lnTo>
                  <a:pt x="0" y="76202"/>
                </a:lnTo>
                <a:cubicBezTo>
                  <a:pt x="0" y="34145"/>
                  <a:pt x="34145" y="0"/>
                  <a:pt x="76202" y="0"/>
                </a:cubicBezTo>
                <a:close/>
              </a:path>
            </a:pathLst>
          </a:custGeom>
          <a:solidFill>
            <a:srgbClr val="6366F1">
              <a:alpha val="20000"/>
            </a:srgbClr>
          </a:solidFill>
          <a:ln/>
        </p:spPr>
      </p:sp>
      <p:sp>
        <p:nvSpPr>
          <p:cNvPr id="17" name="Text 15"/>
          <p:cNvSpPr/>
          <p:nvPr/>
        </p:nvSpPr>
        <p:spPr>
          <a:xfrm>
            <a:off x="692646" y="3914775"/>
            <a:ext cx="333375" cy="266700"/>
          </a:xfrm>
          <a:prstGeom prst="rect">
            <a:avLst/>
          </a:prstGeom>
          <a:noFill/>
          <a:ln/>
        </p:spPr>
        <p:txBody>
          <a:bodyPr wrap="square" lIns="0" tIns="0" rIns="0" bIns="0" rtlCol="0" anchor="ctr"/>
          <a:lstStyle/>
          <a:p>
            <a:pPr>
              <a:lnSpc>
                <a:spcPct val="120000"/>
              </a:lnSpc>
            </a:pPr>
            <a:r>
              <a:rPr lang="en-US" sz="1500" b="1" dirty="0">
                <a:solidFill>
                  <a:srgbClr val="6366F1"/>
                </a:solidFill>
                <a:latin typeface="Liter" pitchFamily="34" charset="0"/>
                <a:ea typeface="Liter" pitchFamily="34" charset="-122"/>
                <a:cs typeface="Liter" pitchFamily="34" charset="-120"/>
              </a:rPr>
              <a:t>03</a:t>
            </a:r>
            <a:endParaRPr lang="en-US" sz="1600" dirty="0"/>
          </a:p>
        </p:txBody>
      </p:sp>
      <p:sp>
        <p:nvSpPr>
          <p:cNvPr id="18" name="Text 16"/>
          <p:cNvSpPr/>
          <p:nvPr/>
        </p:nvSpPr>
        <p:spPr>
          <a:xfrm>
            <a:off x="1190625" y="3819525"/>
            <a:ext cx="173355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1ra Generación</a:t>
            </a:r>
            <a:endParaRPr lang="en-US" sz="1600" dirty="0"/>
          </a:p>
        </p:txBody>
      </p:sp>
      <p:sp>
        <p:nvSpPr>
          <p:cNvPr id="19" name="Text 17"/>
          <p:cNvSpPr/>
          <p:nvPr/>
        </p:nvSpPr>
        <p:spPr>
          <a:xfrm>
            <a:off x="1190625" y="4124325"/>
            <a:ext cx="1714500" cy="190500"/>
          </a:xfrm>
          <a:prstGeom prst="rect">
            <a:avLst/>
          </a:prstGeom>
          <a:noFill/>
          <a:ln/>
        </p:spPr>
        <p:txBody>
          <a:bodyPr wrap="square" lIns="0" tIns="0" rIns="0" bIns="0" rtlCol="0" anchor="ctr"/>
          <a:lstStyle/>
          <a:p>
            <a:pPr>
              <a:lnSpc>
                <a:spcPct val="120000"/>
              </a:lnSpc>
            </a:pPr>
            <a:r>
              <a:rPr lang="en-US" sz="1050" dirty="0">
                <a:solidFill>
                  <a:srgbClr val="8F8F8F"/>
                </a:solidFill>
                <a:latin typeface="Liter" pitchFamily="34" charset="0"/>
                <a:ea typeface="Liter" pitchFamily="34" charset="-122"/>
                <a:cs typeface="Liter" pitchFamily="34" charset="-120"/>
              </a:rPr>
              <a:t>Tubos de vacío (1944-1956)</a:t>
            </a:r>
            <a:endParaRPr lang="en-US" sz="1600" dirty="0"/>
          </a:p>
        </p:txBody>
      </p:sp>
      <p:sp>
        <p:nvSpPr>
          <p:cNvPr id="20" name="Shape 18"/>
          <p:cNvSpPr/>
          <p:nvPr/>
        </p:nvSpPr>
        <p:spPr>
          <a:xfrm>
            <a:off x="385763" y="4633913"/>
            <a:ext cx="5629275" cy="885825"/>
          </a:xfrm>
          <a:custGeom>
            <a:avLst/>
            <a:gdLst/>
            <a:ahLst/>
            <a:cxnLst/>
            <a:rect l="l" t="t" r="r" b="b"/>
            <a:pathLst>
              <a:path w="5629275" h="885825">
                <a:moveTo>
                  <a:pt x="114298" y="0"/>
                </a:moveTo>
                <a:lnTo>
                  <a:pt x="5514977" y="0"/>
                </a:lnTo>
                <a:cubicBezTo>
                  <a:pt x="5578060" y="0"/>
                  <a:pt x="5629275" y="51215"/>
                  <a:pt x="5629275" y="114298"/>
                </a:cubicBezTo>
                <a:lnTo>
                  <a:pt x="5629275" y="771527"/>
                </a:lnTo>
                <a:cubicBezTo>
                  <a:pt x="5629275" y="834610"/>
                  <a:pt x="5578060" y="885825"/>
                  <a:pt x="5514977" y="885825"/>
                </a:cubicBezTo>
                <a:lnTo>
                  <a:pt x="114298" y="885825"/>
                </a:lnTo>
                <a:cubicBezTo>
                  <a:pt x="51215" y="885825"/>
                  <a:pt x="0" y="834610"/>
                  <a:pt x="0" y="771527"/>
                </a:cubicBezTo>
                <a:lnTo>
                  <a:pt x="0" y="114298"/>
                </a:lnTo>
                <a:cubicBezTo>
                  <a:pt x="0" y="51215"/>
                  <a:pt x="51215" y="0"/>
                  <a:pt x="114298" y="0"/>
                </a:cubicBezTo>
                <a:close/>
              </a:path>
            </a:pathLst>
          </a:custGeom>
          <a:solidFill>
            <a:srgbClr val="262626"/>
          </a:solidFill>
          <a:ln w="12700">
            <a:solidFill>
              <a:srgbClr val="333333"/>
            </a:solidFill>
            <a:prstDash val="solid"/>
          </a:ln>
        </p:spPr>
      </p:sp>
      <p:sp>
        <p:nvSpPr>
          <p:cNvPr id="21" name="Shape 19"/>
          <p:cNvSpPr/>
          <p:nvPr/>
        </p:nvSpPr>
        <p:spPr>
          <a:xfrm>
            <a:off x="581025" y="4829175"/>
            <a:ext cx="457200" cy="457200"/>
          </a:xfrm>
          <a:custGeom>
            <a:avLst/>
            <a:gdLst/>
            <a:ahLst/>
            <a:cxnLst/>
            <a:rect l="l" t="t" r="r" b="b"/>
            <a:pathLst>
              <a:path w="457200" h="457200">
                <a:moveTo>
                  <a:pt x="76202" y="0"/>
                </a:moveTo>
                <a:lnTo>
                  <a:pt x="380998" y="0"/>
                </a:lnTo>
                <a:cubicBezTo>
                  <a:pt x="423055" y="0"/>
                  <a:pt x="457200" y="34145"/>
                  <a:pt x="457200" y="76202"/>
                </a:cubicBezTo>
                <a:lnTo>
                  <a:pt x="457200" y="380998"/>
                </a:lnTo>
                <a:cubicBezTo>
                  <a:pt x="457200" y="423055"/>
                  <a:pt x="423055" y="457200"/>
                  <a:pt x="380998" y="457200"/>
                </a:cubicBezTo>
                <a:lnTo>
                  <a:pt x="76202" y="457200"/>
                </a:lnTo>
                <a:cubicBezTo>
                  <a:pt x="34145" y="457200"/>
                  <a:pt x="0" y="423055"/>
                  <a:pt x="0" y="380998"/>
                </a:cubicBezTo>
                <a:lnTo>
                  <a:pt x="0" y="76202"/>
                </a:lnTo>
                <a:cubicBezTo>
                  <a:pt x="0" y="34145"/>
                  <a:pt x="34145" y="0"/>
                  <a:pt x="76202" y="0"/>
                </a:cubicBezTo>
                <a:close/>
              </a:path>
            </a:pathLst>
          </a:custGeom>
          <a:solidFill>
            <a:srgbClr val="6366F1">
              <a:alpha val="20000"/>
            </a:srgbClr>
          </a:solidFill>
          <a:ln/>
        </p:spPr>
      </p:sp>
      <p:sp>
        <p:nvSpPr>
          <p:cNvPr id="22" name="Text 20"/>
          <p:cNvSpPr/>
          <p:nvPr/>
        </p:nvSpPr>
        <p:spPr>
          <a:xfrm>
            <a:off x="692646" y="4924425"/>
            <a:ext cx="333375" cy="266700"/>
          </a:xfrm>
          <a:prstGeom prst="rect">
            <a:avLst/>
          </a:prstGeom>
          <a:noFill/>
          <a:ln/>
        </p:spPr>
        <p:txBody>
          <a:bodyPr wrap="square" lIns="0" tIns="0" rIns="0" bIns="0" rtlCol="0" anchor="ctr"/>
          <a:lstStyle/>
          <a:p>
            <a:pPr>
              <a:lnSpc>
                <a:spcPct val="120000"/>
              </a:lnSpc>
            </a:pPr>
            <a:r>
              <a:rPr lang="en-US" sz="1500" b="1" dirty="0">
                <a:solidFill>
                  <a:srgbClr val="6366F1"/>
                </a:solidFill>
                <a:latin typeface="Liter" pitchFamily="34" charset="0"/>
                <a:ea typeface="Liter" pitchFamily="34" charset="-122"/>
                <a:cs typeface="Liter" pitchFamily="34" charset="-120"/>
              </a:rPr>
              <a:t>04</a:t>
            </a:r>
            <a:endParaRPr lang="en-US" sz="1600" dirty="0"/>
          </a:p>
        </p:txBody>
      </p:sp>
      <p:sp>
        <p:nvSpPr>
          <p:cNvPr id="23" name="Text 21"/>
          <p:cNvSpPr/>
          <p:nvPr/>
        </p:nvSpPr>
        <p:spPr>
          <a:xfrm>
            <a:off x="1190625" y="4829175"/>
            <a:ext cx="241935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2da Generación</a:t>
            </a:r>
            <a:endParaRPr lang="en-US" sz="1600" dirty="0"/>
          </a:p>
        </p:txBody>
      </p:sp>
      <p:sp>
        <p:nvSpPr>
          <p:cNvPr id="24" name="Text 22"/>
          <p:cNvSpPr/>
          <p:nvPr/>
        </p:nvSpPr>
        <p:spPr>
          <a:xfrm>
            <a:off x="1190625" y="5133975"/>
            <a:ext cx="2400300" cy="190500"/>
          </a:xfrm>
          <a:prstGeom prst="rect">
            <a:avLst/>
          </a:prstGeom>
          <a:noFill/>
          <a:ln/>
        </p:spPr>
        <p:txBody>
          <a:bodyPr wrap="square" lIns="0" tIns="0" rIns="0" bIns="0" rtlCol="0" anchor="ctr"/>
          <a:lstStyle/>
          <a:p>
            <a:pPr>
              <a:lnSpc>
                <a:spcPct val="120000"/>
              </a:lnSpc>
            </a:pPr>
            <a:r>
              <a:rPr lang="en-US" sz="1050" dirty="0">
                <a:solidFill>
                  <a:srgbClr val="8F8F8F"/>
                </a:solidFill>
                <a:latin typeface="Liter" pitchFamily="34" charset="0"/>
                <a:ea typeface="Liter" pitchFamily="34" charset="-122"/>
                <a:cs typeface="Liter" pitchFamily="34" charset="-120"/>
              </a:rPr>
              <a:t>La revolución del transistor (1959-1964)</a:t>
            </a:r>
            <a:endParaRPr lang="en-US" sz="1600" dirty="0"/>
          </a:p>
        </p:txBody>
      </p:sp>
      <p:sp>
        <p:nvSpPr>
          <p:cNvPr id="25" name="Shape 23"/>
          <p:cNvSpPr/>
          <p:nvPr/>
        </p:nvSpPr>
        <p:spPr>
          <a:xfrm>
            <a:off x="385763" y="5643563"/>
            <a:ext cx="5629275" cy="885825"/>
          </a:xfrm>
          <a:custGeom>
            <a:avLst/>
            <a:gdLst/>
            <a:ahLst/>
            <a:cxnLst/>
            <a:rect l="l" t="t" r="r" b="b"/>
            <a:pathLst>
              <a:path w="5629275" h="885825">
                <a:moveTo>
                  <a:pt x="114298" y="0"/>
                </a:moveTo>
                <a:lnTo>
                  <a:pt x="5514977" y="0"/>
                </a:lnTo>
                <a:cubicBezTo>
                  <a:pt x="5578060" y="0"/>
                  <a:pt x="5629275" y="51215"/>
                  <a:pt x="5629275" y="114298"/>
                </a:cubicBezTo>
                <a:lnTo>
                  <a:pt x="5629275" y="771527"/>
                </a:lnTo>
                <a:cubicBezTo>
                  <a:pt x="5629275" y="834610"/>
                  <a:pt x="5578060" y="885825"/>
                  <a:pt x="5514977" y="885825"/>
                </a:cubicBezTo>
                <a:lnTo>
                  <a:pt x="114298" y="885825"/>
                </a:lnTo>
                <a:cubicBezTo>
                  <a:pt x="51215" y="885825"/>
                  <a:pt x="0" y="834610"/>
                  <a:pt x="0" y="771527"/>
                </a:cubicBezTo>
                <a:lnTo>
                  <a:pt x="0" y="114298"/>
                </a:lnTo>
                <a:cubicBezTo>
                  <a:pt x="0" y="51215"/>
                  <a:pt x="51215" y="0"/>
                  <a:pt x="114298" y="0"/>
                </a:cubicBezTo>
                <a:close/>
              </a:path>
            </a:pathLst>
          </a:custGeom>
          <a:solidFill>
            <a:srgbClr val="262626"/>
          </a:solidFill>
          <a:ln w="12700">
            <a:solidFill>
              <a:srgbClr val="333333"/>
            </a:solidFill>
            <a:prstDash val="solid"/>
          </a:ln>
        </p:spPr>
      </p:sp>
      <p:sp>
        <p:nvSpPr>
          <p:cNvPr id="26" name="Shape 24"/>
          <p:cNvSpPr/>
          <p:nvPr/>
        </p:nvSpPr>
        <p:spPr>
          <a:xfrm>
            <a:off x="581025" y="5838825"/>
            <a:ext cx="457200" cy="457200"/>
          </a:xfrm>
          <a:custGeom>
            <a:avLst/>
            <a:gdLst/>
            <a:ahLst/>
            <a:cxnLst/>
            <a:rect l="l" t="t" r="r" b="b"/>
            <a:pathLst>
              <a:path w="457200" h="457200">
                <a:moveTo>
                  <a:pt x="76202" y="0"/>
                </a:moveTo>
                <a:lnTo>
                  <a:pt x="380998" y="0"/>
                </a:lnTo>
                <a:cubicBezTo>
                  <a:pt x="423055" y="0"/>
                  <a:pt x="457200" y="34145"/>
                  <a:pt x="457200" y="76202"/>
                </a:cubicBezTo>
                <a:lnTo>
                  <a:pt x="457200" y="380998"/>
                </a:lnTo>
                <a:cubicBezTo>
                  <a:pt x="457200" y="423055"/>
                  <a:pt x="423055" y="457200"/>
                  <a:pt x="380998" y="457200"/>
                </a:cubicBezTo>
                <a:lnTo>
                  <a:pt x="76202" y="457200"/>
                </a:lnTo>
                <a:cubicBezTo>
                  <a:pt x="34145" y="457200"/>
                  <a:pt x="0" y="423055"/>
                  <a:pt x="0" y="380998"/>
                </a:cubicBezTo>
                <a:lnTo>
                  <a:pt x="0" y="76202"/>
                </a:lnTo>
                <a:cubicBezTo>
                  <a:pt x="0" y="34145"/>
                  <a:pt x="34145" y="0"/>
                  <a:pt x="76202" y="0"/>
                </a:cubicBezTo>
                <a:close/>
              </a:path>
            </a:pathLst>
          </a:custGeom>
          <a:solidFill>
            <a:srgbClr val="6366F1">
              <a:alpha val="20000"/>
            </a:srgbClr>
          </a:solidFill>
          <a:ln/>
        </p:spPr>
      </p:sp>
      <p:sp>
        <p:nvSpPr>
          <p:cNvPr id="27" name="Text 25"/>
          <p:cNvSpPr/>
          <p:nvPr/>
        </p:nvSpPr>
        <p:spPr>
          <a:xfrm>
            <a:off x="693986" y="5934075"/>
            <a:ext cx="323850" cy="266700"/>
          </a:xfrm>
          <a:prstGeom prst="rect">
            <a:avLst/>
          </a:prstGeom>
          <a:noFill/>
          <a:ln/>
        </p:spPr>
        <p:txBody>
          <a:bodyPr wrap="square" lIns="0" tIns="0" rIns="0" bIns="0" rtlCol="0" anchor="ctr"/>
          <a:lstStyle/>
          <a:p>
            <a:pPr>
              <a:lnSpc>
                <a:spcPct val="120000"/>
              </a:lnSpc>
            </a:pPr>
            <a:r>
              <a:rPr lang="en-US" sz="1500" b="1" dirty="0">
                <a:solidFill>
                  <a:srgbClr val="6366F1"/>
                </a:solidFill>
                <a:latin typeface="Liter" pitchFamily="34" charset="0"/>
                <a:ea typeface="Liter" pitchFamily="34" charset="-122"/>
                <a:cs typeface="Liter" pitchFamily="34" charset="-120"/>
              </a:rPr>
              <a:t>05</a:t>
            </a:r>
            <a:endParaRPr lang="en-US" sz="1600" dirty="0"/>
          </a:p>
        </p:txBody>
      </p:sp>
      <p:sp>
        <p:nvSpPr>
          <p:cNvPr id="28" name="Text 26"/>
          <p:cNvSpPr/>
          <p:nvPr/>
        </p:nvSpPr>
        <p:spPr>
          <a:xfrm>
            <a:off x="1190625" y="5838825"/>
            <a:ext cx="200025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3ra Generación</a:t>
            </a:r>
            <a:endParaRPr lang="en-US" sz="1600" dirty="0"/>
          </a:p>
        </p:txBody>
      </p:sp>
      <p:sp>
        <p:nvSpPr>
          <p:cNvPr id="29" name="Text 27"/>
          <p:cNvSpPr/>
          <p:nvPr/>
        </p:nvSpPr>
        <p:spPr>
          <a:xfrm>
            <a:off x="1190625" y="6143625"/>
            <a:ext cx="1981200" cy="190500"/>
          </a:xfrm>
          <a:prstGeom prst="rect">
            <a:avLst/>
          </a:prstGeom>
          <a:noFill/>
          <a:ln/>
        </p:spPr>
        <p:txBody>
          <a:bodyPr wrap="square" lIns="0" tIns="0" rIns="0" bIns="0" rtlCol="0" anchor="ctr"/>
          <a:lstStyle/>
          <a:p>
            <a:pPr>
              <a:lnSpc>
                <a:spcPct val="120000"/>
              </a:lnSpc>
            </a:pPr>
            <a:r>
              <a:rPr lang="en-US" sz="1050" dirty="0">
                <a:solidFill>
                  <a:srgbClr val="8F8F8F"/>
                </a:solidFill>
                <a:latin typeface="Liter" pitchFamily="34" charset="0"/>
                <a:ea typeface="Liter" pitchFamily="34" charset="-122"/>
                <a:cs typeface="Liter" pitchFamily="34" charset="-120"/>
              </a:rPr>
              <a:t>Circuitos integrados (1964-1971)</a:t>
            </a:r>
            <a:endParaRPr lang="en-US" sz="1600" dirty="0"/>
          </a:p>
        </p:txBody>
      </p:sp>
      <p:sp>
        <p:nvSpPr>
          <p:cNvPr id="30" name="Shape 28"/>
          <p:cNvSpPr/>
          <p:nvPr/>
        </p:nvSpPr>
        <p:spPr>
          <a:xfrm>
            <a:off x="6176963" y="1604963"/>
            <a:ext cx="5629275" cy="885825"/>
          </a:xfrm>
          <a:custGeom>
            <a:avLst/>
            <a:gdLst/>
            <a:ahLst/>
            <a:cxnLst/>
            <a:rect l="l" t="t" r="r" b="b"/>
            <a:pathLst>
              <a:path w="5629275" h="885825">
                <a:moveTo>
                  <a:pt x="114298" y="0"/>
                </a:moveTo>
                <a:lnTo>
                  <a:pt x="5514977" y="0"/>
                </a:lnTo>
                <a:cubicBezTo>
                  <a:pt x="5578060" y="0"/>
                  <a:pt x="5629275" y="51215"/>
                  <a:pt x="5629275" y="114298"/>
                </a:cubicBezTo>
                <a:lnTo>
                  <a:pt x="5629275" y="771527"/>
                </a:lnTo>
                <a:cubicBezTo>
                  <a:pt x="5629275" y="834610"/>
                  <a:pt x="5578060" y="885825"/>
                  <a:pt x="5514977" y="885825"/>
                </a:cubicBezTo>
                <a:lnTo>
                  <a:pt x="114298" y="885825"/>
                </a:lnTo>
                <a:cubicBezTo>
                  <a:pt x="51215" y="885825"/>
                  <a:pt x="0" y="834610"/>
                  <a:pt x="0" y="771527"/>
                </a:cubicBezTo>
                <a:lnTo>
                  <a:pt x="0" y="114298"/>
                </a:lnTo>
                <a:cubicBezTo>
                  <a:pt x="0" y="51215"/>
                  <a:pt x="51215" y="0"/>
                  <a:pt x="114298" y="0"/>
                </a:cubicBezTo>
                <a:close/>
              </a:path>
            </a:pathLst>
          </a:custGeom>
          <a:solidFill>
            <a:srgbClr val="262626"/>
          </a:solidFill>
          <a:ln w="12700">
            <a:solidFill>
              <a:srgbClr val="333333"/>
            </a:solidFill>
            <a:prstDash val="solid"/>
          </a:ln>
        </p:spPr>
      </p:sp>
      <p:sp>
        <p:nvSpPr>
          <p:cNvPr id="31" name="Shape 29"/>
          <p:cNvSpPr/>
          <p:nvPr/>
        </p:nvSpPr>
        <p:spPr>
          <a:xfrm>
            <a:off x="6372225" y="1800225"/>
            <a:ext cx="457200" cy="457200"/>
          </a:xfrm>
          <a:custGeom>
            <a:avLst/>
            <a:gdLst/>
            <a:ahLst/>
            <a:cxnLst/>
            <a:rect l="l" t="t" r="r" b="b"/>
            <a:pathLst>
              <a:path w="457200" h="457200">
                <a:moveTo>
                  <a:pt x="76202" y="0"/>
                </a:moveTo>
                <a:lnTo>
                  <a:pt x="380998" y="0"/>
                </a:lnTo>
                <a:cubicBezTo>
                  <a:pt x="423055" y="0"/>
                  <a:pt x="457200" y="34145"/>
                  <a:pt x="457200" y="76202"/>
                </a:cubicBezTo>
                <a:lnTo>
                  <a:pt x="457200" y="380998"/>
                </a:lnTo>
                <a:cubicBezTo>
                  <a:pt x="457200" y="423055"/>
                  <a:pt x="423055" y="457200"/>
                  <a:pt x="380998" y="457200"/>
                </a:cubicBezTo>
                <a:lnTo>
                  <a:pt x="76202" y="457200"/>
                </a:lnTo>
                <a:cubicBezTo>
                  <a:pt x="34145" y="457200"/>
                  <a:pt x="0" y="423055"/>
                  <a:pt x="0" y="380998"/>
                </a:cubicBezTo>
                <a:lnTo>
                  <a:pt x="0" y="76202"/>
                </a:lnTo>
                <a:cubicBezTo>
                  <a:pt x="0" y="34145"/>
                  <a:pt x="34145" y="0"/>
                  <a:pt x="76202" y="0"/>
                </a:cubicBezTo>
                <a:close/>
              </a:path>
            </a:pathLst>
          </a:custGeom>
          <a:solidFill>
            <a:srgbClr val="6366F1">
              <a:alpha val="20000"/>
            </a:srgbClr>
          </a:solidFill>
          <a:ln/>
        </p:spPr>
      </p:sp>
      <p:sp>
        <p:nvSpPr>
          <p:cNvPr id="32" name="Text 30"/>
          <p:cNvSpPr/>
          <p:nvPr/>
        </p:nvSpPr>
        <p:spPr>
          <a:xfrm>
            <a:off x="6482953" y="1895475"/>
            <a:ext cx="333375" cy="266700"/>
          </a:xfrm>
          <a:prstGeom prst="rect">
            <a:avLst/>
          </a:prstGeom>
          <a:noFill/>
          <a:ln/>
        </p:spPr>
        <p:txBody>
          <a:bodyPr wrap="square" lIns="0" tIns="0" rIns="0" bIns="0" rtlCol="0" anchor="ctr"/>
          <a:lstStyle/>
          <a:p>
            <a:pPr>
              <a:lnSpc>
                <a:spcPct val="120000"/>
              </a:lnSpc>
            </a:pPr>
            <a:r>
              <a:rPr lang="en-US" sz="1500" b="1" dirty="0">
                <a:solidFill>
                  <a:srgbClr val="6366F1"/>
                </a:solidFill>
                <a:latin typeface="Liter" pitchFamily="34" charset="0"/>
                <a:ea typeface="Liter" pitchFamily="34" charset="-122"/>
                <a:cs typeface="Liter" pitchFamily="34" charset="-120"/>
              </a:rPr>
              <a:t>06</a:t>
            </a:r>
            <a:endParaRPr lang="en-US" sz="1600" dirty="0"/>
          </a:p>
        </p:txBody>
      </p:sp>
      <p:sp>
        <p:nvSpPr>
          <p:cNvPr id="33" name="Text 31"/>
          <p:cNvSpPr/>
          <p:nvPr/>
        </p:nvSpPr>
        <p:spPr>
          <a:xfrm>
            <a:off x="6981825" y="1800225"/>
            <a:ext cx="1933575"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4ta Generación</a:t>
            </a:r>
            <a:endParaRPr lang="en-US" sz="1600" dirty="0"/>
          </a:p>
        </p:txBody>
      </p:sp>
      <p:sp>
        <p:nvSpPr>
          <p:cNvPr id="34" name="Text 32"/>
          <p:cNvSpPr/>
          <p:nvPr/>
        </p:nvSpPr>
        <p:spPr>
          <a:xfrm>
            <a:off x="6981825" y="2105025"/>
            <a:ext cx="1914525" cy="190500"/>
          </a:xfrm>
          <a:prstGeom prst="rect">
            <a:avLst/>
          </a:prstGeom>
          <a:noFill/>
          <a:ln/>
        </p:spPr>
        <p:txBody>
          <a:bodyPr wrap="square" lIns="0" tIns="0" rIns="0" bIns="0" rtlCol="0" anchor="ctr"/>
          <a:lstStyle/>
          <a:p>
            <a:pPr>
              <a:lnSpc>
                <a:spcPct val="120000"/>
              </a:lnSpc>
            </a:pPr>
            <a:r>
              <a:rPr lang="en-US" sz="1050" dirty="0">
                <a:solidFill>
                  <a:srgbClr val="8F8F8F"/>
                </a:solidFill>
                <a:latin typeface="Liter" pitchFamily="34" charset="0"/>
                <a:ea typeface="Liter" pitchFamily="34" charset="-122"/>
                <a:cs typeface="Liter" pitchFamily="34" charset="-120"/>
              </a:rPr>
              <a:t>El microprocesador (1971-1981)</a:t>
            </a:r>
            <a:endParaRPr lang="en-US" sz="1600" dirty="0"/>
          </a:p>
        </p:txBody>
      </p:sp>
      <p:sp>
        <p:nvSpPr>
          <p:cNvPr id="35" name="Shape 33"/>
          <p:cNvSpPr/>
          <p:nvPr/>
        </p:nvSpPr>
        <p:spPr>
          <a:xfrm>
            <a:off x="6176963" y="2614613"/>
            <a:ext cx="5629275" cy="885825"/>
          </a:xfrm>
          <a:custGeom>
            <a:avLst/>
            <a:gdLst/>
            <a:ahLst/>
            <a:cxnLst/>
            <a:rect l="l" t="t" r="r" b="b"/>
            <a:pathLst>
              <a:path w="5629275" h="885825">
                <a:moveTo>
                  <a:pt x="114298" y="0"/>
                </a:moveTo>
                <a:lnTo>
                  <a:pt x="5514977" y="0"/>
                </a:lnTo>
                <a:cubicBezTo>
                  <a:pt x="5578060" y="0"/>
                  <a:pt x="5629275" y="51215"/>
                  <a:pt x="5629275" y="114298"/>
                </a:cubicBezTo>
                <a:lnTo>
                  <a:pt x="5629275" y="771527"/>
                </a:lnTo>
                <a:cubicBezTo>
                  <a:pt x="5629275" y="834610"/>
                  <a:pt x="5578060" y="885825"/>
                  <a:pt x="5514977" y="885825"/>
                </a:cubicBezTo>
                <a:lnTo>
                  <a:pt x="114298" y="885825"/>
                </a:lnTo>
                <a:cubicBezTo>
                  <a:pt x="51215" y="885825"/>
                  <a:pt x="0" y="834610"/>
                  <a:pt x="0" y="771527"/>
                </a:cubicBezTo>
                <a:lnTo>
                  <a:pt x="0" y="114298"/>
                </a:lnTo>
                <a:cubicBezTo>
                  <a:pt x="0" y="51215"/>
                  <a:pt x="51215" y="0"/>
                  <a:pt x="114298" y="0"/>
                </a:cubicBezTo>
                <a:close/>
              </a:path>
            </a:pathLst>
          </a:custGeom>
          <a:solidFill>
            <a:srgbClr val="262626"/>
          </a:solidFill>
          <a:ln w="12700">
            <a:solidFill>
              <a:srgbClr val="333333"/>
            </a:solidFill>
            <a:prstDash val="solid"/>
          </a:ln>
        </p:spPr>
      </p:sp>
      <p:sp>
        <p:nvSpPr>
          <p:cNvPr id="36" name="Shape 34"/>
          <p:cNvSpPr/>
          <p:nvPr/>
        </p:nvSpPr>
        <p:spPr>
          <a:xfrm>
            <a:off x="6372225" y="2809875"/>
            <a:ext cx="457200" cy="457200"/>
          </a:xfrm>
          <a:custGeom>
            <a:avLst/>
            <a:gdLst/>
            <a:ahLst/>
            <a:cxnLst/>
            <a:rect l="l" t="t" r="r" b="b"/>
            <a:pathLst>
              <a:path w="457200" h="457200">
                <a:moveTo>
                  <a:pt x="76202" y="0"/>
                </a:moveTo>
                <a:lnTo>
                  <a:pt x="380998" y="0"/>
                </a:lnTo>
                <a:cubicBezTo>
                  <a:pt x="423055" y="0"/>
                  <a:pt x="457200" y="34145"/>
                  <a:pt x="457200" y="76202"/>
                </a:cubicBezTo>
                <a:lnTo>
                  <a:pt x="457200" y="380998"/>
                </a:lnTo>
                <a:cubicBezTo>
                  <a:pt x="457200" y="423055"/>
                  <a:pt x="423055" y="457200"/>
                  <a:pt x="380998" y="457200"/>
                </a:cubicBezTo>
                <a:lnTo>
                  <a:pt x="76202" y="457200"/>
                </a:lnTo>
                <a:cubicBezTo>
                  <a:pt x="34145" y="457200"/>
                  <a:pt x="0" y="423055"/>
                  <a:pt x="0" y="380998"/>
                </a:cubicBezTo>
                <a:lnTo>
                  <a:pt x="0" y="76202"/>
                </a:lnTo>
                <a:cubicBezTo>
                  <a:pt x="0" y="34145"/>
                  <a:pt x="34145" y="0"/>
                  <a:pt x="76202" y="0"/>
                </a:cubicBezTo>
                <a:close/>
              </a:path>
            </a:pathLst>
          </a:custGeom>
          <a:solidFill>
            <a:srgbClr val="6366F1">
              <a:alpha val="20000"/>
            </a:srgbClr>
          </a:solidFill>
          <a:ln/>
        </p:spPr>
      </p:sp>
      <p:sp>
        <p:nvSpPr>
          <p:cNvPr id="37" name="Text 35"/>
          <p:cNvSpPr/>
          <p:nvPr/>
        </p:nvSpPr>
        <p:spPr>
          <a:xfrm>
            <a:off x="6491288" y="2905125"/>
            <a:ext cx="314325" cy="266700"/>
          </a:xfrm>
          <a:prstGeom prst="rect">
            <a:avLst/>
          </a:prstGeom>
          <a:noFill/>
          <a:ln/>
        </p:spPr>
        <p:txBody>
          <a:bodyPr wrap="square" lIns="0" tIns="0" rIns="0" bIns="0" rtlCol="0" anchor="ctr"/>
          <a:lstStyle/>
          <a:p>
            <a:pPr>
              <a:lnSpc>
                <a:spcPct val="120000"/>
              </a:lnSpc>
            </a:pPr>
            <a:r>
              <a:rPr lang="en-US" sz="1500" b="1" dirty="0">
                <a:solidFill>
                  <a:srgbClr val="6366F1"/>
                </a:solidFill>
                <a:latin typeface="Liter" pitchFamily="34" charset="0"/>
                <a:ea typeface="Liter" pitchFamily="34" charset="-122"/>
                <a:cs typeface="Liter" pitchFamily="34" charset="-120"/>
              </a:rPr>
              <a:t>07</a:t>
            </a:r>
            <a:endParaRPr lang="en-US" sz="1600" dirty="0"/>
          </a:p>
        </p:txBody>
      </p:sp>
      <p:sp>
        <p:nvSpPr>
          <p:cNvPr id="38" name="Text 36"/>
          <p:cNvSpPr/>
          <p:nvPr/>
        </p:nvSpPr>
        <p:spPr>
          <a:xfrm>
            <a:off x="6981825" y="2809875"/>
            <a:ext cx="297180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5ta y 6ta Generación</a:t>
            </a:r>
            <a:endParaRPr lang="en-US" sz="1600" dirty="0"/>
          </a:p>
        </p:txBody>
      </p:sp>
      <p:sp>
        <p:nvSpPr>
          <p:cNvPr id="39" name="Text 37"/>
          <p:cNvSpPr/>
          <p:nvPr/>
        </p:nvSpPr>
        <p:spPr>
          <a:xfrm>
            <a:off x="6981825" y="3114675"/>
            <a:ext cx="2952750" cy="190500"/>
          </a:xfrm>
          <a:prstGeom prst="rect">
            <a:avLst/>
          </a:prstGeom>
          <a:noFill/>
          <a:ln/>
        </p:spPr>
        <p:txBody>
          <a:bodyPr wrap="square" lIns="0" tIns="0" rIns="0" bIns="0" rtlCol="0" anchor="ctr"/>
          <a:lstStyle/>
          <a:p>
            <a:pPr>
              <a:lnSpc>
                <a:spcPct val="120000"/>
              </a:lnSpc>
            </a:pPr>
            <a:r>
              <a:rPr lang="en-US" sz="1050" dirty="0">
                <a:solidFill>
                  <a:srgbClr val="8F8F8F"/>
                </a:solidFill>
                <a:latin typeface="Liter" pitchFamily="34" charset="0"/>
                <a:ea typeface="Liter" pitchFamily="34" charset="-122"/>
                <a:cs typeface="Liter" pitchFamily="34" charset="-120"/>
              </a:rPr>
              <a:t>Internet, IA y computación moderna (1982-2020)</a:t>
            </a:r>
            <a:endParaRPr lang="en-US" sz="1600" dirty="0"/>
          </a:p>
        </p:txBody>
      </p:sp>
      <p:sp>
        <p:nvSpPr>
          <p:cNvPr id="40" name="Shape 38"/>
          <p:cNvSpPr/>
          <p:nvPr/>
        </p:nvSpPr>
        <p:spPr>
          <a:xfrm>
            <a:off x="6176963" y="3624263"/>
            <a:ext cx="5629275" cy="885825"/>
          </a:xfrm>
          <a:custGeom>
            <a:avLst/>
            <a:gdLst/>
            <a:ahLst/>
            <a:cxnLst/>
            <a:rect l="l" t="t" r="r" b="b"/>
            <a:pathLst>
              <a:path w="5629275" h="885825">
                <a:moveTo>
                  <a:pt x="114298" y="0"/>
                </a:moveTo>
                <a:lnTo>
                  <a:pt x="5514977" y="0"/>
                </a:lnTo>
                <a:cubicBezTo>
                  <a:pt x="5578060" y="0"/>
                  <a:pt x="5629275" y="51215"/>
                  <a:pt x="5629275" y="114298"/>
                </a:cubicBezTo>
                <a:lnTo>
                  <a:pt x="5629275" y="771527"/>
                </a:lnTo>
                <a:cubicBezTo>
                  <a:pt x="5629275" y="834610"/>
                  <a:pt x="5578060" y="885825"/>
                  <a:pt x="5514977" y="885825"/>
                </a:cubicBezTo>
                <a:lnTo>
                  <a:pt x="114298" y="885825"/>
                </a:lnTo>
                <a:cubicBezTo>
                  <a:pt x="51215" y="885825"/>
                  <a:pt x="0" y="834610"/>
                  <a:pt x="0" y="771527"/>
                </a:cubicBezTo>
                <a:lnTo>
                  <a:pt x="0" y="114298"/>
                </a:lnTo>
                <a:cubicBezTo>
                  <a:pt x="0" y="51215"/>
                  <a:pt x="51215" y="0"/>
                  <a:pt x="114298" y="0"/>
                </a:cubicBezTo>
                <a:close/>
              </a:path>
            </a:pathLst>
          </a:custGeom>
          <a:solidFill>
            <a:srgbClr val="262626"/>
          </a:solidFill>
          <a:ln w="12700">
            <a:solidFill>
              <a:srgbClr val="333333"/>
            </a:solidFill>
            <a:prstDash val="solid"/>
          </a:ln>
        </p:spPr>
      </p:sp>
      <p:sp>
        <p:nvSpPr>
          <p:cNvPr id="41" name="Shape 39"/>
          <p:cNvSpPr/>
          <p:nvPr/>
        </p:nvSpPr>
        <p:spPr>
          <a:xfrm>
            <a:off x="6372225" y="3819525"/>
            <a:ext cx="457200" cy="457200"/>
          </a:xfrm>
          <a:custGeom>
            <a:avLst/>
            <a:gdLst/>
            <a:ahLst/>
            <a:cxnLst/>
            <a:rect l="l" t="t" r="r" b="b"/>
            <a:pathLst>
              <a:path w="457200" h="457200">
                <a:moveTo>
                  <a:pt x="76202" y="0"/>
                </a:moveTo>
                <a:lnTo>
                  <a:pt x="380998" y="0"/>
                </a:lnTo>
                <a:cubicBezTo>
                  <a:pt x="423055" y="0"/>
                  <a:pt x="457200" y="34145"/>
                  <a:pt x="457200" y="76202"/>
                </a:cubicBezTo>
                <a:lnTo>
                  <a:pt x="457200" y="380998"/>
                </a:lnTo>
                <a:cubicBezTo>
                  <a:pt x="457200" y="423055"/>
                  <a:pt x="423055" y="457200"/>
                  <a:pt x="380998" y="457200"/>
                </a:cubicBezTo>
                <a:lnTo>
                  <a:pt x="76202" y="457200"/>
                </a:lnTo>
                <a:cubicBezTo>
                  <a:pt x="34145" y="457200"/>
                  <a:pt x="0" y="423055"/>
                  <a:pt x="0" y="380998"/>
                </a:cubicBezTo>
                <a:lnTo>
                  <a:pt x="0" y="76202"/>
                </a:lnTo>
                <a:cubicBezTo>
                  <a:pt x="0" y="34145"/>
                  <a:pt x="34145" y="0"/>
                  <a:pt x="76202" y="0"/>
                </a:cubicBezTo>
                <a:close/>
              </a:path>
            </a:pathLst>
          </a:custGeom>
          <a:solidFill>
            <a:srgbClr val="6366F1">
              <a:alpha val="20000"/>
            </a:srgbClr>
          </a:solidFill>
          <a:ln/>
        </p:spPr>
      </p:sp>
      <p:sp>
        <p:nvSpPr>
          <p:cNvPr id="42" name="Text 40"/>
          <p:cNvSpPr/>
          <p:nvPr/>
        </p:nvSpPr>
        <p:spPr>
          <a:xfrm>
            <a:off x="6481465" y="3914775"/>
            <a:ext cx="333375" cy="266700"/>
          </a:xfrm>
          <a:prstGeom prst="rect">
            <a:avLst/>
          </a:prstGeom>
          <a:noFill/>
          <a:ln/>
        </p:spPr>
        <p:txBody>
          <a:bodyPr wrap="square" lIns="0" tIns="0" rIns="0" bIns="0" rtlCol="0" anchor="ctr"/>
          <a:lstStyle/>
          <a:p>
            <a:pPr>
              <a:lnSpc>
                <a:spcPct val="120000"/>
              </a:lnSpc>
            </a:pPr>
            <a:r>
              <a:rPr lang="en-US" sz="1500" b="1" dirty="0">
                <a:solidFill>
                  <a:srgbClr val="6366F1"/>
                </a:solidFill>
                <a:latin typeface="Liter" pitchFamily="34" charset="0"/>
                <a:ea typeface="Liter" pitchFamily="34" charset="-122"/>
                <a:cs typeface="Liter" pitchFamily="34" charset="-120"/>
              </a:rPr>
              <a:t>08</a:t>
            </a:r>
            <a:endParaRPr lang="en-US" sz="1600" dirty="0"/>
          </a:p>
        </p:txBody>
      </p:sp>
      <p:sp>
        <p:nvSpPr>
          <p:cNvPr id="43" name="Text 41"/>
          <p:cNvSpPr/>
          <p:nvPr/>
        </p:nvSpPr>
        <p:spPr>
          <a:xfrm>
            <a:off x="6981825" y="3819525"/>
            <a:ext cx="251460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Arquitecturas Modernas</a:t>
            </a:r>
            <a:endParaRPr lang="en-US" sz="1600" dirty="0"/>
          </a:p>
        </p:txBody>
      </p:sp>
      <p:sp>
        <p:nvSpPr>
          <p:cNvPr id="44" name="Text 42"/>
          <p:cNvSpPr/>
          <p:nvPr/>
        </p:nvSpPr>
        <p:spPr>
          <a:xfrm>
            <a:off x="6981825" y="4124325"/>
            <a:ext cx="2495550" cy="190500"/>
          </a:xfrm>
          <a:prstGeom prst="rect">
            <a:avLst/>
          </a:prstGeom>
          <a:noFill/>
          <a:ln/>
        </p:spPr>
        <p:txBody>
          <a:bodyPr wrap="square" lIns="0" tIns="0" rIns="0" bIns="0" rtlCol="0" anchor="ctr"/>
          <a:lstStyle/>
          <a:p>
            <a:pPr>
              <a:lnSpc>
                <a:spcPct val="120000"/>
              </a:lnSpc>
            </a:pPr>
            <a:r>
              <a:rPr lang="en-US" sz="1050" dirty="0">
                <a:solidFill>
                  <a:srgbClr val="8F8F8F"/>
                </a:solidFill>
                <a:latin typeface="Liter" pitchFamily="34" charset="0"/>
                <a:ea typeface="Liter" pitchFamily="34" charset="-122"/>
                <a:cs typeface="Liter" pitchFamily="34" charset="-120"/>
              </a:rPr>
              <a:t>Más allá de la Ley de Moore (2020-2025)</a:t>
            </a:r>
            <a:endParaRPr lang="en-US" sz="1600" dirty="0"/>
          </a:p>
        </p:txBody>
      </p:sp>
      <p:sp>
        <p:nvSpPr>
          <p:cNvPr id="45" name="Shape 43"/>
          <p:cNvSpPr/>
          <p:nvPr/>
        </p:nvSpPr>
        <p:spPr>
          <a:xfrm>
            <a:off x="6176963" y="4633913"/>
            <a:ext cx="5629275" cy="885825"/>
          </a:xfrm>
          <a:custGeom>
            <a:avLst/>
            <a:gdLst/>
            <a:ahLst/>
            <a:cxnLst/>
            <a:rect l="l" t="t" r="r" b="b"/>
            <a:pathLst>
              <a:path w="5629275" h="885825">
                <a:moveTo>
                  <a:pt x="114298" y="0"/>
                </a:moveTo>
                <a:lnTo>
                  <a:pt x="5514977" y="0"/>
                </a:lnTo>
                <a:cubicBezTo>
                  <a:pt x="5578060" y="0"/>
                  <a:pt x="5629275" y="51215"/>
                  <a:pt x="5629275" y="114298"/>
                </a:cubicBezTo>
                <a:lnTo>
                  <a:pt x="5629275" y="771527"/>
                </a:lnTo>
                <a:cubicBezTo>
                  <a:pt x="5629275" y="834610"/>
                  <a:pt x="5578060" y="885825"/>
                  <a:pt x="5514977" y="885825"/>
                </a:cubicBezTo>
                <a:lnTo>
                  <a:pt x="114298" y="885825"/>
                </a:lnTo>
                <a:cubicBezTo>
                  <a:pt x="51215" y="885825"/>
                  <a:pt x="0" y="834610"/>
                  <a:pt x="0" y="771527"/>
                </a:cubicBezTo>
                <a:lnTo>
                  <a:pt x="0" y="114298"/>
                </a:lnTo>
                <a:cubicBezTo>
                  <a:pt x="0" y="51215"/>
                  <a:pt x="51215" y="0"/>
                  <a:pt x="114298" y="0"/>
                </a:cubicBezTo>
                <a:close/>
              </a:path>
            </a:pathLst>
          </a:custGeom>
          <a:solidFill>
            <a:srgbClr val="262626"/>
          </a:solidFill>
          <a:ln w="12700">
            <a:solidFill>
              <a:srgbClr val="333333"/>
            </a:solidFill>
            <a:prstDash val="solid"/>
          </a:ln>
        </p:spPr>
      </p:sp>
      <p:sp>
        <p:nvSpPr>
          <p:cNvPr id="46" name="Shape 44"/>
          <p:cNvSpPr/>
          <p:nvPr/>
        </p:nvSpPr>
        <p:spPr>
          <a:xfrm>
            <a:off x="6372225" y="4829175"/>
            <a:ext cx="457200" cy="457200"/>
          </a:xfrm>
          <a:custGeom>
            <a:avLst/>
            <a:gdLst/>
            <a:ahLst/>
            <a:cxnLst/>
            <a:rect l="l" t="t" r="r" b="b"/>
            <a:pathLst>
              <a:path w="457200" h="457200">
                <a:moveTo>
                  <a:pt x="76202" y="0"/>
                </a:moveTo>
                <a:lnTo>
                  <a:pt x="380998" y="0"/>
                </a:lnTo>
                <a:cubicBezTo>
                  <a:pt x="423055" y="0"/>
                  <a:pt x="457200" y="34145"/>
                  <a:pt x="457200" y="76202"/>
                </a:cubicBezTo>
                <a:lnTo>
                  <a:pt x="457200" y="380998"/>
                </a:lnTo>
                <a:cubicBezTo>
                  <a:pt x="457200" y="423055"/>
                  <a:pt x="423055" y="457200"/>
                  <a:pt x="380998" y="457200"/>
                </a:cubicBezTo>
                <a:lnTo>
                  <a:pt x="76202" y="457200"/>
                </a:lnTo>
                <a:cubicBezTo>
                  <a:pt x="34145" y="457200"/>
                  <a:pt x="0" y="423055"/>
                  <a:pt x="0" y="380998"/>
                </a:cubicBezTo>
                <a:lnTo>
                  <a:pt x="0" y="76202"/>
                </a:lnTo>
                <a:cubicBezTo>
                  <a:pt x="0" y="34145"/>
                  <a:pt x="34145" y="0"/>
                  <a:pt x="76202" y="0"/>
                </a:cubicBezTo>
                <a:close/>
              </a:path>
            </a:pathLst>
          </a:custGeom>
          <a:solidFill>
            <a:srgbClr val="6366F1">
              <a:alpha val="20000"/>
            </a:srgbClr>
          </a:solidFill>
          <a:ln/>
        </p:spPr>
      </p:sp>
      <p:sp>
        <p:nvSpPr>
          <p:cNvPr id="47" name="Text 45"/>
          <p:cNvSpPr/>
          <p:nvPr/>
        </p:nvSpPr>
        <p:spPr>
          <a:xfrm>
            <a:off x="6482953" y="4924425"/>
            <a:ext cx="333375" cy="266700"/>
          </a:xfrm>
          <a:prstGeom prst="rect">
            <a:avLst/>
          </a:prstGeom>
          <a:noFill/>
          <a:ln/>
        </p:spPr>
        <p:txBody>
          <a:bodyPr wrap="square" lIns="0" tIns="0" rIns="0" bIns="0" rtlCol="0" anchor="ctr"/>
          <a:lstStyle/>
          <a:p>
            <a:pPr>
              <a:lnSpc>
                <a:spcPct val="120000"/>
              </a:lnSpc>
            </a:pPr>
            <a:r>
              <a:rPr lang="en-US" sz="1500" b="1" dirty="0">
                <a:solidFill>
                  <a:srgbClr val="6366F1"/>
                </a:solidFill>
                <a:latin typeface="Liter" pitchFamily="34" charset="0"/>
                <a:ea typeface="Liter" pitchFamily="34" charset="-122"/>
                <a:cs typeface="Liter" pitchFamily="34" charset="-120"/>
              </a:rPr>
              <a:t>09</a:t>
            </a:r>
            <a:endParaRPr lang="en-US" sz="1600" dirty="0"/>
          </a:p>
        </p:txBody>
      </p:sp>
      <p:sp>
        <p:nvSpPr>
          <p:cNvPr id="48" name="Text 46"/>
          <p:cNvSpPr/>
          <p:nvPr/>
        </p:nvSpPr>
        <p:spPr>
          <a:xfrm>
            <a:off x="6981825" y="4829175"/>
            <a:ext cx="247650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Evolución de Procesadores</a:t>
            </a:r>
            <a:endParaRPr lang="en-US" sz="1600" dirty="0"/>
          </a:p>
        </p:txBody>
      </p:sp>
      <p:sp>
        <p:nvSpPr>
          <p:cNvPr id="49" name="Text 47"/>
          <p:cNvSpPr/>
          <p:nvPr/>
        </p:nvSpPr>
        <p:spPr>
          <a:xfrm>
            <a:off x="6981825" y="5133975"/>
            <a:ext cx="2457450" cy="190500"/>
          </a:xfrm>
          <a:prstGeom prst="rect">
            <a:avLst/>
          </a:prstGeom>
          <a:noFill/>
          <a:ln/>
        </p:spPr>
        <p:txBody>
          <a:bodyPr wrap="square" lIns="0" tIns="0" rIns="0" bIns="0" rtlCol="0" anchor="ctr"/>
          <a:lstStyle/>
          <a:p>
            <a:pPr>
              <a:lnSpc>
                <a:spcPct val="120000"/>
              </a:lnSpc>
            </a:pPr>
            <a:r>
              <a:rPr lang="en-US" sz="1050" dirty="0">
                <a:solidFill>
                  <a:srgbClr val="8F8F8F"/>
                </a:solidFill>
                <a:latin typeface="Liter" pitchFamily="34" charset="0"/>
                <a:ea typeface="Liter" pitchFamily="34" charset="-122"/>
                <a:cs typeface="Liter" pitchFamily="34" charset="-120"/>
              </a:rPr>
              <a:t>Intel, AMD y ARM: 50 años de innovación</a:t>
            </a:r>
            <a:endParaRPr lang="en-US" sz="1600" dirty="0"/>
          </a:p>
        </p:txBody>
      </p:sp>
      <p:sp>
        <p:nvSpPr>
          <p:cNvPr id="50" name="Shape 48"/>
          <p:cNvSpPr/>
          <p:nvPr/>
        </p:nvSpPr>
        <p:spPr>
          <a:xfrm>
            <a:off x="6176963" y="5643563"/>
            <a:ext cx="5629275" cy="885825"/>
          </a:xfrm>
          <a:custGeom>
            <a:avLst/>
            <a:gdLst/>
            <a:ahLst/>
            <a:cxnLst/>
            <a:rect l="l" t="t" r="r" b="b"/>
            <a:pathLst>
              <a:path w="5629275" h="885825">
                <a:moveTo>
                  <a:pt x="114298" y="0"/>
                </a:moveTo>
                <a:lnTo>
                  <a:pt x="5514977" y="0"/>
                </a:lnTo>
                <a:cubicBezTo>
                  <a:pt x="5578060" y="0"/>
                  <a:pt x="5629275" y="51215"/>
                  <a:pt x="5629275" y="114298"/>
                </a:cubicBezTo>
                <a:lnTo>
                  <a:pt x="5629275" y="771527"/>
                </a:lnTo>
                <a:cubicBezTo>
                  <a:pt x="5629275" y="834610"/>
                  <a:pt x="5578060" y="885825"/>
                  <a:pt x="5514977" y="885825"/>
                </a:cubicBezTo>
                <a:lnTo>
                  <a:pt x="114298" y="885825"/>
                </a:lnTo>
                <a:cubicBezTo>
                  <a:pt x="51215" y="885825"/>
                  <a:pt x="0" y="834610"/>
                  <a:pt x="0" y="771527"/>
                </a:cubicBezTo>
                <a:lnTo>
                  <a:pt x="0" y="114298"/>
                </a:lnTo>
                <a:cubicBezTo>
                  <a:pt x="0" y="51215"/>
                  <a:pt x="51215" y="0"/>
                  <a:pt x="114298" y="0"/>
                </a:cubicBezTo>
                <a:close/>
              </a:path>
            </a:pathLst>
          </a:custGeom>
          <a:solidFill>
            <a:srgbClr val="262626"/>
          </a:solidFill>
          <a:ln w="12700">
            <a:solidFill>
              <a:srgbClr val="333333"/>
            </a:solidFill>
            <a:prstDash val="solid"/>
          </a:ln>
        </p:spPr>
      </p:sp>
      <p:sp>
        <p:nvSpPr>
          <p:cNvPr id="51" name="Shape 49"/>
          <p:cNvSpPr/>
          <p:nvPr/>
        </p:nvSpPr>
        <p:spPr>
          <a:xfrm>
            <a:off x="6372225" y="5838825"/>
            <a:ext cx="457200" cy="457200"/>
          </a:xfrm>
          <a:custGeom>
            <a:avLst/>
            <a:gdLst/>
            <a:ahLst/>
            <a:cxnLst/>
            <a:rect l="l" t="t" r="r" b="b"/>
            <a:pathLst>
              <a:path w="457200" h="457200">
                <a:moveTo>
                  <a:pt x="76202" y="0"/>
                </a:moveTo>
                <a:lnTo>
                  <a:pt x="380998" y="0"/>
                </a:lnTo>
                <a:cubicBezTo>
                  <a:pt x="423055" y="0"/>
                  <a:pt x="457200" y="34145"/>
                  <a:pt x="457200" y="76202"/>
                </a:cubicBezTo>
                <a:lnTo>
                  <a:pt x="457200" y="380998"/>
                </a:lnTo>
                <a:cubicBezTo>
                  <a:pt x="457200" y="423055"/>
                  <a:pt x="423055" y="457200"/>
                  <a:pt x="380998" y="457200"/>
                </a:cubicBezTo>
                <a:lnTo>
                  <a:pt x="76202" y="457200"/>
                </a:lnTo>
                <a:cubicBezTo>
                  <a:pt x="34145" y="457200"/>
                  <a:pt x="0" y="423055"/>
                  <a:pt x="0" y="380998"/>
                </a:cubicBezTo>
                <a:lnTo>
                  <a:pt x="0" y="76202"/>
                </a:lnTo>
                <a:cubicBezTo>
                  <a:pt x="0" y="34145"/>
                  <a:pt x="34145" y="0"/>
                  <a:pt x="76202" y="0"/>
                </a:cubicBezTo>
                <a:close/>
              </a:path>
            </a:pathLst>
          </a:custGeom>
          <a:solidFill>
            <a:srgbClr val="6366F1">
              <a:alpha val="20000"/>
            </a:srgbClr>
          </a:solidFill>
          <a:ln/>
        </p:spPr>
      </p:sp>
      <p:sp>
        <p:nvSpPr>
          <p:cNvPr id="52" name="Text 50"/>
          <p:cNvSpPr/>
          <p:nvPr/>
        </p:nvSpPr>
        <p:spPr>
          <a:xfrm>
            <a:off x="6501854" y="5934075"/>
            <a:ext cx="295275" cy="266700"/>
          </a:xfrm>
          <a:prstGeom prst="rect">
            <a:avLst/>
          </a:prstGeom>
          <a:noFill/>
          <a:ln/>
        </p:spPr>
        <p:txBody>
          <a:bodyPr wrap="square" lIns="0" tIns="0" rIns="0" bIns="0" rtlCol="0" anchor="ctr"/>
          <a:lstStyle/>
          <a:p>
            <a:pPr>
              <a:lnSpc>
                <a:spcPct val="120000"/>
              </a:lnSpc>
            </a:pPr>
            <a:r>
              <a:rPr lang="en-US" sz="1500" b="1" dirty="0">
                <a:solidFill>
                  <a:srgbClr val="6366F1"/>
                </a:solidFill>
                <a:latin typeface="Liter" pitchFamily="34" charset="0"/>
                <a:ea typeface="Liter" pitchFamily="34" charset="-122"/>
                <a:cs typeface="Liter" pitchFamily="34" charset="-120"/>
              </a:rPr>
              <a:t>10</a:t>
            </a:r>
            <a:endParaRPr lang="en-US" sz="1600" dirty="0"/>
          </a:p>
        </p:txBody>
      </p:sp>
      <p:sp>
        <p:nvSpPr>
          <p:cNvPr id="53" name="Text 51"/>
          <p:cNvSpPr/>
          <p:nvPr/>
        </p:nvSpPr>
        <p:spPr>
          <a:xfrm>
            <a:off x="6981825" y="5838825"/>
            <a:ext cx="2905125"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El Futuro</a:t>
            </a:r>
            <a:endParaRPr lang="en-US" sz="1600" dirty="0"/>
          </a:p>
        </p:txBody>
      </p:sp>
      <p:sp>
        <p:nvSpPr>
          <p:cNvPr id="54" name="Text 52"/>
          <p:cNvSpPr/>
          <p:nvPr/>
        </p:nvSpPr>
        <p:spPr>
          <a:xfrm>
            <a:off x="6981825" y="6143625"/>
            <a:ext cx="2886075" cy="190500"/>
          </a:xfrm>
          <a:prstGeom prst="rect">
            <a:avLst/>
          </a:prstGeom>
          <a:noFill/>
          <a:ln/>
        </p:spPr>
        <p:txBody>
          <a:bodyPr wrap="square" lIns="0" tIns="0" rIns="0" bIns="0" rtlCol="0" anchor="ctr"/>
          <a:lstStyle/>
          <a:p>
            <a:pPr>
              <a:lnSpc>
                <a:spcPct val="120000"/>
              </a:lnSpc>
            </a:pPr>
            <a:r>
              <a:rPr lang="en-US" sz="1050" dirty="0">
                <a:solidFill>
                  <a:srgbClr val="8F8F8F"/>
                </a:solidFill>
                <a:latin typeface="Liter" pitchFamily="34" charset="0"/>
                <a:ea typeface="Liter" pitchFamily="34" charset="-122"/>
                <a:cs typeface="Liter" pitchFamily="34" charset="-120"/>
              </a:rPr>
              <a:t>Computación cuántica y tendencias emergentes</a:t>
            </a:r>
            <a:endParaRPr lang="en-US" sz="1600" dirty="0"/>
          </a:p>
        </p:txBody>
      </p:sp>
    </p:spTree>
  </p:cSld>
  <p:clrMapOvr>
    <a:masterClrMapping/>
  </p:clrMapOvr>
  <p:transition>
    <p:fade/>
    <p:spd val="med"/>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91919"/>
        </a:solidFill>
      </p:bgPr>
    </p:bg>
    <p:spTree>
      <p:nvGrpSpPr>
        <p:cNvPr id="1" name=""/>
        <p:cNvGrpSpPr/>
        <p:nvPr/>
      </p:nvGrpSpPr>
      <p:grpSpPr>
        <a:xfrm>
          <a:off x="0" y="0"/>
          <a:ext cx="0" cy="0"/>
          <a:chOff x="0" y="0"/>
          <a:chExt cx="0" cy="0"/>
        </a:xfrm>
      </p:grpSpPr>
      <p:sp>
        <p:nvSpPr>
          <p:cNvPr id="2" name="Text 0"/>
          <p:cNvSpPr/>
          <p:nvPr/>
        </p:nvSpPr>
        <p:spPr>
          <a:xfrm>
            <a:off x="374850" y="374850"/>
            <a:ext cx="11507899" cy="187425"/>
          </a:xfrm>
          <a:prstGeom prst="rect">
            <a:avLst/>
          </a:prstGeom>
          <a:noFill/>
          <a:ln/>
        </p:spPr>
        <p:txBody>
          <a:bodyPr wrap="square" lIns="0" tIns="0" rIns="0" bIns="0" rtlCol="0" anchor="ctr"/>
          <a:lstStyle/>
          <a:p>
            <a:pPr>
              <a:lnSpc>
                <a:spcPct val="120000"/>
              </a:lnSpc>
            </a:pPr>
            <a:r>
              <a:rPr lang="en-US" sz="1033" b="1" spc="52" kern="0" dirty="0">
                <a:solidFill>
                  <a:srgbClr val="6366F1"/>
                </a:solidFill>
                <a:latin typeface="Liter" pitchFamily="34" charset="0"/>
                <a:ea typeface="Liter" pitchFamily="34" charset="-122"/>
                <a:cs typeface="Liter" pitchFamily="34" charset="-120"/>
              </a:rPr>
              <a:t>01 / Orígenes Históricos</a:t>
            </a:r>
            <a:endParaRPr lang="en-US" sz="1600" dirty="0"/>
          </a:p>
        </p:txBody>
      </p:sp>
      <p:sp>
        <p:nvSpPr>
          <p:cNvPr id="3" name="Text 1"/>
          <p:cNvSpPr/>
          <p:nvPr/>
        </p:nvSpPr>
        <p:spPr>
          <a:xfrm>
            <a:off x="374850" y="637245"/>
            <a:ext cx="11610982" cy="374850"/>
          </a:xfrm>
          <a:prstGeom prst="rect">
            <a:avLst/>
          </a:prstGeom>
          <a:noFill/>
          <a:ln/>
        </p:spPr>
        <p:txBody>
          <a:bodyPr wrap="square" lIns="0" tIns="0" rIns="0" bIns="0" rtlCol="0" anchor="ctr"/>
          <a:lstStyle/>
          <a:p>
            <a:pPr>
              <a:lnSpc>
                <a:spcPct val="90000"/>
              </a:lnSpc>
            </a:pPr>
            <a:r>
              <a:rPr lang="en-US" sz="2656" b="1" dirty="0">
                <a:solidFill>
                  <a:srgbClr val="EFEFEF"/>
                </a:solidFill>
                <a:latin typeface="Liter" pitchFamily="34" charset="0"/>
                <a:ea typeface="Liter" pitchFamily="34" charset="-122"/>
                <a:cs typeface="Liter" pitchFamily="34" charset="-120"/>
              </a:rPr>
              <a:t>Los Primeros Pasos del Cálculo Automatizado</a:t>
            </a:r>
            <a:endParaRPr lang="en-US" sz="1600" dirty="0"/>
          </a:p>
        </p:txBody>
      </p:sp>
      <p:sp>
        <p:nvSpPr>
          <p:cNvPr id="4" name="Shape 2"/>
          <p:cNvSpPr/>
          <p:nvPr/>
        </p:nvSpPr>
        <p:spPr>
          <a:xfrm>
            <a:off x="374850" y="1124550"/>
            <a:ext cx="899640" cy="37485"/>
          </a:xfrm>
          <a:custGeom>
            <a:avLst/>
            <a:gdLst/>
            <a:ahLst/>
            <a:cxnLst/>
            <a:rect l="l" t="t" r="r" b="b"/>
            <a:pathLst>
              <a:path w="899640" h="37485">
                <a:moveTo>
                  <a:pt x="0" y="0"/>
                </a:moveTo>
                <a:lnTo>
                  <a:pt x="899640" y="0"/>
                </a:lnTo>
                <a:lnTo>
                  <a:pt x="899640" y="37485"/>
                </a:lnTo>
                <a:lnTo>
                  <a:pt x="0" y="37485"/>
                </a:lnTo>
                <a:lnTo>
                  <a:pt x="0" y="0"/>
                </a:lnTo>
                <a:close/>
              </a:path>
            </a:pathLst>
          </a:custGeom>
          <a:solidFill>
            <a:srgbClr val="6366F1"/>
          </a:solidFill>
          <a:ln/>
        </p:spPr>
      </p:sp>
      <p:sp>
        <p:nvSpPr>
          <p:cNvPr id="5" name="Shape 3"/>
          <p:cNvSpPr/>
          <p:nvPr/>
        </p:nvSpPr>
        <p:spPr>
          <a:xfrm>
            <a:off x="379536" y="1391631"/>
            <a:ext cx="6784787" cy="1696197"/>
          </a:xfrm>
          <a:custGeom>
            <a:avLst/>
            <a:gdLst/>
            <a:ahLst/>
            <a:cxnLst/>
            <a:rect l="l" t="t" r="r" b="b"/>
            <a:pathLst>
              <a:path w="6784787" h="1696197">
                <a:moveTo>
                  <a:pt x="112458" y="0"/>
                </a:moveTo>
                <a:lnTo>
                  <a:pt x="6672329" y="0"/>
                </a:lnTo>
                <a:cubicBezTo>
                  <a:pt x="6734438" y="0"/>
                  <a:pt x="6784787" y="50349"/>
                  <a:pt x="6784787" y="112458"/>
                </a:cubicBezTo>
                <a:lnTo>
                  <a:pt x="6784787" y="1583739"/>
                </a:lnTo>
                <a:cubicBezTo>
                  <a:pt x="6784787" y="1645848"/>
                  <a:pt x="6734438" y="1696197"/>
                  <a:pt x="6672329" y="1696197"/>
                </a:cubicBezTo>
                <a:lnTo>
                  <a:pt x="112458" y="1696197"/>
                </a:lnTo>
                <a:cubicBezTo>
                  <a:pt x="50349" y="1696197"/>
                  <a:pt x="0" y="1645848"/>
                  <a:pt x="0" y="1583739"/>
                </a:cubicBezTo>
                <a:lnTo>
                  <a:pt x="0" y="112458"/>
                </a:lnTo>
                <a:cubicBezTo>
                  <a:pt x="0" y="50349"/>
                  <a:pt x="50349" y="0"/>
                  <a:pt x="112458" y="0"/>
                </a:cubicBezTo>
                <a:close/>
              </a:path>
            </a:pathLst>
          </a:custGeom>
          <a:solidFill>
            <a:srgbClr val="262626"/>
          </a:solidFill>
          <a:ln w="12700">
            <a:solidFill>
              <a:srgbClr val="333333"/>
            </a:solidFill>
            <a:prstDash val="solid"/>
          </a:ln>
        </p:spPr>
      </p:sp>
      <p:sp>
        <p:nvSpPr>
          <p:cNvPr id="6" name="Shape 4"/>
          <p:cNvSpPr/>
          <p:nvPr/>
        </p:nvSpPr>
        <p:spPr>
          <a:xfrm>
            <a:off x="571646" y="1583742"/>
            <a:ext cx="524790" cy="524790"/>
          </a:xfrm>
          <a:custGeom>
            <a:avLst/>
            <a:gdLst/>
            <a:ahLst/>
            <a:cxnLst/>
            <a:rect l="l" t="t" r="r" b="b"/>
            <a:pathLst>
              <a:path w="524790" h="524790">
                <a:moveTo>
                  <a:pt x="112457" y="0"/>
                </a:moveTo>
                <a:lnTo>
                  <a:pt x="412333" y="0"/>
                </a:lnTo>
                <a:cubicBezTo>
                  <a:pt x="474441" y="0"/>
                  <a:pt x="524790" y="50349"/>
                  <a:pt x="524790" y="112457"/>
                </a:cubicBezTo>
                <a:lnTo>
                  <a:pt x="524790" y="412333"/>
                </a:lnTo>
                <a:cubicBezTo>
                  <a:pt x="524790" y="474441"/>
                  <a:pt x="474441" y="524790"/>
                  <a:pt x="412333" y="524790"/>
                </a:cubicBezTo>
                <a:lnTo>
                  <a:pt x="112457" y="524790"/>
                </a:lnTo>
                <a:cubicBezTo>
                  <a:pt x="50349" y="524790"/>
                  <a:pt x="0" y="474441"/>
                  <a:pt x="0" y="412333"/>
                </a:cubicBezTo>
                <a:lnTo>
                  <a:pt x="0" y="112457"/>
                </a:lnTo>
                <a:cubicBezTo>
                  <a:pt x="0" y="50390"/>
                  <a:pt x="50390" y="0"/>
                  <a:pt x="112457" y="0"/>
                </a:cubicBezTo>
                <a:close/>
              </a:path>
            </a:pathLst>
          </a:custGeom>
          <a:solidFill>
            <a:srgbClr val="6366F1">
              <a:alpha val="20000"/>
            </a:srgbClr>
          </a:solidFill>
          <a:ln/>
        </p:spPr>
      </p:sp>
      <p:sp>
        <p:nvSpPr>
          <p:cNvPr id="7" name="Shape 5"/>
          <p:cNvSpPr/>
          <p:nvPr/>
        </p:nvSpPr>
        <p:spPr>
          <a:xfrm>
            <a:off x="749700" y="1733682"/>
            <a:ext cx="168683" cy="224910"/>
          </a:xfrm>
          <a:custGeom>
            <a:avLst/>
            <a:gdLst/>
            <a:ahLst/>
            <a:cxnLst/>
            <a:rect l="l" t="t" r="r" b="b"/>
            <a:pathLst>
              <a:path w="168683" h="224910">
                <a:moveTo>
                  <a:pt x="28114" y="0"/>
                </a:moveTo>
                <a:cubicBezTo>
                  <a:pt x="12607" y="0"/>
                  <a:pt x="0" y="12607"/>
                  <a:pt x="0" y="28114"/>
                </a:cubicBezTo>
                <a:lnTo>
                  <a:pt x="0" y="196796"/>
                </a:lnTo>
                <a:cubicBezTo>
                  <a:pt x="0" y="212303"/>
                  <a:pt x="12607" y="224910"/>
                  <a:pt x="28114" y="224910"/>
                </a:cubicBezTo>
                <a:lnTo>
                  <a:pt x="140569" y="224910"/>
                </a:lnTo>
                <a:cubicBezTo>
                  <a:pt x="156075" y="224910"/>
                  <a:pt x="168683" y="212303"/>
                  <a:pt x="168683" y="196796"/>
                </a:cubicBezTo>
                <a:lnTo>
                  <a:pt x="168683" y="28114"/>
                </a:lnTo>
                <a:cubicBezTo>
                  <a:pt x="168683" y="12607"/>
                  <a:pt x="156075" y="0"/>
                  <a:pt x="140569" y="0"/>
                </a:cubicBezTo>
                <a:lnTo>
                  <a:pt x="28114" y="0"/>
                </a:lnTo>
                <a:close/>
                <a:moveTo>
                  <a:pt x="42171" y="28114"/>
                </a:moveTo>
                <a:lnTo>
                  <a:pt x="126512" y="28114"/>
                </a:lnTo>
                <a:cubicBezTo>
                  <a:pt x="134287" y="28114"/>
                  <a:pt x="140569" y="34395"/>
                  <a:pt x="140569" y="42171"/>
                </a:cubicBezTo>
                <a:lnTo>
                  <a:pt x="140569" y="56228"/>
                </a:lnTo>
                <a:cubicBezTo>
                  <a:pt x="140569" y="64003"/>
                  <a:pt x="134287" y="70284"/>
                  <a:pt x="126512" y="70284"/>
                </a:cubicBezTo>
                <a:lnTo>
                  <a:pt x="42171" y="70284"/>
                </a:lnTo>
                <a:cubicBezTo>
                  <a:pt x="34395" y="70284"/>
                  <a:pt x="28114" y="64003"/>
                  <a:pt x="28114" y="56228"/>
                </a:cubicBezTo>
                <a:lnTo>
                  <a:pt x="28114" y="42171"/>
                </a:lnTo>
                <a:cubicBezTo>
                  <a:pt x="28114" y="34395"/>
                  <a:pt x="34395" y="28114"/>
                  <a:pt x="42171" y="28114"/>
                </a:cubicBezTo>
                <a:close/>
                <a:moveTo>
                  <a:pt x="49199" y="101912"/>
                </a:moveTo>
                <a:cubicBezTo>
                  <a:pt x="49199" y="107731"/>
                  <a:pt x="44475" y="112455"/>
                  <a:pt x="38656" y="112455"/>
                </a:cubicBezTo>
                <a:cubicBezTo>
                  <a:pt x="32838" y="112455"/>
                  <a:pt x="28114" y="107731"/>
                  <a:pt x="28114" y="101912"/>
                </a:cubicBezTo>
                <a:cubicBezTo>
                  <a:pt x="28114" y="96094"/>
                  <a:pt x="32838" y="91370"/>
                  <a:pt x="38656" y="91370"/>
                </a:cubicBezTo>
                <a:cubicBezTo>
                  <a:pt x="44475" y="91370"/>
                  <a:pt x="49199" y="96094"/>
                  <a:pt x="49199" y="101912"/>
                </a:cubicBezTo>
                <a:close/>
                <a:moveTo>
                  <a:pt x="84341" y="112455"/>
                </a:moveTo>
                <a:cubicBezTo>
                  <a:pt x="78523" y="112455"/>
                  <a:pt x="73799" y="107731"/>
                  <a:pt x="73799" y="101912"/>
                </a:cubicBezTo>
                <a:cubicBezTo>
                  <a:pt x="73799" y="96094"/>
                  <a:pt x="78523" y="91370"/>
                  <a:pt x="84341" y="91370"/>
                </a:cubicBezTo>
                <a:cubicBezTo>
                  <a:pt x="90160" y="91370"/>
                  <a:pt x="94884" y="96094"/>
                  <a:pt x="94884" y="101912"/>
                </a:cubicBezTo>
                <a:cubicBezTo>
                  <a:pt x="94884" y="107731"/>
                  <a:pt x="90160" y="112455"/>
                  <a:pt x="84341" y="112455"/>
                </a:cubicBezTo>
                <a:close/>
                <a:moveTo>
                  <a:pt x="140569" y="101912"/>
                </a:moveTo>
                <a:cubicBezTo>
                  <a:pt x="140569" y="107731"/>
                  <a:pt x="135845" y="112455"/>
                  <a:pt x="130026" y="112455"/>
                </a:cubicBezTo>
                <a:cubicBezTo>
                  <a:pt x="124207" y="112455"/>
                  <a:pt x="119483" y="107731"/>
                  <a:pt x="119483" y="101912"/>
                </a:cubicBezTo>
                <a:cubicBezTo>
                  <a:pt x="119483" y="96094"/>
                  <a:pt x="124207" y="91370"/>
                  <a:pt x="130026" y="91370"/>
                </a:cubicBezTo>
                <a:cubicBezTo>
                  <a:pt x="135845" y="91370"/>
                  <a:pt x="140569" y="96094"/>
                  <a:pt x="140569" y="101912"/>
                </a:cubicBezTo>
                <a:close/>
                <a:moveTo>
                  <a:pt x="38656" y="154626"/>
                </a:moveTo>
                <a:cubicBezTo>
                  <a:pt x="32838" y="154626"/>
                  <a:pt x="28114" y="149902"/>
                  <a:pt x="28114" y="144083"/>
                </a:cubicBezTo>
                <a:cubicBezTo>
                  <a:pt x="28114" y="138264"/>
                  <a:pt x="32838" y="133540"/>
                  <a:pt x="38656" y="133540"/>
                </a:cubicBezTo>
                <a:cubicBezTo>
                  <a:pt x="44475" y="133540"/>
                  <a:pt x="49199" y="138264"/>
                  <a:pt x="49199" y="144083"/>
                </a:cubicBezTo>
                <a:cubicBezTo>
                  <a:pt x="49199" y="149902"/>
                  <a:pt x="44475" y="154626"/>
                  <a:pt x="38656" y="154626"/>
                </a:cubicBezTo>
                <a:close/>
                <a:moveTo>
                  <a:pt x="94884" y="144083"/>
                </a:moveTo>
                <a:cubicBezTo>
                  <a:pt x="94884" y="149902"/>
                  <a:pt x="90160" y="154626"/>
                  <a:pt x="84341" y="154626"/>
                </a:cubicBezTo>
                <a:cubicBezTo>
                  <a:pt x="78523" y="154626"/>
                  <a:pt x="73799" y="149902"/>
                  <a:pt x="73799" y="144083"/>
                </a:cubicBezTo>
                <a:cubicBezTo>
                  <a:pt x="73799" y="138264"/>
                  <a:pt x="78523" y="133540"/>
                  <a:pt x="84341" y="133540"/>
                </a:cubicBezTo>
                <a:cubicBezTo>
                  <a:pt x="90160" y="133540"/>
                  <a:pt x="94884" y="138264"/>
                  <a:pt x="94884" y="144083"/>
                </a:cubicBezTo>
                <a:close/>
                <a:moveTo>
                  <a:pt x="130026" y="154626"/>
                </a:moveTo>
                <a:cubicBezTo>
                  <a:pt x="124207" y="154626"/>
                  <a:pt x="119483" y="149902"/>
                  <a:pt x="119483" y="144083"/>
                </a:cubicBezTo>
                <a:cubicBezTo>
                  <a:pt x="119483" y="138264"/>
                  <a:pt x="124207" y="133540"/>
                  <a:pt x="130026" y="133540"/>
                </a:cubicBezTo>
                <a:cubicBezTo>
                  <a:pt x="135845" y="133540"/>
                  <a:pt x="140569" y="138264"/>
                  <a:pt x="140569" y="144083"/>
                </a:cubicBezTo>
                <a:cubicBezTo>
                  <a:pt x="140569" y="149902"/>
                  <a:pt x="135845" y="154626"/>
                  <a:pt x="130026" y="154626"/>
                </a:cubicBezTo>
                <a:close/>
                <a:moveTo>
                  <a:pt x="28114" y="186254"/>
                </a:moveTo>
                <a:cubicBezTo>
                  <a:pt x="28114" y="180411"/>
                  <a:pt x="32814" y="175711"/>
                  <a:pt x="38656" y="175711"/>
                </a:cubicBezTo>
                <a:lnTo>
                  <a:pt x="87855" y="175711"/>
                </a:lnTo>
                <a:cubicBezTo>
                  <a:pt x="93698" y="175711"/>
                  <a:pt x="98398" y="180411"/>
                  <a:pt x="98398" y="186254"/>
                </a:cubicBezTo>
                <a:cubicBezTo>
                  <a:pt x="98398" y="192096"/>
                  <a:pt x="93698" y="196796"/>
                  <a:pt x="87855" y="196796"/>
                </a:cubicBezTo>
                <a:lnTo>
                  <a:pt x="38656" y="196796"/>
                </a:lnTo>
                <a:cubicBezTo>
                  <a:pt x="32814" y="196796"/>
                  <a:pt x="28114" y="192096"/>
                  <a:pt x="28114" y="186254"/>
                </a:cubicBezTo>
                <a:close/>
                <a:moveTo>
                  <a:pt x="130026" y="175711"/>
                </a:moveTo>
                <a:cubicBezTo>
                  <a:pt x="135869" y="175711"/>
                  <a:pt x="140569" y="180411"/>
                  <a:pt x="140569" y="186254"/>
                </a:cubicBezTo>
                <a:cubicBezTo>
                  <a:pt x="140569" y="192096"/>
                  <a:pt x="135869" y="196796"/>
                  <a:pt x="130026" y="196796"/>
                </a:cubicBezTo>
                <a:cubicBezTo>
                  <a:pt x="124184" y="196796"/>
                  <a:pt x="119483" y="192096"/>
                  <a:pt x="119483" y="186254"/>
                </a:cubicBezTo>
                <a:cubicBezTo>
                  <a:pt x="119483" y="180411"/>
                  <a:pt x="124184" y="175711"/>
                  <a:pt x="130026" y="175711"/>
                </a:cubicBezTo>
                <a:close/>
              </a:path>
            </a:pathLst>
          </a:custGeom>
          <a:solidFill>
            <a:srgbClr val="6366F1"/>
          </a:solidFill>
          <a:ln/>
        </p:spPr>
      </p:sp>
      <p:sp>
        <p:nvSpPr>
          <p:cNvPr id="8" name="Text 6"/>
          <p:cNvSpPr/>
          <p:nvPr/>
        </p:nvSpPr>
        <p:spPr>
          <a:xfrm>
            <a:off x="1246377" y="1583742"/>
            <a:ext cx="1340089" cy="262395"/>
          </a:xfrm>
          <a:prstGeom prst="rect">
            <a:avLst/>
          </a:prstGeom>
          <a:noFill/>
          <a:ln/>
        </p:spPr>
        <p:txBody>
          <a:bodyPr wrap="square" lIns="0" tIns="0" rIns="0" bIns="0" rtlCol="0" anchor="ctr"/>
          <a:lstStyle/>
          <a:p>
            <a:pPr>
              <a:lnSpc>
                <a:spcPct val="120000"/>
              </a:lnSpc>
            </a:pPr>
            <a:r>
              <a:rPr lang="en-US" sz="1476" b="1" dirty="0">
                <a:solidFill>
                  <a:srgbClr val="EFEFEF"/>
                </a:solidFill>
                <a:latin typeface="Liter" pitchFamily="34" charset="0"/>
                <a:ea typeface="Liter" pitchFamily="34" charset="-122"/>
                <a:cs typeface="Liter" pitchFamily="34" charset="-120"/>
              </a:rPr>
              <a:t>El Ábaco Chino</a:t>
            </a:r>
            <a:endParaRPr lang="en-US" sz="1600" dirty="0"/>
          </a:p>
        </p:txBody>
      </p:sp>
      <p:sp>
        <p:nvSpPr>
          <p:cNvPr id="9" name="Shape 7"/>
          <p:cNvSpPr/>
          <p:nvPr/>
        </p:nvSpPr>
        <p:spPr>
          <a:xfrm>
            <a:off x="2606087" y="1602484"/>
            <a:ext cx="730958" cy="224910"/>
          </a:xfrm>
          <a:custGeom>
            <a:avLst/>
            <a:gdLst/>
            <a:ahLst/>
            <a:cxnLst/>
            <a:rect l="l" t="t" r="r" b="b"/>
            <a:pathLst>
              <a:path w="730958" h="224910">
                <a:moveTo>
                  <a:pt x="112455" y="0"/>
                </a:moveTo>
                <a:lnTo>
                  <a:pt x="618503" y="0"/>
                </a:lnTo>
                <a:cubicBezTo>
                  <a:pt x="680610" y="0"/>
                  <a:pt x="730958" y="50348"/>
                  <a:pt x="730958" y="112455"/>
                </a:cubicBezTo>
                <a:lnTo>
                  <a:pt x="730958" y="112455"/>
                </a:lnTo>
                <a:cubicBezTo>
                  <a:pt x="730958" y="174562"/>
                  <a:pt x="680610" y="224910"/>
                  <a:pt x="618503" y="224910"/>
                </a:cubicBezTo>
                <a:lnTo>
                  <a:pt x="112455" y="224910"/>
                </a:lnTo>
                <a:cubicBezTo>
                  <a:pt x="50348" y="224910"/>
                  <a:pt x="0" y="174562"/>
                  <a:pt x="0" y="112455"/>
                </a:cubicBezTo>
                <a:lnTo>
                  <a:pt x="0" y="112455"/>
                </a:lnTo>
                <a:cubicBezTo>
                  <a:pt x="0" y="50348"/>
                  <a:pt x="50348" y="0"/>
                  <a:pt x="112455" y="0"/>
                </a:cubicBezTo>
                <a:close/>
              </a:path>
            </a:pathLst>
          </a:custGeom>
          <a:solidFill>
            <a:srgbClr val="6366F1">
              <a:alpha val="20000"/>
            </a:srgbClr>
          </a:solidFill>
          <a:ln/>
        </p:spPr>
      </p:sp>
      <p:sp>
        <p:nvSpPr>
          <p:cNvPr id="10" name="Text 8"/>
          <p:cNvSpPr/>
          <p:nvPr/>
        </p:nvSpPr>
        <p:spPr>
          <a:xfrm>
            <a:off x="2606087" y="1602484"/>
            <a:ext cx="787185" cy="224910"/>
          </a:xfrm>
          <a:prstGeom prst="rect">
            <a:avLst/>
          </a:prstGeom>
          <a:noFill/>
          <a:ln/>
        </p:spPr>
        <p:txBody>
          <a:bodyPr wrap="square" lIns="112455" tIns="37485" rIns="112455" bIns="37485" rtlCol="0" anchor="ctr"/>
          <a:lstStyle/>
          <a:p>
            <a:pPr>
              <a:lnSpc>
                <a:spcPct val="110000"/>
              </a:lnSpc>
            </a:pPr>
            <a:r>
              <a:rPr lang="en-US" sz="885" b="1" dirty="0">
                <a:solidFill>
                  <a:srgbClr val="6366F1"/>
                </a:solidFill>
                <a:latin typeface="Liter" pitchFamily="34" charset="0"/>
                <a:ea typeface="Liter" pitchFamily="34" charset="-122"/>
                <a:cs typeface="Liter" pitchFamily="34" charset="-120"/>
              </a:rPr>
              <a:t>3000 A.C.</a:t>
            </a:r>
            <a:endParaRPr lang="en-US" sz="1600" dirty="0"/>
          </a:p>
        </p:txBody>
      </p:sp>
      <p:sp>
        <p:nvSpPr>
          <p:cNvPr id="11" name="Text 9"/>
          <p:cNvSpPr/>
          <p:nvPr/>
        </p:nvSpPr>
        <p:spPr>
          <a:xfrm>
            <a:off x="1246377" y="1921107"/>
            <a:ext cx="5791434" cy="637245"/>
          </a:xfrm>
          <a:prstGeom prst="rect">
            <a:avLst/>
          </a:prstGeom>
          <a:noFill/>
          <a:ln/>
        </p:spPr>
        <p:txBody>
          <a:bodyPr wrap="square" lIns="0" tIns="0" rIns="0" bIns="0" rtlCol="0" anchor="ctr"/>
          <a:lstStyle/>
          <a:p>
            <a:pPr>
              <a:lnSpc>
                <a:spcPct val="140000"/>
              </a:lnSpc>
            </a:pPr>
            <a:r>
              <a:rPr lang="en-US" sz="1033" dirty="0">
                <a:solidFill>
                  <a:srgbClr val="8F8F8F"/>
                </a:solidFill>
                <a:latin typeface="Liter" pitchFamily="34" charset="0"/>
                <a:ea typeface="Liter" pitchFamily="34" charset="-122"/>
                <a:cs typeface="Liter" pitchFamily="34" charset="-120"/>
              </a:rPr>
              <a:t>El primer dispositivo de cálculo conocido. Marco de madera con cables horizontales y bolas agujereadas que permitían realizar operaciones aritméticas complejas mediante un sistema posicional decimal.</a:t>
            </a:r>
            <a:endParaRPr lang="en-US" sz="1600" dirty="0"/>
          </a:p>
        </p:txBody>
      </p:sp>
      <p:sp>
        <p:nvSpPr>
          <p:cNvPr id="12" name="Shape 10"/>
          <p:cNvSpPr/>
          <p:nvPr/>
        </p:nvSpPr>
        <p:spPr>
          <a:xfrm>
            <a:off x="1246377" y="2673150"/>
            <a:ext cx="965239" cy="224910"/>
          </a:xfrm>
          <a:custGeom>
            <a:avLst/>
            <a:gdLst/>
            <a:ahLst/>
            <a:cxnLst/>
            <a:rect l="l" t="t" r="r" b="b"/>
            <a:pathLst>
              <a:path w="965239" h="224910">
                <a:moveTo>
                  <a:pt x="37486" y="0"/>
                </a:moveTo>
                <a:lnTo>
                  <a:pt x="927753" y="0"/>
                </a:lnTo>
                <a:cubicBezTo>
                  <a:pt x="948456" y="0"/>
                  <a:pt x="965239" y="16783"/>
                  <a:pt x="965239" y="37486"/>
                </a:cubicBezTo>
                <a:lnTo>
                  <a:pt x="965239" y="187424"/>
                </a:lnTo>
                <a:cubicBezTo>
                  <a:pt x="965239" y="208127"/>
                  <a:pt x="948456" y="224910"/>
                  <a:pt x="927753" y="224910"/>
                </a:cubicBezTo>
                <a:lnTo>
                  <a:pt x="37486" y="224910"/>
                </a:lnTo>
                <a:cubicBezTo>
                  <a:pt x="16797" y="224910"/>
                  <a:pt x="0" y="208113"/>
                  <a:pt x="0" y="187424"/>
                </a:cubicBezTo>
                <a:lnTo>
                  <a:pt x="0" y="37486"/>
                </a:lnTo>
                <a:cubicBezTo>
                  <a:pt x="0" y="16783"/>
                  <a:pt x="16783" y="0"/>
                  <a:pt x="37486" y="0"/>
                </a:cubicBezTo>
                <a:close/>
              </a:path>
            </a:pathLst>
          </a:custGeom>
          <a:solidFill>
            <a:srgbClr val="333333"/>
          </a:solidFill>
          <a:ln/>
        </p:spPr>
      </p:sp>
      <p:sp>
        <p:nvSpPr>
          <p:cNvPr id="13" name="Text 11"/>
          <p:cNvSpPr/>
          <p:nvPr/>
        </p:nvSpPr>
        <p:spPr>
          <a:xfrm>
            <a:off x="1246377" y="2673150"/>
            <a:ext cx="1021467" cy="224910"/>
          </a:xfrm>
          <a:prstGeom prst="rect">
            <a:avLst/>
          </a:prstGeom>
          <a:noFill/>
          <a:ln/>
        </p:spPr>
        <p:txBody>
          <a:bodyPr wrap="square" lIns="74970" tIns="37485" rIns="74970" bIns="37485" rtlCol="0" anchor="ctr"/>
          <a:lstStyle/>
          <a:p>
            <a:pPr>
              <a:lnSpc>
                <a:spcPct val="110000"/>
              </a:lnSpc>
            </a:pPr>
            <a:r>
              <a:rPr lang="en-US" sz="885" dirty="0">
                <a:solidFill>
                  <a:srgbClr val="8F8F8F"/>
                </a:solidFill>
                <a:latin typeface="Liter" pitchFamily="34" charset="0"/>
                <a:ea typeface="Liter" pitchFamily="34" charset="-122"/>
                <a:cs typeface="Liter" pitchFamily="34" charset="-120"/>
              </a:rPr>
              <a:t>Sistema decimal</a:t>
            </a:r>
            <a:endParaRPr lang="en-US" sz="1600" dirty="0"/>
          </a:p>
        </p:txBody>
      </p:sp>
      <p:sp>
        <p:nvSpPr>
          <p:cNvPr id="14" name="Shape 12"/>
          <p:cNvSpPr/>
          <p:nvPr/>
        </p:nvSpPr>
        <p:spPr>
          <a:xfrm>
            <a:off x="2287171" y="2673150"/>
            <a:ext cx="1180778" cy="224910"/>
          </a:xfrm>
          <a:custGeom>
            <a:avLst/>
            <a:gdLst/>
            <a:ahLst/>
            <a:cxnLst/>
            <a:rect l="l" t="t" r="r" b="b"/>
            <a:pathLst>
              <a:path w="1180778" h="224910">
                <a:moveTo>
                  <a:pt x="37486" y="0"/>
                </a:moveTo>
                <a:lnTo>
                  <a:pt x="1143292" y="0"/>
                </a:lnTo>
                <a:cubicBezTo>
                  <a:pt x="1163995" y="0"/>
                  <a:pt x="1180778" y="16783"/>
                  <a:pt x="1180778" y="37486"/>
                </a:cubicBezTo>
                <a:lnTo>
                  <a:pt x="1180778" y="187424"/>
                </a:lnTo>
                <a:cubicBezTo>
                  <a:pt x="1180778" y="208127"/>
                  <a:pt x="1163995" y="224910"/>
                  <a:pt x="1143292" y="224910"/>
                </a:cubicBezTo>
                <a:lnTo>
                  <a:pt x="37486" y="224910"/>
                </a:lnTo>
                <a:cubicBezTo>
                  <a:pt x="16797" y="224910"/>
                  <a:pt x="0" y="208113"/>
                  <a:pt x="0" y="187424"/>
                </a:cubicBezTo>
                <a:lnTo>
                  <a:pt x="0" y="37486"/>
                </a:lnTo>
                <a:cubicBezTo>
                  <a:pt x="0" y="16783"/>
                  <a:pt x="16783" y="0"/>
                  <a:pt x="37486" y="0"/>
                </a:cubicBezTo>
                <a:close/>
              </a:path>
            </a:pathLst>
          </a:custGeom>
          <a:solidFill>
            <a:srgbClr val="333333"/>
          </a:solidFill>
          <a:ln/>
        </p:spPr>
      </p:sp>
      <p:sp>
        <p:nvSpPr>
          <p:cNvPr id="15" name="Text 13"/>
          <p:cNvSpPr/>
          <p:nvPr/>
        </p:nvSpPr>
        <p:spPr>
          <a:xfrm>
            <a:off x="2287171" y="2673150"/>
            <a:ext cx="1237005" cy="224910"/>
          </a:xfrm>
          <a:prstGeom prst="rect">
            <a:avLst/>
          </a:prstGeom>
          <a:noFill/>
          <a:ln/>
        </p:spPr>
        <p:txBody>
          <a:bodyPr wrap="square" lIns="74970" tIns="37485" rIns="74970" bIns="37485" rtlCol="0" anchor="ctr"/>
          <a:lstStyle/>
          <a:p>
            <a:pPr>
              <a:lnSpc>
                <a:spcPct val="110000"/>
              </a:lnSpc>
            </a:pPr>
            <a:r>
              <a:rPr lang="en-US" sz="885" dirty="0">
                <a:solidFill>
                  <a:srgbClr val="8F8F8F"/>
                </a:solidFill>
                <a:latin typeface="Liter" pitchFamily="34" charset="0"/>
                <a:ea typeface="Liter" pitchFamily="34" charset="-122"/>
                <a:cs typeface="Liter" pitchFamily="34" charset="-120"/>
              </a:rPr>
              <a:t>Operaciones básicas</a:t>
            </a:r>
            <a:endParaRPr lang="en-US" sz="1600" dirty="0"/>
          </a:p>
        </p:txBody>
      </p:sp>
      <p:sp>
        <p:nvSpPr>
          <p:cNvPr id="16" name="Shape 14"/>
          <p:cNvSpPr/>
          <p:nvPr/>
        </p:nvSpPr>
        <p:spPr>
          <a:xfrm>
            <a:off x="379536" y="3249482"/>
            <a:ext cx="6784787" cy="1696197"/>
          </a:xfrm>
          <a:custGeom>
            <a:avLst/>
            <a:gdLst/>
            <a:ahLst/>
            <a:cxnLst/>
            <a:rect l="l" t="t" r="r" b="b"/>
            <a:pathLst>
              <a:path w="6784787" h="1696197">
                <a:moveTo>
                  <a:pt x="112458" y="0"/>
                </a:moveTo>
                <a:lnTo>
                  <a:pt x="6672329" y="0"/>
                </a:lnTo>
                <a:cubicBezTo>
                  <a:pt x="6734438" y="0"/>
                  <a:pt x="6784787" y="50349"/>
                  <a:pt x="6784787" y="112458"/>
                </a:cubicBezTo>
                <a:lnTo>
                  <a:pt x="6784787" y="1583739"/>
                </a:lnTo>
                <a:cubicBezTo>
                  <a:pt x="6784787" y="1645848"/>
                  <a:pt x="6734438" y="1696197"/>
                  <a:pt x="6672329" y="1696197"/>
                </a:cubicBezTo>
                <a:lnTo>
                  <a:pt x="112458" y="1696197"/>
                </a:lnTo>
                <a:cubicBezTo>
                  <a:pt x="50349" y="1696197"/>
                  <a:pt x="0" y="1645848"/>
                  <a:pt x="0" y="1583739"/>
                </a:cubicBezTo>
                <a:lnTo>
                  <a:pt x="0" y="112458"/>
                </a:lnTo>
                <a:cubicBezTo>
                  <a:pt x="0" y="50349"/>
                  <a:pt x="50349" y="0"/>
                  <a:pt x="112458" y="0"/>
                </a:cubicBezTo>
                <a:close/>
              </a:path>
            </a:pathLst>
          </a:custGeom>
          <a:solidFill>
            <a:srgbClr val="262626"/>
          </a:solidFill>
          <a:ln w="12700">
            <a:solidFill>
              <a:srgbClr val="333333"/>
            </a:solidFill>
            <a:prstDash val="solid"/>
          </a:ln>
        </p:spPr>
      </p:sp>
      <p:sp>
        <p:nvSpPr>
          <p:cNvPr id="17" name="Shape 15"/>
          <p:cNvSpPr/>
          <p:nvPr/>
        </p:nvSpPr>
        <p:spPr>
          <a:xfrm>
            <a:off x="571646" y="3441593"/>
            <a:ext cx="524790" cy="524790"/>
          </a:xfrm>
          <a:custGeom>
            <a:avLst/>
            <a:gdLst/>
            <a:ahLst/>
            <a:cxnLst/>
            <a:rect l="l" t="t" r="r" b="b"/>
            <a:pathLst>
              <a:path w="524790" h="524790">
                <a:moveTo>
                  <a:pt x="112457" y="0"/>
                </a:moveTo>
                <a:lnTo>
                  <a:pt x="412333" y="0"/>
                </a:lnTo>
                <a:cubicBezTo>
                  <a:pt x="474441" y="0"/>
                  <a:pt x="524790" y="50349"/>
                  <a:pt x="524790" y="112457"/>
                </a:cubicBezTo>
                <a:lnTo>
                  <a:pt x="524790" y="412333"/>
                </a:lnTo>
                <a:cubicBezTo>
                  <a:pt x="524790" y="474441"/>
                  <a:pt x="474441" y="524790"/>
                  <a:pt x="412333" y="524790"/>
                </a:cubicBezTo>
                <a:lnTo>
                  <a:pt x="112457" y="524790"/>
                </a:lnTo>
                <a:cubicBezTo>
                  <a:pt x="50349" y="524790"/>
                  <a:pt x="0" y="474441"/>
                  <a:pt x="0" y="412333"/>
                </a:cubicBezTo>
                <a:lnTo>
                  <a:pt x="0" y="112457"/>
                </a:lnTo>
                <a:cubicBezTo>
                  <a:pt x="0" y="50390"/>
                  <a:pt x="50390" y="0"/>
                  <a:pt x="112457" y="0"/>
                </a:cubicBezTo>
                <a:close/>
              </a:path>
            </a:pathLst>
          </a:custGeom>
          <a:solidFill>
            <a:srgbClr val="6366F1">
              <a:alpha val="20000"/>
            </a:srgbClr>
          </a:solidFill>
          <a:ln/>
        </p:spPr>
      </p:sp>
      <p:sp>
        <p:nvSpPr>
          <p:cNvPr id="18" name="Shape 16"/>
          <p:cNvSpPr/>
          <p:nvPr/>
        </p:nvSpPr>
        <p:spPr>
          <a:xfrm>
            <a:off x="707530" y="3591533"/>
            <a:ext cx="253024" cy="224910"/>
          </a:xfrm>
          <a:custGeom>
            <a:avLst/>
            <a:gdLst/>
            <a:ahLst/>
            <a:cxnLst/>
            <a:rect l="l" t="t" r="r" b="b"/>
            <a:pathLst>
              <a:path w="253024" h="224910">
                <a:moveTo>
                  <a:pt x="91853" y="226755"/>
                </a:moveTo>
                <a:cubicBezTo>
                  <a:pt x="83638" y="234970"/>
                  <a:pt x="70284" y="234970"/>
                  <a:pt x="62026" y="226755"/>
                </a:cubicBezTo>
                <a:lnTo>
                  <a:pt x="12344" y="177073"/>
                </a:lnTo>
                <a:cubicBezTo>
                  <a:pt x="4129" y="168858"/>
                  <a:pt x="4129" y="155504"/>
                  <a:pt x="12344" y="147246"/>
                </a:cubicBezTo>
                <a:lnTo>
                  <a:pt x="19811" y="139778"/>
                </a:lnTo>
                <a:lnTo>
                  <a:pt x="52098" y="172065"/>
                </a:lnTo>
                <a:cubicBezTo>
                  <a:pt x="56228" y="176194"/>
                  <a:pt x="62905" y="176194"/>
                  <a:pt x="66990" y="172065"/>
                </a:cubicBezTo>
                <a:cubicBezTo>
                  <a:pt x="71075" y="167936"/>
                  <a:pt x="71119" y="161259"/>
                  <a:pt x="66990" y="157173"/>
                </a:cubicBezTo>
                <a:lnTo>
                  <a:pt x="34703" y="124887"/>
                </a:lnTo>
                <a:lnTo>
                  <a:pt x="49594" y="109995"/>
                </a:lnTo>
                <a:lnTo>
                  <a:pt x="71954" y="132354"/>
                </a:lnTo>
                <a:cubicBezTo>
                  <a:pt x="76083" y="136484"/>
                  <a:pt x="82760" y="136484"/>
                  <a:pt x="86845" y="132354"/>
                </a:cubicBezTo>
                <a:cubicBezTo>
                  <a:pt x="90930" y="128225"/>
                  <a:pt x="90974" y="121548"/>
                  <a:pt x="86845" y="117463"/>
                </a:cubicBezTo>
                <a:lnTo>
                  <a:pt x="64486" y="95104"/>
                </a:lnTo>
                <a:lnTo>
                  <a:pt x="79377" y="80212"/>
                </a:lnTo>
                <a:lnTo>
                  <a:pt x="111664" y="112499"/>
                </a:lnTo>
                <a:cubicBezTo>
                  <a:pt x="115794" y="116628"/>
                  <a:pt x="122471" y="116628"/>
                  <a:pt x="126556" y="112499"/>
                </a:cubicBezTo>
                <a:cubicBezTo>
                  <a:pt x="130641" y="108370"/>
                  <a:pt x="130685" y="101693"/>
                  <a:pt x="126556" y="97607"/>
                </a:cubicBezTo>
                <a:lnTo>
                  <a:pt x="94269" y="65321"/>
                </a:lnTo>
                <a:lnTo>
                  <a:pt x="109160" y="50429"/>
                </a:lnTo>
                <a:lnTo>
                  <a:pt x="131520" y="72788"/>
                </a:lnTo>
                <a:cubicBezTo>
                  <a:pt x="135649" y="76917"/>
                  <a:pt x="142326" y="76917"/>
                  <a:pt x="146411" y="72788"/>
                </a:cubicBezTo>
                <a:cubicBezTo>
                  <a:pt x="150496" y="68659"/>
                  <a:pt x="150540" y="61982"/>
                  <a:pt x="146411" y="57897"/>
                </a:cubicBezTo>
                <a:lnTo>
                  <a:pt x="124052" y="35538"/>
                </a:lnTo>
                <a:lnTo>
                  <a:pt x="138943" y="20646"/>
                </a:lnTo>
                <a:lnTo>
                  <a:pt x="171230" y="52933"/>
                </a:lnTo>
                <a:cubicBezTo>
                  <a:pt x="175360" y="57062"/>
                  <a:pt x="182037" y="57062"/>
                  <a:pt x="186122" y="52933"/>
                </a:cubicBezTo>
                <a:cubicBezTo>
                  <a:pt x="190207" y="48804"/>
                  <a:pt x="190251" y="42127"/>
                  <a:pt x="186122" y="38041"/>
                </a:cubicBezTo>
                <a:lnTo>
                  <a:pt x="153835" y="5755"/>
                </a:lnTo>
                <a:lnTo>
                  <a:pt x="161303" y="-1713"/>
                </a:lnTo>
                <a:cubicBezTo>
                  <a:pt x="169517" y="-9928"/>
                  <a:pt x="182871" y="-9928"/>
                  <a:pt x="191130" y="-1713"/>
                </a:cubicBezTo>
                <a:lnTo>
                  <a:pt x="240944" y="47837"/>
                </a:lnTo>
                <a:cubicBezTo>
                  <a:pt x="249158" y="56052"/>
                  <a:pt x="249158" y="69406"/>
                  <a:pt x="240944" y="77664"/>
                </a:cubicBezTo>
                <a:lnTo>
                  <a:pt x="91853" y="226755"/>
                </a:lnTo>
                <a:close/>
              </a:path>
            </a:pathLst>
          </a:custGeom>
          <a:solidFill>
            <a:srgbClr val="6366F1"/>
          </a:solidFill>
          <a:ln/>
        </p:spPr>
      </p:sp>
      <p:sp>
        <p:nvSpPr>
          <p:cNvPr id="19" name="Text 17"/>
          <p:cNvSpPr/>
          <p:nvPr/>
        </p:nvSpPr>
        <p:spPr>
          <a:xfrm>
            <a:off x="1246377" y="3441593"/>
            <a:ext cx="2577095" cy="262395"/>
          </a:xfrm>
          <a:prstGeom prst="rect">
            <a:avLst/>
          </a:prstGeom>
          <a:noFill/>
          <a:ln/>
        </p:spPr>
        <p:txBody>
          <a:bodyPr wrap="square" lIns="0" tIns="0" rIns="0" bIns="0" rtlCol="0" anchor="ctr"/>
          <a:lstStyle/>
          <a:p>
            <a:pPr>
              <a:lnSpc>
                <a:spcPct val="120000"/>
              </a:lnSpc>
            </a:pPr>
            <a:r>
              <a:rPr lang="en-US" sz="1476" b="1" dirty="0">
                <a:solidFill>
                  <a:srgbClr val="EFEFEF"/>
                </a:solidFill>
                <a:latin typeface="Liter" pitchFamily="34" charset="0"/>
                <a:ea typeface="Liter" pitchFamily="34" charset="-122"/>
                <a:cs typeface="Liter" pitchFamily="34" charset="-120"/>
              </a:rPr>
              <a:t>Logaritmos y Regla de Cálculo</a:t>
            </a:r>
            <a:endParaRPr lang="en-US" sz="1600" dirty="0"/>
          </a:p>
        </p:txBody>
      </p:sp>
      <p:sp>
        <p:nvSpPr>
          <p:cNvPr id="20" name="Shape 18"/>
          <p:cNvSpPr/>
          <p:nvPr/>
        </p:nvSpPr>
        <p:spPr>
          <a:xfrm>
            <a:off x="3839724" y="3460335"/>
            <a:ext cx="740329" cy="224910"/>
          </a:xfrm>
          <a:custGeom>
            <a:avLst/>
            <a:gdLst/>
            <a:ahLst/>
            <a:cxnLst/>
            <a:rect l="l" t="t" r="r" b="b"/>
            <a:pathLst>
              <a:path w="740329" h="224910">
                <a:moveTo>
                  <a:pt x="112455" y="0"/>
                </a:moveTo>
                <a:lnTo>
                  <a:pt x="627874" y="0"/>
                </a:lnTo>
                <a:cubicBezTo>
                  <a:pt x="689981" y="0"/>
                  <a:pt x="740329" y="50348"/>
                  <a:pt x="740329" y="112455"/>
                </a:cubicBezTo>
                <a:lnTo>
                  <a:pt x="740329" y="112455"/>
                </a:lnTo>
                <a:cubicBezTo>
                  <a:pt x="740329" y="174562"/>
                  <a:pt x="689981" y="224910"/>
                  <a:pt x="627874" y="224910"/>
                </a:cubicBezTo>
                <a:lnTo>
                  <a:pt x="112455" y="224910"/>
                </a:lnTo>
                <a:cubicBezTo>
                  <a:pt x="50348" y="224910"/>
                  <a:pt x="0" y="174562"/>
                  <a:pt x="0" y="112455"/>
                </a:cubicBezTo>
                <a:lnTo>
                  <a:pt x="0" y="112455"/>
                </a:lnTo>
                <a:cubicBezTo>
                  <a:pt x="0" y="50348"/>
                  <a:pt x="50348" y="0"/>
                  <a:pt x="112455" y="0"/>
                </a:cubicBezTo>
                <a:close/>
              </a:path>
            </a:pathLst>
          </a:custGeom>
          <a:solidFill>
            <a:srgbClr val="6366F1">
              <a:alpha val="20000"/>
            </a:srgbClr>
          </a:solidFill>
          <a:ln/>
        </p:spPr>
      </p:sp>
      <p:sp>
        <p:nvSpPr>
          <p:cNvPr id="21" name="Text 19"/>
          <p:cNvSpPr/>
          <p:nvPr/>
        </p:nvSpPr>
        <p:spPr>
          <a:xfrm>
            <a:off x="3839724" y="3460335"/>
            <a:ext cx="796556" cy="224910"/>
          </a:xfrm>
          <a:prstGeom prst="rect">
            <a:avLst/>
          </a:prstGeom>
          <a:noFill/>
          <a:ln/>
        </p:spPr>
        <p:txBody>
          <a:bodyPr wrap="square" lIns="112455" tIns="37485" rIns="112455" bIns="37485" rtlCol="0" anchor="ctr"/>
          <a:lstStyle/>
          <a:p>
            <a:pPr>
              <a:lnSpc>
                <a:spcPct val="110000"/>
              </a:lnSpc>
            </a:pPr>
            <a:r>
              <a:rPr lang="en-US" sz="885" b="1" dirty="0">
                <a:solidFill>
                  <a:srgbClr val="6366F1"/>
                </a:solidFill>
                <a:latin typeface="Liter" pitchFamily="34" charset="0"/>
                <a:ea typeface="Liter" pitchFamily="34" charset="-122"/>
                <a:cs typeface="Liter" pitchFamily="34" charset="-120"/>
              </a:rPr>
              <a:t>1614-1620</a:t>
            </a:r>
            <a:endParaRPr lang="en-US" sz="1600" dirty="0"/>
          </a:p>
        </p:txBody>
      </p:sp>
      <p:sp>
        <p:nvSpPr>
          <p:cNvPr id="22" name="Text 20"/>
          <p:cNvSpPr/>
          <p:nvPr/>
        </p:nvSpPr>
        <p:spPr>
          <a:xfrm>
            <a:off x="1246377" y="3778958"/>
            <a:ext cx="5791434" cy="637245"/>
          </a:xfrm>
          <a:prstGeom prst="rect">
            <a:avLst/>
          </a:prstGeom>
          <a:noFill/>
          <a:ln/>
        </p:spPr>
        <p:txBody>
          <a:bodyPr wrap="square" lIns="0" tIns="0" rIns="0" bIns="0" rtlCol="0" anchor="ctr"/>
          <a:lstStyle/>
          <a:p>
            <a:pPr>
              <a:lnSpc>
                <a:spcPct val="140000"/>
              </a:lnSpc>
            </a:pPr>
            <a:r>
              <a:rPr lang="en-US" sz="1033" b="1" dirty="0">
                <a:solidFill>
                  <a:srgbClr val="EFEFEF"/>
                </a:solidFill>
                <a:latin typeface="Liter" pitchFamily="34" charset="0"/>
                <a:ea typeface="Liter" pitchFamily="34" charset="-122"/>
                <a:cs typeface="Liter" pitchFamily="34" charset="-120"/>
              </a:rPr>
              <a:t>John Napier</a:t>
            </a:r>
            <a:pPr>
              <a:lnSpc>
                <a:spcPct val="140000"/>
              </a:lnSpc>
            </a:pPr>
            <a:r>
              <a:rPr lang="en-US" sz="1033" dirty="0">
                <a:solidFill>
                  <a:srgbClr val="8F8F8F"/>
                </a:solidFill>
                <a:latin typeface="Liter" pitchFamily="34" charset="0"/>
                <a:ea typeface="Liter" pitchFamily="34" charset="-122"/>
                <a:cs typeface="Liter" pitchFamily="34" charset="-120"/>
              </a:rPr>
              <a:t> descubrió los logaritmos, transformando multiplicaciones complejas en simples sumas. Poco después surgió la regla de cálculo, herramienta esencial para ingenieros hasta la década de 1970.</a:t>
            </a:r>
            <a:endParaRPr lang="en-US" sz="1600" dirty="0"/>
          </a:p>
        </p:txBody>
      </p:sp>
      <p:sp>
        <p:nvSpPr>
          <p:cNvPr id="23" name="Shape 21"/>
          <p:cNvSpPr/>
          <p:nvPr/>
        </p:nvSpPr>
        <p:spPr>
          <a:xfrm>
            <a:off x="1246377" y="4531001"/>
            <a:ext cx="534161" cy="224910"/>
          </a:xfrm>
          <a:custGeom>
            <a:avLst/>
            <a:gdLst/>
            <a:ahLst/>
            <a:cxnLst/>
            <a:rect l="l" t="t" r="r" b="b"/>
            <a:pathLst>
              <a:path w="534161" h="224910">
                <a:moveTo>
                  <a:pt x="37486" y="0"/>
                </a:moveTo>
                <a:lnTo>
                  <a:pt x="496676" y="0"/>
                </a:lnTo>
                <a:cubicBezTo>
                  <a:pt x="517378" y="0"/>
                  <a:pt x="534161" y="16783"/>
                  <a:pt x="534161" y="37486"/>
                </a:cubicBezTo>
                <a:lnTo>
                  <a:pt x="534161" y="187424"/>
                </a:lnTo>
                <a:cubicBezTo>
                  <a:pt x="534161" y="208127"/>
                  <a:pt x="517378" y="224910"/>
                  <a:pt x="496676" y="224910"/>
                </a:cubicBezTo>
                <a:lnTo>
                  <a:pt x="37486" y="224910"/>
                </a:lnTo>
                <a:cubicBezTo>
                  <a:pt x="16797" y="224910"/>
                  <a:pt x="0" y="208113"/>
                  <a:pt x="0" y="187424"/>
                </a:cubicBezTo>
                <a:lnTo>
                  <a:pt x="0" y="37486"/>
                </a:lnTo>
                <a:cubicBezTo>
                  <a:pt x="0" y="16783"/>
                  <a:pt x="16783" y="0"/>
                  <a:pt x="37486" y="0"/>
                </a:cubicBezTo>
                <a:close/>
              </a:path>
            </a:pathLst>
          </a:custGeom>
          <a:solidFill>
            <a:srgbClr val="333333"/>
          </a:solidFill>
          <a:ln/>
        </p:spPr>
      </p:sp>
      <p:sp>
        <p:nvSpPr>
          <p:cNvPr id="24" name="Text 22"/>
          <p:cNvSpPr/>
          <p:nvPr/>
        </p:nvSpPr>
        <p:spPr>
          <a:xfrm>
            <a:off x="1246377" y="4531001"/>
            <a:ext cx="590389" cy="224910"/>
          </a:xfrm>
          <a:prstGeom prst="rect">
            <a:avLst/>
          </a:prstGeom>
          <a:noFill/>
          <a:ln/>
        </p:spPr>
        <p:txBody>
          <a:bodyPr wrap="square" lIns="74970" tIns="37485" rIns="74970" bIns="37485" rtlCol="0" anchor="ctr"/>
          <a:lstStyle/>
          <a:p>
            <a:pPr>
              <a:lnSpc>
                <a:spcPct val="110000"/>
              </a:lnSpc>
            </a:pPr>
            <a:r>
              <a:rPr lang="en-US" sz="885" dirty="0">
                <a:solidFill>
                  <a:srgbClr val="8F8F8F"/>
                </a:solidFill>
                <a:latin typeface="Liter" pitchFamily="34" charset="0"/>
                <a:ea typeface="Liter" pitchFamily="34" charset="-122"/>
                <a:cs typeface="Liter" pitchFamily="34" charset="-120"/>
              </a:rPr>
              <a:t>Escocia</a:t>
            </a:r>
            <a:endParaRPr lang="en-US" sz="1600" dirty="0"/>
          </a:p>
        </p:txBody>
      </p:sp>
      <p:sp>
        <p:nvSpPr>
          <p:cNvPr id="25" name="Shape 23"/>
          <p:cNvSpPr/>
          <p:nvPr/>
        </p:nvSpPr>
        <p:spPr>
          <a:xfrm>
            <a:off x="1859169" y="4531001"/>
            <a:ext cx="740329" cy="224910"/>
          </a:xfrm>
          <a:custGeom>
            <a:avLst/>
            <a:gdLst/>
            <a:ahLst/>
            <a:cxnLst/>
            <a:rect l="l" t="t" r="r" b="b"/>
            <a:pathLst>
              <a:path w="740329" h="224910">
                <a:moveTo>
                  <a:pt x="37486" y="0"/>
                </a:moveTo>
                <a:lnTo>
                  <a:pt x="702843" y="0"/>
                </a:lnTo>
                <a:cubicBezTo>
                  <a:pt x="723546" y="0"/>
                  <a:pt x="740329" y="16783"/>
                  <a:pt x="740329" y="37486"/>
                </a:cubicBezTo>
                <a:lnTo>
                  <a:pt x="740329" y="187424"/>
                </a:lnTo>
                <a:cubicBezTo>
                  <a:pt x="740329" y="208127"/>
                  <a:pt x="723546" y="224910"/>
                  <a:pt x="702843" y="224910"/>
                </a:cubicBezTo>
                <a:lnTo>
                  <a:pt x="37486" y="224910"/>
                </a:lnTo>
                <a:cubicBezTo>
                  <a:pt x="16797" y="224910"/>
                  <a:pt x="0" y="208113"/>
                  <a:pt x="0" y="187424"/>
                </a:cubicBezTo>
                <a:lnTo>
                  <a:pt x="0" y="37486"/>
                </a:lnTo>
                <a:cubicBezTo>
                  <a:pt x="0" y="16783"/>
                  <a:pt x="16783" y="0"/>
                  <a:pt x="37486" y="0"/>
                </a:cubicBezTo>
                <a:close/>
              </a:path>
            </a:pathLst>
          </a:custGeom>
          <a:solidFill>
            <a:srgbClr val="333333"/>
          </a:solidFill>
          <a:ln/>
        </p:spPr>
      </p:sp>
      <p:sp>
        <p:nvSpPr>
          <p:cNvPr id="26" name="Text 24"/>
          <p:cNvSpPr/>
          <p:nvPr/>
        </p:nvSpPr>
        <p:spPr>
          <a:xfrm>
            <a:off x="1859169" y="4531001"/>
            <a:ext cx="796556" cy="224910"/>
          </a:xfrm>
          <a:prstGeom prst="rect">
            <a:avLst/>
          </a:prstGeom>
          <a:noFill/>
          <a:ln/>
        </p:spPr>
        <p:txBody>
          <a:bodyPr wrap="square" lIns="74970" tIns="37485" rIns="74970" bIns="37485" rtlCol="0" anchor="ctr"/>
          <a:lstStyle/>
          <a:p>
            <a:pPr>
              <a:lnSpc>
                <a:spcPct val="110000"/>
              </a:lnSpc>
            </a:pPr>
            <a:r>
              <a:rPr lang="en-US" sz="885" dirty="0">
                <a:solidFill>
                  <a:srgbClr val="8F8F8F"/>
                </a:solidFill>
                <a:latin typeface="Liter" pitchFamily="34" charset="0"/>
                <a:ea typeface="Liter" pitchFamily="34" charset="-122"/>
                <a:cs typeface="Liter" pitchFamily="34" charset="-120"/>
              </a:rPr>
              <a:t>Navegación</a:t>
            </a:r>
            <a:endParaRPr lang="en-US" sz="1600" dirty="0"/>
          </a:p>
        </p:txBody>
      </p:sp>
      <p:sp>
        <p:nvSpPr>
          <p:cNvPr id="27" name="Shape 25"/>
          <p:cNvSpPr/>
          <p:nvPr/>
        </p:nvSpPr>
        <p:spPr>
          <a:xfrm>
            <a:off x="2674028" y="4531001"/>
            <a:ext cx="721586" cy="224910"/>
          </a:xfrm>
          <a:custGeom>
            <a:avLst/>
            <a:gdLst/>
            <a:ahLst/>
            <a:cxnLst/>
            <a:rect l="l" t="t" r="r" b="b"/>
            <a:pathLst>
              <a:path w="721586" h="224910">
                <a:moveTo>
                  <a:pt x="37486" y="0"/>
                </a:moveTo>
                <a:lnTo>
                  <a:pt x="684101" y="0"/>
                </a:lnTo>
                <a:cubicBezTo>
                  <a:pt x="704804" y="0"/>
                  <a:pt x="721586" y="16783"/>
                  <a:pt x="721586" y="37486"/>
                </a:cubicBezTo>
                <a:lnTo>
                  <a:pt x="721586" y="187424"/>
                </a:lnTo>
                <a:cubicBezTo>
                  <a:pt x="721586" y="208127"/>
                  <a:pt x="704804" y="224910"/>
                  <a:pt x="684101" y="224910"/>
                </a:cubicBezTo>
                <a:lnTo>
                  <a:pt x="37486" y="224910"/>
                </a:lnTo>
                <a:cubicBezTo>
                  <a:pt x="16797" y="224910"/>
                  <a:pt x="0" y="208113"/>
                  <a:pt x="0" y="187424"/>
                </a:cubicBezTo>
                <a:lnTo>
                  <a:pt x="0" y="37486"/>
                </a:lnTo>
                <a:cubicBezTo>
                  <a:pt x="0" y="16783"/>
                  <a:pt x="16783" y="0"/>
                  <a:pt x="37486" y="0"/>
                </a:cubicBezTo>
                <a:close/>
              </a:path>
            </a:pathLst>
          </a:custGeom>
          <a:solidFill>
            <a:srgbClr val="333333"/>
          </a:solidFill>
          <a:ln/>
        </p:spPr>
      </p:sp>
      <p:sp>
        <p:nvSpPr>
          <p:cNvPr id="28" name="Text 26"/>
          <p:cNvSpPr/>
          <p:nvPr/>
        </p:nvSpPr>
        <p:spPr>
          <a:xfrm>
            <a:off x="2674028" y="4531001"/>
            <a:ext cx="777814" cy="224910"/>
          </a:xfrm>
          <a:prstGeom prst="rect">
            <a:avLst/>
          </a:prstGeom>
          <a:noFill/>
          <a:ln/>
        </p:spPr>
        <p:txBody>
          <a:bodyPr wrap="square" lIns="74970" tIns="37485" rIns="74970" bIns="37485" rtlCol="0" anchor="ctr"/>
          <a:lstStyle/>
          <a:p>
            <a:pPr>
              <a:lnSpc>
                <a:spcPct val="110000"/>
              </a:lnSpc>
            </a:pPr>
            <a:r>
              <a:rPr lang="en-US" sz="885" dirty="0">
                <a:solidFill>
                  <a:srgbClr val="8F8F8F"/>
                </a:solidFill>
                <a:latin typeface="Liter" pitchFamily="34" charset="0"/>
                <a:ea typeface="Liter" pitchFamily="34" charset="-122"/>
                <a:cs typeface="Liter" pitchFamily="34" charset="-120"/>
              </a:rPr>
              <a:t>Astronomía</a:t>
            </a:r>
            <a:endParaRPr lang="en-US" sz="1600" dirty="0"/>
          </a:p>
        </p:txBody>
      </p:sp>
      <p:sp>
        <p:nvSpPr>
          <p:cNvPr id="29" name="Shape 27"/>
          <p:cNvSpPr/>
          <p:nvPr/>
        </p:nvSpPr>
        <p:spPr>
          <a:xfrm>
            <a:off x="379536" y="5107333"/>
            <a:ext cx="6784787" cy="1696197"/>
          </a:xfrm>
          <a:custGeom>
            <a:avLst/>
            <a:gdLst/>
            <a:ahLst/>
            <a:cxnLst/>
            <a:rect l="l" t="t" r="r" b="b"/>
            <a:pathLst>
              <a:path w="6784787" h="1696197">
                <a:moveTo>
                  <a:pt x="112458" y="0"/>
                </a:moveTo>
                <a:lnTo>
                  <a:pt x="6672329" y="0"/>
                </a:lnTo>
                <a:cubicBezTo>
                  <a:pt x="6734438" y="0"/>
                  <a:pt x="6784787" y="50349"/>
                  <a:pt x="6784787" y="112458"/>
                </a:cubicBezTo>
                <a:lnTo>
                  <a:pt x="6784787" y="1583739"/>
                </a:lnTo>
                <a:cubicBezTo>
                  <a:pt x="6784787" y="1645848"/>
                  <a:pt x="6734438" y="1696197"/>
                  <a:pt x="6672329" y="1696197"/>
                </a:cubicBezTo>
                <a:lnTo>
                  <a:pt x="112458" y="1696197"/>
                </a:lnTo>
                <a:cubicBezTo>
                  <a:pt x="50349" y="1696197"/>
                  <a:pt x="0" y="1645848"/>
                  <a:pt x="0" y="1583739"/>
                </a:cubicBezTo>
                <a:lnTo>
                  <a:pt x="0" y="112458"/>
                </a:lnTo>
                <a:cubicBezTo>
                  <a:pt x="0" y="50349"/>
                  <a:pt x="50349" y="0"/>
                  <a:pt x="112458" y="0"/>
                </a:cubicBezTo>
                <a:close/>
              </a:path>
            </a:pathLst>
          </a:custGeom>
          <a:solidFill>
            <a:srgbClr val="262626"/>
          </a:solidFill>
          <a:ln w="12700">
            <a:solidFill>
              <a:srgbClr val="333333"/>
            </a:solidFill>
            <a:prstDash val="solid"/>
          </a:ln>
        </p:spPr>
      </p:sp>
      <p:sp>
        <p:nvSpPr>
          <p:cNvPr id="30" name="Shape 28"/>
          <p:cNvSpPr/>
          <p:nvPr/>
        </p:nvSpPr>
        <p:spPr>
          <a:xfrm>
            <a:off x="571646" y="5299444"/>
            <a:ext cx="524790" cy="524790"/>
          </a:xfrm>
          <a:custGeom>
            <a:avLst/>
            <a:gdLst/>
            <a:ahLst/>
            <a:cxnLst/>
            <a:rect l="l" t="t" r="r" b="b"/>
            <a:pathLst>
              <a:path w="524790" h="524790">
                <a:moveTo>
                  <a:pt x="112457" y="0"/>
                </a:moveTo>
                <a:lnTo>
                  <a:pt x="412333" y="0"/>
                </a:lnTo>
                <a:cubicBezTo>
                  <a:pt x="474441" y="0"/>
                  <a:pt x="524790" y="50349"/>
                  <a:pt x="524790" y="112457"/>
                </a:cubicBezTo>
                <a:lnTo>
                  <a:pt x="524790" y="412333"/>
                </a:lnTo>
                <a:cubicBezTo>
                  <a:pt x="524790" y="474441"/>
                  <a:pt x="474441" y="524790"/>
                  <a:pt x="412333" y="524790"/>
                </a:cubicBezTo>
                <a:lnTo>
                  <a:pt x="112457" y="524790"/>
                </a:lnTo>
                <a:cubicBezTo>
                  <a:pt x="50349" y="524790"/>
                  <a:pt x="0" y="474441"/>
                  <a:pt x="0" y="412333"/>
                </a:cubicBezTo>
                <a:lnTo>
                  <a:pt x="0" y="112457"/>
                </a:lnTo>
                <a:cubicBezTo>
                  <a:pt x="0" y="50390"/>
                  <a:pt x="50390" y="0"/>
                  <a:pt x="112457" y="0"/>
                </a:cubicBezTo>
                <a:close/>
              </a:path>
            </a:pathLst>
          </a:custGeom>
          <a:solidFill>
            <a:srgbClr val="6366F1">
              <a:alpha val="20000"/>
            </a:srgbClr>
          </a:solidFill>
          <a:ln/>
        </p:spPr>
      </p:sp>
      <p:sp>
        <p:nvSpPr>
          <p:cNvPr id="31" name="Shape 29"/>
          <p:cNvSpPr/>
          <p:nvPr/>
        </p:nvSpPr>
        <p:spPr>
          <a:xfrm>
            <a:off x="693473" y="5449384"/>
            <a:ext cx="281138" cy="224910"/>
          </a:xfrm>
          <a:custGeom>
            <a:avLst/>
            <a:gdLst/>
            <a:ahLst/>
            <a:cxnLst/>
            <a:rect l="l" t="t" r="r" b="b"/>
            <a:pathLst>
              <a:path w="281138" h="224910">
                <a:moveTo>
                  <a:pt x="182696" y="92468"/>
                </a:moveTo>
                <a:cubicBezTo>
                  <a:pt x="188055" y="91018"/>
                  <a:pt x="193677" y="93566"/>
                  <a:pt x="196093" y="98530"/>
                </a:cubicBezTo>
                <a:lnTo>
                  <a:pt x="204264" y="115047"/>
                </a:lnTo>
                <a:cubicBezTo>
                  <a:pt x="208789" y="115662"/>
                  <a:pt x="213225" y="116892"/>
                  <a:pt x="217398" y="118605"/>
                </a:cubicBezTo>
                <a:lnTo>
                  <a:pt x="232773" y="108370"/>
                </a:lnTo>
                <a:cubicBezTo>
                  <a:pt x="237386" y="105295"/>
                  <a:pt x="243492" y="105910"/>
                  <a:pt x="247401" y="109819"/>
                </a:cubicBezTo>
                <a:lnTo>
                  <a:pt x="255835" y="118253"/>
                </a:lnTo>
                <a:cubicBezTo>
                  <a:pt x="259745" y="122163"/>
                  <a:pt x="260360" y="128313"/>
                  <a:pt x="257285" y="132881"/>
                </a:cubicBezTo>
                <a:lnTo>
                  <a:pt x="247050" y="148212"/>
                </a:lnTo>
                <a:cubicBezTo>
                  <a:pt x="247884" y="150277"/>
                  <a:pt x="248631" y="152429"/>
                  <a:pt x="249246" y="154670"/>
                </a:cubicBezTo>
                <a:cubicBezTo>
                  <a:pt x="249861" y="156910"/>
                  <a:pt x="250256" y="159106"/>
                  <a:pt x="250564" y="161347"/>
                </a:cubicBezTo>
                <a:lnTo>
                  <a:pt x="267125" y="169517"/>
                </a:lnTo>
                <a:cubicBezTo>
                  <a:pt x="272088" y="171977"/>
                  <a:pt x="274636" y="177600"/>
                  <a:pt x="273187" y="182915"/>
                </a:cubicBezTo>
                <a:lnTo>
                  <a:pt x="270112" y="194424"/>
                </a:lnTo>
                <a:cubicBezTo>
                  <a:pt x="268662" y="199739"/>
                  <a:pt x="263698" y="203342"/>
                  <a:pt x="258163" y="202990"/>
                </a:cubicBezTo>
                <a:lnTo>
                  <a:pt x="239714" y="201804"/>
                </a:lnTo>
                <a:cubicBezTo>
                  <a:pt x="236946" y="205362"/>
                  <a:pt x="233740" y="208657"/>
                  <a:pt x="230094" y="211468"/>
                </a:cubicBezTo>
                <a:lnTo>
                  <a:pt x="231280" y="229874"/>
                </a:lnTo>
                <a:cubicBezTo>
                  <a:pt x="231631" y="235409"/>
                  <a:pt x="228029" y="240417"/>
                  <a:pt x="222714" y="241822"/>
                </a:cubicBezTo>
                <a:lnTo>
                  <a:pt x="211205" y="244897"/>
                </a:lnTo>
                <a:cubicBezTo>
                  <a:pt x="205845" y="246347"/>
                  <a:pt x="200267" y="243799"/>
                  <a:pt x="197807" y="238835"/>
                </a:cubicBezTo>
                <a:lnTo>
                  <a:pt x="189636" y="222318"/>
                </a:lnTo>
                <a:cubicBezTo>
                  <a:pt x="185112" y="221703"/>
                  <a:pt x="180675" y="220473"/>
                  <a:pt x="176502" y="218760"/>
                </a:cubicBezTo>
                <a:lnTo>
                  <a:pt x="161127" y="228995"/>
                </a:lnTo>
                <a:cubicBezTo>
                  <a:pt x="156515" y="232070"/>
                  <a:pt x="150409" y="231455"/>
                  <a:pt x="146499" y="227546"/>
                </a:cubicBezTo>
                <a:lnTo>
                  <a:pt x="138065" y="219112"/>
                </a:lnTo>
                <a:cubicBezTo>
                  <a:pt x="134155" y="215202"/>
                  <a:pt x="133540" y="209096"/>
                  <a:pt x="136615" y="204484"/>
                </a:cubicBezTo>
                <a:lnTo>
                  <a:pt x="146850" y="189109"/>
                </a:lnTo>
                <a:cubicBezTo>
                  <a:pt x="146016" y="187044"/>
                  <a:pt x="145269" y="184892"/>
                  <a:pt x="144654" y="182652"/>
                </a:cubicBezTo>
                <a:cubicBezTo>
                  <a:pt x="144039" y="180411"/>
                  <a:pt x="143644" y="178171"/>
                  <a:pt x="143336" y="175975"/>
                </a:cubicBezTo>
                <a:lnTo>
                  <a:pt x="126775" y="167804"/>
                </a:lnTo>
                <a:cubicBezTo>
                  <a:pt x="121812" y="165344"/>
                  <a:pt x="119308" y="159721"/>
                  <a:pt x="120713" y="154406"/>
                </a:cubicBezTo>
                <a:lnTo>
                  <a:pt x="123788" y="142897"/>
                </a:lnTo>
                <a:cubicBezTo>
                  <a:pt x="125238" y="137582"/>
                  <a:pt x="130202" y="133980"/>
                  <a:pt x="135737" y="134331"/>
                </a:cubicBezTo>
                <a:lnTo>
                  <a:pt x="154142" y="135517"/>
                </a:lnTo>
                <a:cubicBezTo>
                  <a:pt x="156910" y="131959"/>
                  <a:pt x="160117" y="128664"/>
                  <a:pt x="163763" y="125853"/>
                </a:cubicBezTo>
                <a:lnTo>
                  <a:pt x="162577" y="107491"/>
                </a:lnTo>
                <a:cubicBezTo>
                  <a:pt x="162225" y="101956"/>
                  <a:pt x="165827" y="96949"/>
                  <a:pt x="171143" y="95543"/>
                </a:cubicBezTo>
                <a:lnTo>
                  <a:pt x="182652" y="92468"/>
                </a:lnTo>
                <a:close/>
                <a:moveTo>
                  <a:pt x="196972" y="149354"/>
                </a:moveTo>
                <a:cubicBezTo>
                  <a:pt x="186304" y="149366"/>
                  <a:pt x="177654" y="158037"/>
                  <a:pt x="177666" y="168705"/>
                </a:cubicBezTo>
                <a:cubicBezTo>
                  <a:pt x="177678" y="179372"/>
                  <a:pt x="186348" y="188023"/>
                  <a:pt x="197016" y="188011"/>
                </a:cubicBezTo>
                <a:cubicBezTo>
                  <a:pt x="207683" y="187999"/>
                  <a:pt x="216334" y="179328"/>
                  <a:pt x="216322" y="168661"/>
                </a:cubicBezTo>
                <a:cubicBezTo>
                  <a:pt x="216310" y="157993"/>
                  <a:pt x="207640" y="149342"/>
                  <a:pt x="196972" y="149354"/>
                </a:cubicBezTo>
                <a:close/>
                <a:moveTo>
                  <a:pt x="98794" y="-19987"/>
                </a:moveTo>
                <a:lnTo>
                  <a:pt x="110303" y="-16912"/>
                </a:lnTo>
                <a:cubicBezTo>
                  <a:pt x="115618" y="-15463"/>
                  <a:pt x="119220" y="-10455"/>
                  <a:pt x="118868" y="-4964"/>
                </a:cubicBezTo>
                <a:lnTo>
                  <a:pt x="117682" y="13398"/>
                </a:lnTo>
                <a:cubicBezTo>
                  <a:pt x="121328" y="16209"/>
                  <a:pt x="124535" y="19460"/>
                  <a:pt x="127303" y="23062"/>
                </a:cubicBezTo>
                <a:lnTo>
                  <a:pt x="145752" y="21876"/>
                </a:lnTo>
                <a:cubicBezTo>
                  <a:pt x="151243" y="21525"/>
                  <a:pt x="156251" y="25127"/>
                  <a:pt x="157701" y="30442"/>
                </a:cubicBezTo>
                <a:lnTo>
                  <a:pt x="160776" y="41951"/>
                </a:lnTo>
                <a:cubicBezTo>
                  <a:pt x="162181" y="47266"/>
                  <a:pt x="159677" y="52889"/>
                  <a:pt x="154714" y="55349"/>
                </a:cubicBezTo>
                <a:lnTo>
                  <a:pt x="138153" y="63520"/>
                </a:lnTo>
                <a:cubicBezTo>
                  <a:pt x="137845" y="65760"/>
                  <a:pt x="137406" y="68000"/>
                  <a:pt x="136835" y="70197"/>
                </a:cubicBezTo>
                <a:cubicBezTo>
                  <a:pt x="136264" y="72393"/>
                  <a:pt x="135473" y="74589"/>
                  <a:pt x="134639" y="76654"/>
                </a:cubicBezTo>
                <a:lnTo>
                  <a:pt x="144874" y="92029"/>
                </a:lnTo>
                <a:cubicBezTo>
                  <a:pt x="147949" y="96641"/>
                  <a:pt x="147334" y="102747"/>
                  <a:pt x="143424" y="106657"/>
                </a:cubicBezTo>
                <a:lnTo>
                  <a:pt x="134990" y="115091"/>
                </a:lnTo>
                <a:cubicBezTo>
                  <a:pt x="131080" y="119000"/>
                  <a:pt x="124974" y="119615"/>
                  <a:pt x="120362" y="116540"/>
                </a:cubicBezTo>
                <a:lnTo>
                  <a:pt x="104987" y="106305"/>
                </a:lnTo>
                <a:cubicBezTo>
                  <a:pt x="100814" y="108018"/>
                  <a:pt x="96377" y="109248"/>
                  <a:pt x="91853" y="109863"/>
                </a:cubicBezTo>
                <a:lnTo>
                  <a:pt x="83682" y="126380"/>
                </a:lnTo>
                <a:cubicBezTo>
                  <a:pt x="81222" y="131344"/>
                  <a:pt x="75600" y="133848"/>
                  <a:pt x="70284" y="132442"/>
                </a:cubicBezTo>
                <a:lnTo>
                  <a:pt x="58775" y="129367"/>
                </a:lnTo>
                <a:cubicBezTo>
                  <a:pt x="53416" y="127918"/>
                  <a:pt x="49858" y="122910"/>
                  <a:pt x="50209" y="117419"/>
                </a:cubicBezTo>
                <a:lnTo>
                  <a:pt x="51395" y="99013"/>
                </a:lnTo>
                <a:cubicBezTo>
                  <a:pt x="47749" y="96202"/>
                  <a:pt x="44543" y="92951"/>
                  <a:pt x="41775" y="89349"/>
                </a:cubicBezTo>
                <a:lnTo>
                  <a:pt x="23326" y="90535"/>
                </a:lnTo>
                <a:cubicBezTo>
                  <a:pt x="17835" y="90887"/>
                  <a:pt x="12827" y="87284"/>
                  <a:pt x="11377" y="81969"/>
                </a:cubicBezTo>
                <a:lnTo>
                  <a:pt x="8302" y="70460"/>
                </a:lnTo>
                <a:cubicBezTo>
                  <a:pt x="6897" y="65145"/>
                  <a:pt x="9401" y="59522"/>
                  <a:pt x="14364" y="57062"/>
                </a:cubicBezTo>
                <a:lnTo>
                  <a:pt x="30925" y="48892"/>
                </a:lnTo>
                <a:cubicBezTo>
                  <a:pt x="31233" y="46651"/>
                  <a:pt x="31672" y="44455"/>
                  <a:pt x="32243" y="42215"/>
                </a:cubicBezTo>
                <a:cubicBezTo>
                  <a:pt x="32858" y="39974"/>
                  <a:pt x="33561" y="37822"/>
                  <a:pt x="34439" y="35757"/>
                </a:cubicBezTo>
                <a:lnTo>
                  <a:pt x="24204" y="20426"/>
                </a:lnTo>
                <a:cubicBezTo>
                  <a:pt x="21129" y="15814"/>
                  <a:pt x="21744" y="9708"/>
                  <a:pt x="25654" y="5798"/>
                </a:cubicBezTo>
                <a:lnTo>
                  <a:pt x="34088" y="-2636"/>
                </a:lnTo>
                <a:cubicBezTo>
                  <a:pt x="37998" y="-6545"/>
                  <a:pt x="44103" y="-7160"/>
                  <a:pt x="48716" y="-4085"/>
                </a:cubicBezTo>
                <a:lnTo>
                  <a:pt x="64091" y="6150"/>
                </a:lnTo>
                <a:cubicBezTo>
                  <a:pt x="68264" y="4437"/>
                  <a:pt x="72700" y="3207"/>
                  <a:pt x="77225" y="2592"/>
                </a:cubicBezTo>
                <a:lnTo>
                  <a:pt x="85396" y="-13925"/>
                </a:lnTo>
                <a:cubicBezTo>
                  <a:pt x="87855" y="-18889"/>
                  <a:pt x="93434" y="-21393"/>
                  <a:pt x="98794" y="-19987"/>
                </a:cubicBezTo>
                <a:close/>
                <a:moveTo>
                  <a:pt x="84517" y="36899"/>
                </a:moveTo>
                <a:cubicBezTo>
                  <a:pt x="73849" y="36899"/>
                  <a:pt x="65189" y="45560"/>
                  <a:pt x="65189" y="56228"/>
                </a:cubicBezTo>
                <a:cubicBezTo>
                  <a:pt x="65189" y="66895"/>
                  <a:pt x="73849" y="75556"/>
                  <a:pt x="84517" y="75556"/>
                </a:cubicBezTo>
                <a:cubicBezTo>
                  <a:pt x="95185" y="75556"/>
                  <a:pt x="103845" y="66895"/>
                  <a:pt x="103845" y="56228"/>
                </a:cubicBezTo>
                <a:cubicBezTo>
                  <a:pt x="103845" y="45560"/>
                  <a:pt x="95185" y="36899"/>
                  <a:pt x="84517" y="36899"/>
                </a:cubicBezTo>
                <a:close/>
              </a:path>
            </a:pathLst>
          </a:custGeom>
          <a:solidFill>
            <a:srgbClr val="6366F1"/>
          </a:solidFill>
          <a:ln/>
        </p:spPr>
      </p:sp>
      <p:sp>
        <p:nvSpPr>
          <p:cNvPr id="32" name="Text 30"/>
          <p:cNvSpPr/>
          <p:nvPr/>
        </p:nvSpPr>
        <p:spPr>
          <a:xfrm>
            <a:off x="1246377" y="5299444"/>
            <a:ext cx="1836766" cy="262395"/>
          </a:xfrm>
          <a:prstGeom prst="rect">
            <a:avLst/>
          </a:prstGeom>
          <a:noFill/>
          <a:ln/>
        </p:spPr>
        <p:txBody>
          <a:bodyPr wrap="square" lIns="0" tIns="0" rIns="0" bIns="0" rtlCol="0" anchor="ctr"/>
          <a:lstStyle/>
          <a:p>
            <a:pPr>
              <a:lnSpc>
                <a:spcPct val="120000"/>
              </a:lnSpc>
            </a:pPr>
            <a:r>
              <a:rPr lang="en-US" sz="1476" b="1" dirty="0">
                <a:solidFill>
                  <a:srgbClr val="EFEFEF"/>
                </a:solidFill>
                <a:latin typeface="Liter" pitchFamily="34" charset="0"/>
                <a:ea typeface="Liter" pitchFamily="34" charset="-122"/>
                <a:cs typeface="Liter" pitchFamily="34" charset="-120"/>
              </a:rPr>
              <a:t>Máquinas Mecánicas</a:t>
            </a:r>
            <a:endParaRPr lang="en-US" sz="1600" dirty="0"/>
          </a:p>
        </p:txBody>
      </p:sp>
      <p:sp>
        <p:nvSpPr>
          <p:cNvPr id="33" name="Shape 31"/>
          <p:cNvSpPr/>
          <p:nvPr/>
        </p:nvSpPr>
        <p:spPr>
          <a:xfrm>
            <a:off x="3102470" y="5318186"/>
            <a:ext cx="730958" cy="224910"/>
          </a:xfrm>
          <a:custGeom>
            <a:avLst/>
            <a:gdLst/>
            <a:ahLst/>
            <a:cxnLst/>
            <a:rect l="l" t="t" r="r" b="b"/>
            <a:pathLst>
              <a:path w="730958" h="224910">
                <a:moveTo>
                  <a:pt x="112455" y="0"/>
                </a:moveTo>
                <a:lnTo>
                  <a:pt x="618503" y="0"/>
                </a:lnTo>
                <a:cubicBezTo>
                  <a:pt x="680610" y="0"/>
                  <a:pt x="730958" y="50348"/>
                  <a:pt x="730958" y="112455"/>
                </a:cubicBezTo>
                <a:lnTo>
                  <a:pt x="730958" y="112455"/>
                </a:lnTo>
                <a:cubicBezTo>
                  <a:pt x="730958" y="174562"/>
                  <a:pt x="680610" y="224910"/>
                  <a:pt x="618503" y="224910"/>
                </a:cubicBezTo>
                <a:lnTo>
                  <a:pt x="112455" y="224910"/>
                </a:lnTo>
                <a:cubicBezTo>
                  <a:pt x="50348" y="224910"/>
                  <a:pt x="0" y="174562"/>
                  <a:pt x="0" y="112455"/>
                </a:cubicBezTo>
                <a:lnTo>
                  <a:pt x="0" y="112455"/>
                </a:lnTo>
                <a:cubicBezTo>
                  <a:pt x="0" y="50348"/>
                  <a:pt x="50348" y="0"/>
                  <a:pt x="112455" y="0"/>
                </a:cubicBezTo>
                <a:close/>
              </a:path>
            </a:pathLst>
          </a:custGeom>
          <a:solidFill>
            <a:srgbClr val="6366F1">
              <a:alpha val="20000"/>
            </a:srgbClr>
          </a:solidFill>
          <a:ln/>
        </p:spPr>
      </p:sp>
      <p:sp>
        <p:nvSpPr>
          <p:cNvPr id="34" name="Text 32"/>
          <p:cNvSpPr/>
          <p:nvPr/>
        </p:nvSpPr>
        <p:spPr>
          <a:xfrm>
            <a:off x="3102470" y="5318186"/>
            <a:ext cx="787185" cy="224910"/>
          </a:xfrm>
          <a:prstGeom prst="rect">
            <a:avLst/>
          </a:prstGeom>
          <a:noFill/>
          <a:ln/>
        </p:spPr>
        <p:txBody>
          <a:bodyPr wrap="square" lIns="112455" tIns="37485" rIns="112455" bIns="37485" rtlCol="0" anchor="ctr"/>
          <a:lstStyle/>
          <a:p>
            <a:pPr>
              <a:lnSpc>
                <a:spcPct val="110000"/>
              </a:lnSpc>
            </a:pPr>
            <a:r>
              <a:rPr lang="en-US" sz="885" b="1" dirty="0">
                <a:solidFill>
                  <a:srgbClr val="6366F1"/>
                </a:solidFill>
                <a:latin typeface="Liter" pitchFamily="34" charset="0"/>
                <a:ea typeface="Liter" pitchFamily="34" charset="-122"/>
                <a:cs typeface="Liter" pitchFamily="34" charset="-120"/>
              </a:rPr>
              <a:t>1642-1671</a:t>
            </a:r>
            <a:endParaRPr lang="en-US" sz="1600" dirty="0"/>
          </a:p>
        </p:txBody>
      </p:sp>
      <p:sp>
        <p:nvSpPr>
          <p:cNvPr id="35" name="Text 33"/>
          <p:cNvSpPr/>
          <p:nvPr/>
        </p:nvSpPr>
        <p:spPr>
          <a:xfrm>
            <a:off x="1246377" y="5636809"/>
            <a:ext cx="5791434" cy="637245"/>
          </a:xfrm>
          <a:prstGeom prst="rect">
            <a:avLst/>
          </a:prstGeom>
          <a:noFill/>
          <a:ln/>
        </p:spPr>
        <p:txBody>
          <a:bodyPr wrap="square" lIns="0" tIns="0" rIns="0" bIns="0" rtlCol="0" anchor="ctr"/>
          <a:lstStyle/>
          <a:p>
            <a:pPr>
              <a:lnSpc>
                <a:spcPct val="140000"/>
              </a:lnSpc>
            </a:pPr>
            <a:r>
              <a:rPr lang="en-US" sz="1033" b="1" dirty="0">
                <a:solidFill>
                  <a:srgbClr val="EFEFEF"/>
                </a:solidFill>
                <a:latin typeface="Liter" pitchFamily="34" charset="0"/>
                <a:ea typeface="Liter" pitchFamily="34" charset="-122"/>
                <a:cs typeface="Liter" pitchFamily="34" charset="-120"/>
              </a:rPr>
              <a:t>Blaise Pascal (1642):</a:t>
            </a:r>
            <a:pPr>
              <a:lnSpc>
                <a:spcPct val="140000"/>
              </a:lnSpc>
            </a:pPr>
            <a:r>
              <a:rPr lang="en-US" sz="1033" dirty="0">
                <a:solidFill>
                  <a:srgbClr val="8F8F8F"/>
                </a:solidFill>
                <a:latin typeface="Liter" pitchFamily="34" charset="0"/>
                <a:ea typeface="Liter" pitchFamily="34" charset="-122"/>
                <a:cs typeface="Liter" pitchFamily="34" charset="-120"/>
              </a:rPr>
              <a:t> Primera máquina mecánica de sumar con ruedas dentadas (0-9). </a:t>
            </a:r>
            <a:pPr>
              <a:lnSpc>
                <a:spcPct val="140000"/>
              </a:lnSpc>
            </a:pPr>
            <a:r>
              <a:rPr lang="en-US" sz="1033" b="1" dirty="0">
                <a:solidFill>
                  <a:srgbClr val="EFEFEF"/>
                </a:solidFill>
                <a:latin typeface="Liter" pitchFamily="34" charset="0"/>
                <a:ea typeface="Liter" pitchFamily="34" charset="-122"/>
                <a:cs typeface="Liter" pitchFamily="34" charset="-120"/>
              </a:rPr>
              <a:t>Gottfried Leibniz (1671):</a:t>
            </a:r>
            <a:pPr>
              <a:lnSpc>
                <a:spcPct val="140000"/>
              </a:lnSpc>
            </a:pPr>
            <a:r>
              <a:rPr lang="en-US" sz="1033" dirty="0">
                <a:solidFill>
                  <a:srgbClr val="8F8F8F"/>
                </a:solidFill>
                <a:latin typeface="Liter" pitchFamily="34" charset="0"/>
                <a:ea typeface="Liter" pitchFamily="34" charset="-122"/>
                <a:cs typeface="Liter" pitchFamily="34" charset="-120"/>
              </a:rPr>
              <a:t> Agregó resta, multiplicación y división. Sistema de ruedas dentadas con mecanismo de acarreo automático.</a:t>
            </a:r>
            <a:endParaRPr lang="en-US" sz="1600" dirty="0"/>
          </a:p>
        </p:txBody>
      </p:sp>
      <p:sp>
        <p:nvSpPr>
          <p:cNvPr id="36" name="Shape 34"/>
          <p:cNvSpPr/>
          <p:nvPr/>
        </p:nvSpPr>
        <p:spPr>
          <a:xfrm>
            <a:off x="1246377" y="6388852"/>
            <a:ext cx="515419" cy="224910"/>
          </a:xfrm>
          <a:custGeom>
            <a:avLst/>
            <a:gdLst/>
            <a:ahLst/>
            <a:cxnLst/>
            <a:rect l="l" t="t" r="r" b="b"/>
            <a:pathLst>
              <a:path w="515419" h="224910">
                <a:moveTo>
                  <a:pt x="37486" y="0"/>
                </a:moveTo>
                <a:lnTo>
                  <a:pt x="477933" y="0"/>
                </a:lnTo>
                <a:cubicBezTo>
                  <a:pt x="498636" y="0"/>
                  <a:pt x="515419" y="16783"/>
                  <a:pt x="515419" y="37486"/>
                </a:cubicBezTo>
                <a:lnTo>
                  <a:pt x="515419" y="187424"/>
                </a:lnTo>
                <a:cubicBezTo>
                  <a:pt x="515419" y="208127"/>
                  <a:pt x="498636" y="224910"/>
                  <a:pt x="477933" y="224910"/>
                </a:cubicBezTo>
                <a:lnTo>
                  <a:pt x="37486" y="224910"/>
                </a:lnTo>
                <a:cubicBezTo>
                  <a:pt x="16797" y="224910"/>
                  <a:pt x="0" y="208113"/>
                  <a:pt x="0" y="187424"/>
                </a:cubicBezTo>
                <a:lnTo>
                  <a:pt x="0" y="37486"/>
                </a:lnTo>
                <a:cubicBezTo>
                  <a:pt x="0" y="16783"/>
                  <a:pt x="16783" y="0"/>
                  <a:pt x="37486" y="0"/>
                </a:cubicBezTo>
                <a:close/>
              </a:path>
            </a:pathLst>
          </a:custGeom>
          <a:solidFill>
            <a:srgbClr val="333333"/>
          </a:solidFill>
          <a:ln/>
        </p:spPr>
      </p:sp>
      <p:sp>
        <p:nvSpPr>
          <p:cNvPr id="37" name="Text 35"/>
          <p:cNvSpPr/>
          <p:nvPr/>
        </p:nvSpPr>
        <p:spPr>
          <a:xfrm>
            <a:off x="1246377" y="6388852"/>
            <a:ext cx="571646" cy="224910"/>
          </a:xfrm>
          <a:prstGeom prst="rect">
            <a:avLst/>
          </a:prstGeom>
          <a:noFill/>
          <a:ln/>
        </p:spPr>
        <p:txBody>
          <a:bodyPr wrap="square" lIns="74970" tIns="37485" rIns="74970" bIns="37485" rtlCol="0" anchor="ctr"/>
          <a:lstStyle/>
          <a:p>
            <a:pPr>
              <a:lnSpc>
                <a:spcPct val="110000"/>
              </a:lnSpc>
            </a:pPr>
            <a:r>
              <a:rPr lang="en-US" sz="885" dirty="0">
                <a:solidFill>
                  <a:srgbClr val="8F8F8F"/>
                </a:solidFill>
                <a:latin typeface="Liter" pitchFamily="34" charset="0"/>
                <a:ea typeface="Liter" pitchFamily="34" charset="-122"/>
                <a:cs typeface="Liter" pitchFamily="34" charset="-120"/>
              </a:rPr>
              <a:t>Francia</a:t>
            </a:r>
            <a:endParaRPr lang="en-US" sz="1600" dirty="0"/>
          </a:p>
        </p:txBody>
      </p:sp>
      <p:sp>
        <p:nvSpPr>
          <p:cNvPr id="38" name="Shape 36"/>
          <p:cNvSpPr/>
          <p:nvPr/>
        </p:nvSpPr>
        <p:spPr>
          <a:xfrm>
            <a:off x="1836766" y="6388852"/>
            <a:ext cx="609131" cy="224910"/>
          </a:xfrm>
          <a:custGeom>
            <a:avLst/>
            <a:gdLst/>
            <a:ahLst/>
            <a:cxnLst/>
            <a:rect l="l" t="t" r="r" b="b"/>
            <a:pathLst>
              <a:path w="609131" h="224910">
                <a:moveTo>
                  <a:pt x="37486" y="0"/>
                </a:moveTo>
                <a:lnTo>
                  <a:pt x="571646" y="0"/>
                </a:lnTo>
                <a:cubicBezTo>
                  <a:pt x="592348" y="0"/>
                  <a:pt x="609131" y="16783"/>
                  <a:pt x="609131" y="37486"/>
                </a:cubicBezTo>
                <a:lnTo>
                  <a:pt x="609131" y="187424"/>
                </a:lnTo>
                <a:cubicBezTo>
                  <a:pt x="609131" y="208127"/>
                  <a:pt x="592348" y="224910"/>
                  <a:pt x="571646" y="224910"/>
                </a:cubicBezTo>
                <a:lnTo>
                  <a:pt x="37486" y="224910"/>
                </a:lnTo>
                <a:cubicBezTo>
                  <a:pt x="16797" y="224910"/>
                  <a:pt x="0" y="208113"/>
                  <a:pt x="0" y="187424"/>
                </a:cubicBezTo>
                <a:lnTo>
                  <a:pt x="0" y="37486"/>
                </a:lnTo>
                <a:cubicBezTo>
                  <a:pt x="0" y="16783"/>
                  <a:pt x="16783" y="0"/>
                  <a:pt x="37486" y="0"/>
                </a:cubicBezTo>
                <a:close/>
              </a:path>
            </a:pathLst>
          </a:custGeom>
          <a:solidFill>
            <a:srgbClr val="333333"/>
          </a:solidFill>
          <a:ln/>
        </p:spPr>
      </p:sp>
      <p:sp>
        <p:nvSpPr>
          <p:cNvPr id="39" name="Text 37"/>
          <p:cNvSpPr/>
          <p:nvPr/>
        </p:nvSpPr>
        <p:spPr>
          <a:xfrm>
            <a:off x="1836766" y="6388852"/>
            <a:ext cx="665359" cy="224910"/>
          </a:xfrm>
          <a:prstGeom prst="rect">
            <a:avLst/>
          </a:prstGeom>
          <a:noFill/>
          <a:ln/>
        </p:spPr>
        <p:txBody>
          <a:bodyPr wrap="square" lIns="74970" tIns="37485" rIns="74970" bIns="37485" rtlCol="0" anchor="ctr"/>
          <a:lstStyle/>
          <a:p>
            <a:pPr>
              <a:lnSpc>
                <a:spcPct val="110000"/>
              </a:lnSpc>
            </a:pPr>
            <a:r>
              <a:rPr lang="en-US" sz="885" dirty="0">
                <a:solidFill>
                  <a:srgbClr val="8F8F8F"/>
                </a:solidFill>
                <a:latin typeface="Liter" pitchFamily="34" charset="0"/>
                <a:ea typeface="Liter" pitchFamily="34" charset="-122"/>
                <a:cs typeface="Liter" pitchFamily="34" charset="-120"/>
              </a:rPr>
              <a:t>Alemania</a:t>
            </a:r>
            <a:endParaRPr lang="en-US" sz="1600" dirty="0"/>
          </a:p>
        </p:txBody>
      </p:sp>
      <p:sp>
        <p:nvSpPr>
          <p:cNvPr id="40" name="Shape 38"/>
          <p:cNvSpPr/>
          <p:nvPr/>
        </p:nvSpPr>
        <p:spPr>
          <a:xfrm>
            <a:off x="2522624" y="6388852"/>
            <a:ext cx="1274490" cy="224910"/>
          </a:xfrm>
          <a:custGeom>
            <a:avLst/>
            <a:gdLst/>
            <a:ahLst/>
            <a:cxnLst/>
            <a:rect l="l" t="t" r="r" b="b"/>
            <a:pathLst>
              <a:path w="1274490" h="224910">
                <a:moveTo>
                  <a:pt x="37486" y="0"/>
                </a:moveTo>
                <a:lnTo>
                  <a:pt x="1237005" y="0"/>
                </a:lnTo>
                <a:cubicBezTo>
                  <a:pt x="1257707" y="0"/>
                  <a:pt x="1274490" y="16783"/>
                  <a:pt x="1274490" y="37486"/>
                </a:cubicBezTo>
                <a:lnTo>
                  <a:pt x="1274490" y="187424"/>
                </a:lnTo>
                <a:cubicBezTo>
                  <a:pt x="1274490" y="208127"/>
                  <a:pt x="1257707" y="224910"/>
                  <a:pt x="1237005" y="224910"/>
                </a:cubicBezTo>
                <a:lnTo>
                  <a:pt x="37486" y="224910"/>
                </a:lnTo>
                <a:cubicBezTo>
                  <a:pt x="16797" y="224910"/>
                  <a:pt x="0" y="208113"/>
                  <a:pt x="0" y="187424"/>
                </a:cubicBezTo>
                <a:lnTo>
                  <a:pt x="0" y="37486"/>
                </a:lnTo>
                <a:cubicBezTo>
                  <a:pt x="0" y="16783"/>
                  <a:pt x="16783" y="0"/>
                  <a:pt x="37486" y="0"/>
                </a:cubicBezTo>
                <a:close/>
              </a:path>
            </a:pathLst>
          </a:custGeom>
          <a:solidFill>
            <a:srgbClr val="333333"/>
          </a:solidFill>
          <a:ln/>
        </p:spPr>
      </p:sp>
      <p:sp>
        <p:nvSpPr>
          <p:cNvPr id="41" name="Text 39"/>
          <p:cNvSpPr/>
          <p:nvPr/>
        </p:nvSpPr>
        <p:spPr>
          <a:xfrm>
            <a:off x="2522624" y="6388852"/>
            <a:ext cx="1330718" cy="224910"/>
          </a:xfrm>
          <a:prstGeom prst="rect">
            <a:avLst/>
          </a:prstGeom>
          <a:noFill/>
          <a:ln/>
        </p:spPr>
        <p:txBody>
          <a:bodyPr wrap="square" lIns="74970" tIns="37485" rIns="74970" bIns="37485" rtlCol="0" anchor="ctr"/>
          <a:lstStyle/>
          <a:p>
            <a:pPr>
              <a:lnSpc>
                <a:spcPct val="110000"/>
              </a:lnSpc>
            </a:pPr>
            <a:r>
              <a:rPr lang="en-US" sz="885" dirty="0">
                <a:solidFill>
                  <a:srgbClr val="8F8F8F"/>
                </a:solidFill>
                <a:latin typeface="Liter" pitchFamily="34" charset="0"/>
                <a:ea typeface="Liter" pitchFamily="34" charset="-122"/>
                <a:cs typeface="Liter" pitchFamily="34" charset="-120"/>
              </a:rPr>
              <a:t>Mecanismo de acarreo</a:t>
            </a:r>
            <a:endParaRPr lang="en-US" sz="1600" dirty="0"/>
          </a:p>
        </p:txBody>
      </p:sp>
      <p:sp>
        <p:nvSpPr>
          <p:cNvPr id="42" name="Shape 40"/>
          <p:cNvSpPr/>
          <p:nvPr/>
        </p:nvSpPr>
        <p:spPr>
          <a:xfrm>
            <a:off x="7359216" y="1391631"/>
            <a:ext cx="4460716" cy="3176855"/>
          </a:xfrm>
          <a:custGeom>
            <a:avLst/>
            <a:gdLst/>
            <a:ahLst/>
            <a:cxnLst/>
            <a:rect l="l" t="t" r="r" b="b"/>
            <a:pathLst>
              <a:path w="4460716" h="3176855">
                <a:moveTo>
                  <a:pt x="112461" y="0"/>
                </a:moveTo>
                <a:lnTo>
                  <a:pt x="4348256" y="0"/>
                </a:lnTo>
                <a:cubicBezTo>
                  <a:pt x="4410366" y="0"/>
                  <a:pt x="4460716" y="50350"/>
                  <a:pt x="4460716" y="112461"/>
                </a:cubicBezTo>
                <a:lnTo>
                  <a:pt x="4460716" y="3064394"/>
                </a:lnTo>
                <a:cubicBezTo>
                  <a:pt x="4460716" y="3126504"/>
                  <a:pt x="4410366" y="3176855"/>
                  <a:pt x="4348256" y="3176855"/>
                </a:cubicBezTo>
                <a:lnTo>
                  <a:pt x="112461" y="3176855"/>
                </a:lnTo>
                <a:cubicBezTo>
                  <a:pt x="50350" y="3176855"/>
                  <a:pt x="0" y="3126504"/>
                  <a:pt x="0" y="3064394"/>
                </a:cubicBezTo>
                <a:lnTo>
                  <a:pt x="0" y="112461"/>
                </a:lnTo>
                <a:cubicBezTo>
                  <a:pt x="0" y="50350"/>
                  <a:pt x="50350" y="0"/>
                  <a:pt x="112461" y="0"/>
                </a:cubicBezTo>
                <a:close/>
              </a:path>
            </a:pathLst>
          </a:custGeom>
          <a:solidFill>
            <a:srgbClr val="262626"/>
          </a:solidFill>
          <a:ln w="12700">
            <a:solidFill>
              <a:srgbClr val="333333"/>
            </a:solidFill>
            <a:prstDash val="solid"/>
          </a:ln>
        </p:spPr>
      </p:sp>
      <p:pic>
        <p:nvPicPr>
          <p:cNvPr id="43" name="Image 0" descr="https://kimi-web-img.moonshot.cn/img/images.computerhistory.org/e59209ad9d40e2678ba79b7cb49e22166b57c93c.jpg">    </p:cNvPr>
          <p:cNvPicPr>
            <a:picLocks noChangeAspect="1"/>
          </p:cNvPicPr>
          <p:nvPr/>
        </p:nvPicPr>
        <p:blipFill>
          <a:blip r:embed="rId1"/>
          <a:srcRect l="0" r="0" t="6" b="6"/>
          <a:stretch/>
        </p:blipFill>
        <p:spPr>
          <a:xfrm>
            <a:off x="7363901" y="1396317"/>
            <a:ext cx="4451345" cy="3167483"/>
          </a:xfrm>
          <a:prstGeom prst="roundRect">
            <a:avLst>
              <a:gd name="adj" fmla="val 3550"/>
            </a:avLst>
          </a:prstGeom>
        </p:spPr>
      </p:pic>
      <p:sp>
        <p:nvSpPr>
          <p:cNvPr id="44" name="Shape 41"/>
          <p:cNvSpPr/>
          <p:nvPr/>
        </p:nvSpPr>
        <p:spPr>
          <a:xfrm>
            <a:off x="7359216" y="4725015"/>
            <a:ext cx="4460716" cy="2192873"/>
          </a:xfrm>
          <a:custGeom>
            <a:avLst/>
            <a:gdLst/>
            <a:ahLst/>
            <a:cxnLst/>
            <a:rect l="l" t="t" r="r" b="b"/>
            <a:pathLst>
              <a:path w="4460716" h="2192873">
                <a:moveTo>
                  <a:pt x="112451" y="0"/>
                </a:moveTo>
                <a:lnTo>
                  <a:pt x="4348266" y="0"/>
                </a:lnTo>
                <a:cubicBezTo>
                  <a:pt x="4410371" y="0"/>
                  <a:pt x="4460716" y="50346"/>
                  <a:pt x="4460716" y="112451"/>
                </a:cubicBezTo>
                <a:lnTo>
                  <a:pt x="4460716" y="2080423"/>
                </a:lnTo>
                <a:cubicBezTo>
                  <a:pt x="4460716" y="2142486"/>
                  <a:pt x="4410329" y="2192873"/>
                  <a:pt x="4348266" y="2192873"/>
                </a:cubicBezTo>
                <a:lnTo>
                  <a:pt x="112451" y="2192873"/>
                </a:lnTo>
                <a:cubicBezTo>
                  <a:pt x="50346" y="2192873"/>
                  <a:pt x="0" y="2142527"/>
                  <a:pt x="0" y="2080423"/>
                </a:cubicBezTo>
                <a:lnTo>
                  <a:pt x="0" y="112451"/>
                </a:lnTo>
                <a:cubicBezTo>
                  <a:pt x="0" y="50346"/>
                  <a:pt x="50346" y="0"/>
                  <a:pt x="112451" y="0"/>
                </a:cubicBezTo>
                <a:close/>
              </a:path>
            </a:pathLst>
          </a:custGeom>
          <a:solidFill>
            <a:srgbClr val="262626"/>
          </a:solidFill>
          <a:ln w="12700">
            <a:solidFill>
              <a:srgbClr val="333333"/>
            </a:solidFill>
            <a:prstDash val="solid"/>
          </a:ln>
        </p:spPr>
      </p:sp>
      <p:sp>
        <p:nvSpPr>
          <p:cNvPr id="45" name="Text 42"/>
          <p:cNvSpPr/>
          <p:nvPr/>
        </p:nvSpPr>
        <p:spPr>
          <a:xfrm>
            <a:off x="7513841" y="4879641"/>
            <a:ext cx="4235806" cy="262395"/>
          </a:xfrm>
          <a:prstGeom prst="rect">
            <a:avLst/>
          </a:prstGeom>
          <a:noFill/>
          <a:ln/>
        </p:spPr>
        <p:txBody>
          <a:bodyPr wrap="square" lIns="0" tIns="0" rIns="0" bIns="0" rtlCol="0" anchor="ctr"/>
          <a:lstStyle/>
          <a:p>
            <a:pPr>
              <a:lnSpc>
                <a:spcPct val="130000"/>
              </a:lnSpc>
            </a:pPr>
            <a:r>
              <a:rPr lang="en-US" sz="1328" b="1" dirty="0">
                <a:solidFill>
                  <a:srgbClr val="EFEFEF"/>
                </a:solidFill>
                <a:latin typeface="Liter" pitchFamily="34" charset="0"/>
                <a:ea typeface="Liter" pitchFamily="34" charset="-122"/>
                <a:cs typeface="Liter" pitchFamily="34" charset="-120"/>
              </a:rPr>
              <a:t>Contexto Histórico</a:t>
            </a:r>
            <a:endParaRPr lang="en-US" sz="1600" dirty="0"/>
          </a:p>
        </p:txBody>
      </p:sp>
      <p:sp>
        <p:nvSpPr>
          <p:cNvPr id="46" name="Shape 43"/>
          <p:cNvSpPr/>
          <p:nvPr/>
        </p:nvSpPr>
        <p:spPr>
          <a:xfrm>
            <a:off x="7513841" y="5329461"/>
            <a:ext cx="74970" cy="74970"/>
          </a:xfrm>
          <a:custGeom>
            <a:avLst/>
            <a:gdLst/>
            <a:ahLst/>
            <a:cxnLst/>
            <a:rect l="l" t="t" r="r" b="b"/>
            <a:pathLst>
              <a:path w="74970" h="74970">
                <a:moveTo>
                  <a:pt x="37485" y="0"/>
                </a:moveTo>
                <a:lnTo>
                  <a:pt x="37485" y="0"/>
                </a:lnTo>
                <a:cubicBezTo>
                  <a:pt x="58187" y="0"/>
                  <a:pt x="74970" y="16783"/>
                  <a:pt x="74970" y="37485"/>
                </a:cubicBezTo>
                <a:lnTo>
                  <a:pt x="74970" y="37485"/>
                </a:lnTo>
                <a:cubicBezTo>
                  <a:pt x="74970" y="58187"/>
                  <a:pt x="58187" y="74970"/>
                  <a:pt x="37485" y="74970"/>
                </a:cubicBezTo>
                <a:lnTo>
                  <a:pt x="37485" y="74970"/>
                </a:lnTo>
                <a:cubicBezTo>
                  <a:pt x="16783" y="74970"/>
                  <a:pt x="0" y="58187"/>
                  <a:pt x="0" y="37485"/>
                </a:cubicBezTo>
                <a:lnTo>
                  <a:pt x="0" y="37485"/>
                </a:lnTo>
                <a:cubicBezTo>
                  <a:pt x="0" y="16783"/>
                  <a:pt x="16783" y="0"/>
                  <a:pt x="37485" y="0"/>
                </a:cubicBezTo>
                <a:close/>
              </a:path>
            </a:pathLst>
          </a:custGeom>
          <a:solidFill>
            <a:srgbClr val="6366F1"/>
          </a:solidFill>
          <a:ln/>
        </p:spPr>
      </p:sp>
      <p:sp>
        <p:nvSpPr>
          <p:cNvPr id="47" name="Text 44"/>
          <p:cNvSpPr/>
          <p:nvPr/>
        </p:nvSpPr>
        <p:spPr>
          <a:xfrm>
            <a:off x="7701266" y="5254491"/>
            <a:ext cx="4029639" cy="431078"/>
          </a:xfrm>
          <a:prstGeom prst="rect">
            <a:avLst/>
          </a:prstGeom>
          <a:noFill/>
          <a:ln/>
        </p:spPr>
        <p:txBody>
          <a:bodyPr wrap="square" lIns="0" tIns="0" rIns="0" bIns="0" rtlCol="0" anchor="ctr"/>
          <a:lstStyle/>
          <a:p>
            <a:pPr>
              <a:lnSpc>
                <a:spcPct val="140000"/>
              </a:lnSpc>
            </a:pPr>
            <a:r>
              <a:rPr lang="en-US" sz="1033" dirty="0">
                <a:solidFill>
                  <a:srgbClr val="8F8F8F"/>
                </a:solidFill>
                <a:latin typeface="Liter" pitchFamily="34" charset="0"/>
                <a:ea typeface="Liter" pitchFamily="34" charset="-122"/>
                <a:cs typeface="Liter" pitchFamily="34" charset="-120"/>
              </a:rPr>
              <a:t>La </a:t>
            </a:r>
            <a:pPr>
              <a:lnSpc>
                <a:spcPct val="140000"/>
              </a:lnSpc>
            </a:pPr>
            <a:r>
              <a:rPr lang="en-US" sz="1033" b="1" dirty="0">
                <a:solidFill>
                  <a:srgbClr val="EFEFEF"/>
                </a:solidFill>
                <a:latin typeface="Liter" pitchFamily="34" charset="0"/>
                <a:ea typeface="Liter" pitchFamily="34" charset="-122"/>
                <a:cs typeface="Liter" pitchFamily="34" charset="-120"/>
              </a:rPr>
              <a:t>astronomía</a:t>
            </a:r>
            <a:pPr>
              <a:lnSpc>
                <a:spcPct val="140000"/>
              </a:lnSpc>
            </a:pPr>
            <a:r>
              <a:rPr lang="en-US" sz="1033" dirty="0">
                <a:solidFill>
                  <a:srgbClr val="8F8F8F"/>
                </a:solidFill>
                <a:latin typeface="Liter" pitchFamily="34" charset="0"/>
                <a:ea typeface="Liter" pitchFamily="34" charset="-122"/>
                <a:cs typeface="Liter" pitchFamily="34" charset="-120"/>
              </a:rPr>
              <a:t> y </a:t>
            </a:r>
            <a:pPr>
              <a:lnSpc>
                <a:spcPct val="140000"/>
              </a:lnSpc>
            </a:pPr>
            <a:r>
              <a:rPr lang="en-US" sz="1033" b="1" dirty="0">
                <a:solidFill>
                  <a:srgbClr val="EFEFEF"/>
                </a:solidFill>
                <a:latin typeface="Liter" pitchFamily="34" charset="0"/>
                <a:ea typeface="Liter" pitchFamily="34" charset="-122"/>
                <a:cs typeface="Liter" pitchFamily="34" charset="-120"/>
              </a:rPr>
              <a:t>navegación</a:t>
            </a:r>
            <a:pPr>
              <a:lnSpc>
                <a:spcPct val="140000"/>
              </a:lnSpc>
            </a:pPr>
            <a:r>
              <a:rPr lang="en-US" sz="1033" dirty="0">
                <a:solidFill>
                  <a:srgbClr val="8F8F8F"/>
                </a:solidFill>
                <a:latin typeface="Liter" pitchFamily="34" charset="0"/>
                <a:ea typeface="Liter" pitchFamily="34" charset="-122"/>
                <a:cs typeface="Liter" pitchFamily="34" charset="-120"/>
              </a:rPr>
              <a:t> del siglo XVII demandaban cálculos precisos que tomaban años manualmente</a:t>
            </a:r>
            <a:endParaRPr lang="en-US" sz="1600" dirty="0"/>
          </a:p>
        </p:txBody>
      </p:sp>
      <p:sp>
        <p:nvSpPr>
          <p:cNvPr id="48" name="Shape 45"/>
          <p:cNvSpPr/>
          <p:nvPr/>
        </p:nvSpPr>
        <p:spPr>
          <a:xfrm>
            <a:off x="7513841" y="5868308"/>
            <a:ext cx="74970" cy="74970"/>
          </a:xfrm>
          <a:custGeom>
            <a:avLst/>
            <a:gdLst/>
            <a:ahLst/>
            <a:cxnLst/>
            <a:rect l="l" t="t" r="r" b="b"/>
            <a:pathLst>
              <a:path w="74970" h="74970">
                <a:moveTo>
                  <a:pt x="37485" y="0"/>
                </a:moveTo>
                <a:lnTo>
                  <a:pt x="37485" y="0"/>
                </a:lnTo>
                <a:cubicBezTo>
                  <a:pt x="58187" y="0"/>
                  <a:pt x="74970" y="16783"/>
                  <a:pt x="74970" y="37485"/>
                </a:cubicBezTo>
                <a:lnTo>
                  <a:pt x="74970" y="37485"/>
                </a:lnTo>
                <a:cubicBezTo>
                  <a:pt x="74970" y="58187"/>
                  <a:pt x="58187" y="74970"/>
                  <a:pt x="37485" y="74970"/>
                </a:cubicBezTo>
                <a:lnTo>
                  <a:pt x="37485" y="74970"/>
                </a:lnTo>
                <a:cubicBezTo>
                  <a:pt x="16783" y="74970"/>
                  <a:pt x="0" y="58187"/>
                  <a:pt x="0" y="37485"/>
                </a:cubicBezTo>
                <a:lnTo>
                  <a:pt x="0" y="37485"/>
                </a:lnTo>
                <a:cubicBezTo>
                  <a:pt x="0" y="16783"/>
                  <a:pt x="16783" y="0"/>
                  <a:pt x="37485" y="0"/>
                </a:cubicBezTo>
                <a:close/>
              </a:path>
            </a:pathLst>
          </a:custGeom>
          <a:solidFill>
            <a:srgbClr val="6366F1"/>
          </a:solidFill>
          <a:ln/>
        </p:spPr>
      </p:sp>
      <p:sp>
        <p:nvSpPr>
          <p:cNvPr id="49" name="Text 46"/>
          <p:cNvSpPr/>
          <p:nvPr/>
        </p:nvSpPr>
        <p:spPr>
          <a:xfrm>
            <a:off x="7701266" y="5793338"/>
            <a:ext cx="4029639" cy="431078"/>
          </a:xfrm>
          <a:prstGeom prst="rect">
            <a:avLst/>
          </a:prstGeom>
          <a:noFill/>
          <a:ln/>
        </p:spPr>
        <p:txBody>
          <a:bodyPr wrap="square" lIns="0" tIns="0" rIns="0" bIns="0" rtlCol="0" anchor="ctr"/>
          <a:lstStyle/>
          <a:p>
            <a:pPr>
              <a:lnSpc>
                <a:spcPct val="140000"/>
              </a:lnSpc>
            </a:pPr>
            <a:r>
              <a:rPr lang="en-US" sz="1033" dirty="0">
                <a:solidFill>
                  <a:srgbClr val="8F8F8F"/>
                </a:solidFill>
                <a:latin typeface="Liter" pitchFamily="34" charset="0"/>
                <a:ea typeface="Liter" pitchFamily="34" charset="-122"/>
                <a:cs typeface="Liter" pitchFamily="34" charset="-120"/>
              </a:rPr>
              <a:t>Los científicos necesitaban descubrir patrones en vastas cantidades de datos numéricos</a:t>
            </a:r>
            <a:endParaRPr lang="en-US" sz="1600" dirty="0"/>
          </a:p>
        </p:txBody>
      </p:sp>
      <p:sp>
        <p:nvSpPr>
          <p:cNvPr id="50" name="Shape 47"/>
          <p:cNvSpPr/>
          <p:nvPr/>
        </p:nvSpPr>
        <p:spPr>
          <a:xfrm>
            <a:off x="7513841" y="6407155"/>
            <a:ext cx="74970" cy="74970"/>
          </a:xfrm>
          <a:custGeom>
            <a:avLst/>
            <a:gdLst/>
            <a:ahLst/>
            <a:cxnLst/>
            <a:rect l="l" t="t" r="r" b="b"/>
            <a:pathLst>
              <a:path w="74970" h="74970">
                <a:moveTo>
                  <a:pt x="37485" y="0"/>
                </a:moveTo>
                <a:lnTo>
                  <a:pt x="37485" y="0"/>
                </a:lnTo>
                <a:cubicBezTo>
                  <a:pt x="58187" y="0"/>
                  <a:pt x="74970" y="16783"/>
                  <a:pt x="74970" y="37485"/>
                </a:cubicBezTo>
                <a:lnTo>
                  <a:pt x="74970" y="37485"/>
                </a:lnTo>
                <a:cubicBezTo>
                  <a:pt x="74970" y="58187"/>
                  <a:pt x="58187" y="74970"/>
                  <a:pt x="37485" y="74970"/>
                </a:cubicBezTo>
                <a:lnTo>
                  <a:pt x="37485" y="74970"/>
                </a:lnTo>
                <a:cubicBezTo>
                  <a:pt x="16783" y="74970"/>
                  <a:pt x="0" y="58187"/>
                  <a:pt x="0" y="37485"/>
                </a:cubicBezTo>
                <a:lnTo>
                  <a:pt x="0" y="37485"/>
                </a:lnTo>
                <a:cubicBezTo>
                  <a:pt x="0" y="16783"/>
                  <a:pt x="16783" y="0"/>
                  <a:pt x="37485" y="0"/>
                </a:cubicBezTo>
                <a:close/>
              </a:path>
            </a:pathLst>
          </a:custGeom>
          <a:solidFill>
            <a:srgbClr val="6366F1"/>
          </a:solidFill>
          <a:ln/>
        </p:spPr>
      </p:sp>
      <p:sp>
        <p:nvSpPr>
          <p:cNvPr id="51" name="Text 48"/>
          <p:cNvSpPr/>
          <p:nvPr/>
        </p:nvSpPr>
        <p:spPr>
          <a:xfrm>
            <a:off x="7701266" y="6332185"/>
            <a:ext cx="4029639" cy="431078"/>
          </a:xfrm>
          <a:prstGeom prst="rect">
            <a:avLst/>
          </a:prstGeom>
          <a:noFill/>
          <a:ln/>
        </p:spPr>
        <p:txBody>
          <a:bodyPr wrap="square" lIns="0" tIns="0" rIns="0" bIns="0" rtlCol="0" anchor="ctr"/>
          <a:lstStyle/>
          <a:p>
            <a:pPr>
              <a:lnSpc>
                <a:spcPct val="140000"/>
              </a:lnSpc>
            </a:pPr>
            <a:r>
              <a:rPr lang="en-US" sz="1033" dirty="0">
                <a:solidFill>
                  <a:srgbClr val="8F8F8F"/>
                </a:solidFill>
                <a:latin typeface="Liter" pitchFamily="34" charset="0"/>
                <a:ea typeface="Liter" pitchFamily="34" charset="-122"/>
                <a:cs typeface="Liter" pitchFamily="34" charset="-120"/>
              </a:rPr>
              <a:t>La automatización del cálculo se convirtió en una necesidad imperativa para el progreso científico</a:t>
            </a:r>
            <a:endParaRPr lang="en-US" sz="1600" dirty="0"/>
          </a:p>
        </p:txBody>
      </p:sp>
    </p:spTree>
  </p:cSld>
  <p:clrMapOvr>
    <a:masterClrMapping/>
  </p:clrMapOvr>
  <p:transition>
    <p:fade/>
    <p:spd val="med"/>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91919"/>
        </a:solidFill>
      </p:bgPr>
    </p:bg>
    <p:spTree>
      <p:nvGrpSpPr>
        <p:cNvPr id="1" name=""/>
        <p:cNvGrpSpPr/>
        <p:nvPr/>
      </p:nvGrpSpPr>
      <p:grpSpPr>
        <a:xfrm>
          <a:off x="0" y="0"/>
          <a:ext cx="0" cy="0"/>
          <a:chOff x="0" y="0"/>
          <a:chExt cx="0" cy="0"/>
        </a:xfrm>
      </p:grpSpPr>
      <p:sp>
        <p:nvSpPr>
          <p:cNvPr id="2" name="Text 0"/>
          <p:cNvSpPr/>
          <p:nvPr/>
        </p:nvSpPr>
        <p:spPr>
          <a:xfrm>
            <a:off x="325337" y="325337"/>
            <a:ext cx="11598260" cy="162668"/>
          </a:xfrm>
          <a:prstGeom prst="rect">
            <a:avLst/>
          </a:prstGeom>
          <a:noFill/>
          <a:ln/>
        </p:spPr>
        <p:txBody>
          <a:bodyPr wrap="square" lIns="0" tIns="0" rIns="0" bIns="0" rtlCol="0" anchor="ctr"/>
          <a:lstStyle/>
          <a:p>
            <a:pPr>
              <a:lnSpc>
                <a:spcPct val="120000"/>
              </a:lnSpc>
            </a:pPr>
            <a:r>
              <a:rPr lang="en-US" sz="897" b="1" spc="45" kern="0" dirty="0">
                <a:solidFill>
                  <a:srgbClr val="6366F1"/>
                </a:solidFill>
                <a:latin typeface="Liter" pitchFamily="34" charset="0"/>
                <a:ea typeface="Liter" pitchFamily="34" charset="-122"/>
                <a:cs typeface="Liter" pitchFamily="34" charset="-120"/>
              </a:rPr>
              <a:t>02 / Máquinas Mecánicas</a:t>
            </a:r>
            <a:endParaRPr lang="en-US" sz="1600" dirty="0"/>
          </a:p>
        </p:txBody>
      </p:sp>
      <p:sp>
        <p:nvSpPr>
          <p:cNvPr id="3" name="Text 1"/>
          <p:cNvSpPr/>
          <p:nvPr/>
        </p:nvSpPr>
        <p:spPr>
          <a:xfrm>
            <a:off x="325337" y="553073"/>
            <a:ext cx="11687728" cy="325337"/>
          </a:xfrm>
          <a:prstGeom prst="rect">
            <a:avLst/>
          </a:prstGeom>
          <a:noFill/>
          <a:ln/>
        </p:spPr>
        <p:txBody>
          <a:bodyPr wrap="square" lIns="0" tIns="0" rIns="0" bIns="0" rtlCol="0" anchor="ctr"/>
          <a:lstStyle/>
          <a:p>
            <a:pPr>
              <a:lnSpc>
                <a:spcPct val="90000"/>
              </a:lnSpc>
            </a:pPr>
            <a:r>
              <a:rPr lang="en-US" sz="2306" b="1" dirty="0">
                <a:solidFill>
                  <a:srgbClr val="EFEFEF"/>
                </a:solidFill>
                <a:latin typeface="Liter" pitchFamily="34" charset="0"/>
                <a:ea typeface="Liter" pitchFamily="34" charset="-122"/>
                <a:cs typeface="Liter" pitchFamily="34" charset="-120"/>
              </a:rPr>
              <a:t>La Era Pre-Electrónica: Babbage y Aiken</a:t>
            </a:r>
            <a:endParaRPr lang="en-US" sz="1600" dirty="0"/>
          </a:p>
        </p:txBody>
      </p:sp>
      <p:sp>
        <p:nvSpPr>
          <p:cNvPr id="4" name="Shape 2"/>
          <p:cNvSpPr/>
          <p:nvPr/>
        </p:nvSpPr>
        <p:spPr>
          <a:xfrm>
            <a:off x="325337" y="976011"/>
            <a:ext cx="780809" cy="32534"/>
          </a:xfrm>
          <a:custGeom>
            <a:avLst/>
            <a:gdLst/>
            <a:ahLst/>
            <a:cxnLst/>
            <a:rect l="l" t="t" r="r" b="b"/>
            <a:pathLst>
              <a:path w="780809" h="32534">
                <a:moveTo>
                  <a:pt x="0" y="0"/>
                </a:moveTo>
                <a:lnTo>
                  <a:pt x="780809" y="0"/>
                </a:lnTo>
                <a:lnTo>
                  <a:pt x="780809" y="32534"/>
                </a:lnTo>
                <a:lnTo>
                  <a:pt x="0" y="32534"/>
                </a:lnTo>
                <a:lnTo>
                  <a:pt x="0" y="0"/>
                </a:lnTo>
                <a:close/>
              </a:path>
            </a:pathLst>
          </a:custGeom>
          <a:solidFill>
            <a:srgbClr val="6366F1"/>
          </a:solidFill>
          <a:ln/>
        </p:spPr>
      </p:sp>
      <p:sp>
        <p:nvSpPr>
          <p:cNvPr id="5" name="Shape 3"/>
          <p:cNvSpPr/>
          <p:nvPr/>
        </p:nvSpPr>
        <p:spPr>
          <a:xfrm>
            <a:off x="329404" y="1207813"/>
            <a:ext cx="5677129" cy="2797897"/>
          </a:xfrm>
          <a:custGeom>
            <a:avLst/>
            <a:gdLst/>
            <a:ahLst/>
            <a:cxnLst/>
            <a:rect l="l" t="t" r="r" b="b"/>
            <a:pathLst>
              <a:path w="5677129" h="2797897">
                <a:moveTo>
                  <a:pt x="97591" y="0"/>
                </a:moveTo>
                <a:lnTo>
                  <a:pt x="5579538" y="0"/>
                </a:lnTo>
                <a:cubicBezTo>
                  <a:pt x="5633436" y="0"/>
                  <a:pt x="5677129" y="43693"/>
                  <a:pt x="5677129" y="97591"/>
                </a:cubicBezTo>
                <a:lnTo>
                  <a:pt x="5677129" y="2700307"/>
                </a:lnTo>
                <a:cubicBezTo>
                  <a:pt x="5677129" y="2754204"/>
                  <a:pt x="5633436" y="2797897"/>
                  <a:pt x="5579538" y="2797897"/>
                </a:cubicBezTo>
                <a:lnTo>
                  <a:pt x="97591" y="2797897"/>
                </a:lnTo>
                <a:cubicBezTo>
                  <a:pt x="43693" y="2797897"/>
                  <a:pt x="0" y="2754204"/>
                  <a:pt x="0" y="2700307"/>
                </a:cubicBezTo>
                <a:lnTo>
                  <a:pt x="0" y="97591"/>
                </a:lnTo>
                <a:cubicBezTo>
                  <a:pt x="0" y="43729"/>
                  <a:pt x="43729" y="0"/>
                  <a:pt x="97591" y="0"/>
                </a:cubicBezTo>
                <a:close/>
              </a:path>
            </a:pathLst>
          </a:custGeom>
          <a:solidFill>
            <a:srgbClr val="262626"/>
          </a:solidFill>
          <a:ln w="12700">
            <a:solidFill>
              <a:srgbClr val="333333"/>
            </a:solidFill>
            <a:prstDash val="solid"/>
          </a:ln>
        </p:spPr>
      </p:sp>
      <p:sp>
        <p:nvSpPr>
          <p:cNvPr id="6" name="Shape 4"/>
          <p:cNvSpPr/>
          <p:nvPr/>
        </p:nvSpPr>
        <p:spPr>
          <a:xfrm>
            <a:off x="496139" y="1374548"/>
            <a:ext cx="390404" cy="390404"/>
          </a:xfrm>
          <a:custGeom>
            <a:avLst/>
            <a:gdLst/>
            <a:ahLst/>
            <a:cxnLst/>
            <a:rect l="l" t="t" r="r" b="b"/>
            <a:pathLst>
              <a:path w="390404" h="390404">
                <a:moveTo>
                  <a:pt x="97601" y="0"/>
                </a:moveTo>
                <a:lnTo>
                  <a:pt x="292803" y="0"/>
                </a:lnTo>
                <a:cubicBezTo>
                  <a:pt x="346707" y="0"/>
                  <a:pt x="390404" y="43697"/>
                  <a:pt x="390404" y="97601"/>
                </a:cubicBezTo>
                <a:lnTo>
                  <a:pt x="390404" y="292803"/>
                </a:lnTo>
                <a:cubicBezTo>
                  <a:pt x="390404" y="346707"/>
                  <a:pt x="346707" y="390404"/>
                  <a:pt x="292803" y="390404"/>
                </a:cubicBezTo>
                <a:lnTo>
                  <a:pt x="97601" y="390404"/>
                </a:lnTo>
                <a:cubicBezTo>
                  <a:pt x="43697" y="390404"/>
                  <a:pt x="0" y="346707"/>
                  <a:pt x="0" y="292803"/>
                </a:cubicBezTo>
                <a:lnTo>
                  <a:pt x="0" y="97601"/>
                </a:lnTo>
                <a:cubicBezTo>
                  <a:pt x="0" y="43697"/>
                  <a:pt x="43697" y="0"/>
                  <a:pt x="97601" y="0"/>
                </a:cubicBezTo>
                <a:close/>
              </a:path>
            </a:pathLst>
          </a:custGeom>
          <a:solidFill>
            <a:srgbClr val="6366F1">
              <a:alpha val="20000"/>
            </a:srgbClr>
          </a:solidFill>
          <a:ln/>
        </p:spPr>
      </p:sp>
      <p:sp>
        <p:nvSpPr>
          <p:cNvPr id="7" name="Shape 5"/>
          <p:cNvSpPr/>
          <p:nvPr/>
        </p:nvSpPr>
        <p:spPr>
          <a:xfrm>
            <a:off x="620173" y="1488416"/>
            <a:ext cx="142335" cy="162668"/>
          </a:xfrm>
          <a:custGeom>
            <a:avLst/>
            <a:gdLst/>
            <a:ahLst/>
            <a:cxnLst/>
            <a:rect l="l" t="t" r="r" b="b"/>
            <a:pathLst>
              <a:path w="142335" h="162668">
                <a:moveTo>
                  <a:pt x="71167" y="78793"/>
                </a:moveTo>
                <a:cubicBezTo>
                  <a:pt x="92209" y="78793"/>
                  <a:pt x="109293" y="61709"/>
                  <a:pt x="109293" y="40667"/>
                </a:cubicBezTo>
                <a:cubicBezTo>
                  <a:pt x="109293" y="19625"/>
                  <a:pt x="92209" y="2542"/>
                  <a:pt x="71167" y="2542"/>
                </a:cubicBezTo>
                <a:cubicBezTo>
                  <a:pt x="50125" y="2542"/>
                  <a:pt x="33042" y="19625"/>
                  <a:pt x="33042" y="40667"/>
                </a:cubicBezTo>
                <a:cubicBezTo>
                  <a:pt x="33042" y="61709"/>
                  <a:pt x="50125" y="78793"/>
                  <a:pt x="71167" y="78793"/>
                </a:cubicBezTo>
                <a:close/>
                <a:moveTo>
                  <a:pt x="61731" y="96584"/>
                </a:moveTo>
                <a:cubicBezTo>
                  <a:pt x="30437" y="96584"/>
                  <a:pt x="5083" y="121938"/>
                  <a:pt x="5083" y="153232"/>
                </a:cubicBezTo>
                <a:cubicBezTo>
                  <a:pt x="5083" y="158443"/>
                  <a:pt x="9309" y="162668"/>
                  <a:pt x="14519" y="162668"/>
                </a:cubicBezTo>
                <a:lnTo>
                  <a:pt x="127815" y="162668"/>
                </a:lnTo>
                <a:cubicBezTo>
                  <a:pt x="133026" y="162668"/>
                  <a:pt x="137252" y="158443"/>
                  <a:pt x="137252" y="153232"/>
                </a:cubicBezTo>
                <a:cubicBezTo>
                  <a:pt x="137252" y="121938"/>
                  <a:pt x="111898" y="96584"/>
                  <a:pt x="80603" y="96584"/>
                </a:cubicBezTo>
                <a:lnTo>
                  <a:pt x="61731" y="96584"/>
                </a:lnTo>
                <a:close/>
              </a:path>
            </a:pathLst>
          </a:custGeom>
          <a:solidFill>
            <a:srgbClr val="6366F1"/>
          </a:solidFill>
          <a:ln/>
        </p:spPr>
      </p:sp>
      <p:sp>
        <p:nvSpPr>
          <p:cNvPr id="8" name="Text 6"/>
          <p:cNvSpPr/>
          <p:nvPr/>
        </p:nvSpPr>
        <p:spPr>
          <a:xfrm>
            <a:off x="984144" y="1374548"/>
            <a:ext cx="1293214" cy="227736"/>
          </a:xfrm>
          <a:prstGeom prst="rect">
            <a:avLst/>
          </a:prstGeom>
          <a:noFill/>
          <a:ln/>
        </p:spPr>
        <p:txBody>
          <a:bodyPr wrap="square" lIns="0" tIns="0" rIns="0" bIns="0" rtlCol="0" anchor="ctr"/>
          <a:lstStyle/>
          <a:p>
            <a:pPr>
              <a:lnSpc>
                <a:spcPct val="120000"/>
              </a:lnSpc>
            </a:pPr>
            <a:r>
              <a:rPr lang="en-US" sz="1281" b="1" dirty="0">
                <a:solidFill>
                  <a:srgbClr val="EFEFEF"/>
                </a:solidFill>
                <a:latin typeface="Liter" pitchFamily="34" charset="0"/>
                <a:ea typeface="Liter" pitchFamily="34" charset="-122"/>
                <a:cs typeface="Liter" pitchFamily="34" charset="-120"/>
              </a:rPr>
              <a:t>Charles Babbage</a:t>
            </a:r>
            <a:endParaRPr lang="en-US" sz="1600" dirty="0"/>
          </a:p>
        </p:txBody>
      </p:sp>
      <p:sp>
        <p:nvSpPr>
          <p:cNvPr id="9" name="Text 7"/>
          <p:cNvSpPr/>
          <p:nvPr/>
        </p:nvSpPr>
        <p:spPr>
          <a:xfrm>
            <a:off x="984144" y="1602284"/>
            <a:ext cx="1268814" cy="162668"/>
          </a:xfrm>
          <a:prstGeom prst="rect">
            <a:avLst/>
          </a:prstGeom>
          <a:noFill/>
          <a:ln/>
        </p:spPr>
        <p:txBody>
          <a:bodyPr wrap="square" lIns="0" tIns="0" rIns="0" bIns="0" rtlCol="0" anchor="ctr"/>
          <a:lstStyle/>
          <a:p>
            <a:pPr>
              <a:lnSpc>
                <a:spcPct val="120000"/>
              </a:lnSpc>
            </a:pPr>
            <a:r>
              <a:rPr lang="en-US" sz="897" dirty="0">
                <a:solidFill>
                  <a:srgbClr val="8F8F8F"/>
                </a:solidFill>
                <a:latin typeface="Liter" pitchFamily="34" charset="0"/>
                <a:ea typeface="Liter" pitchFamily="34" charset="-122"/>
                <a:cs typeface="Liter" pitchFamily="34" charset="-120"/>
              </a:rPr>
              <a:t>1791-1871 • Inglaterra</a:t>
            </a:r>
            <a:endParaRPr lang="en-US" sz="1600" dirty="0"/>
          </a:p>
        </p:txBody>
      </p:sp>
      <p:sp>
        <p:nvSpPr>
          <p:cNvPr id="10" name="Shape 8"/>
          <p:cNvSpPr/>
          <p:nvPr/>
        </p:nvSpPr>
        <p:spPr>
          <a:xfrm>
            <a:off x="496139" y="1895087"/>
            <a:ext cx="5343658" cy="927210"/>
          </a:xfrm>
          <a:custGeom>
            <a:avLst/>
            <a:gdLst/>
            <a:ahLst/>
            <a:cxnLst/>
            <a:rect l="l" t="t" r="r" b="b"/>
            <a:pathLst>
              <a:path w="5343658" h="927210">
                <a:moveTo>
                  <a:pt x="65072" y="0"/>
                </a:moveTo>
                <a:lnTo>
                  <a:pt x="5278587" y="0"/>
                </a:lnTo>
                <a:cubicBezTo>
                  <a:pt x="5314525" y="0"/>
                  <a:pt x="5343658" y="29134"/>
                  <a:pt x="5343658" y="65072"/>
                </a:cubicBezTo>
                <a:lnTo>
                  <a:pt x="5343658" y="862139"/>
                </a:lnTo>
                <a:cubicBezTo>
                  <a:pt x="5343658" y="898077"/>
                  <a:pt x="5314525" y="927210"/>
                  <a:pt x="5278587" y="927210"/>
                </a:cubicBezTo>
                <a:lnTo>
                  <a:pt x="65072" y="927210"/>
                </a:lnTo>
                <a:cubicBezTo>
                  <a:pt x="29134" y="927210"/>
                  <a:pt x="0" y="898077"/>
                  <a:pt x="0" y="862139"/>
                </a:cubicBezTo>
                <a:lnTo>
                  <a:pt x="0" y="65072"/>
                </a:lnTo>
                <a:cubicBezTo>
                  <a:pt x="0" y="29158"/>
                  <a:pt x="29158" y="0"/>
                  <a:pt x="65072" y="0"/>
                </a:cubicBezTo>
                <a:close/>
              </a:path>
            </a:pathLst>
          </a:custGeom>
          <a:solidFill>
            <a:srgbClr val="333333">
              <a:alpha val="50196"/>
            </a:srgbClr>
          </a:solidFill>
          <a:ln/>
        </p:spPr>
      </p:sp>
      <p:sp>
        <p:nvSpPr>
          <p:cNvPr id="11" name="Shape 9"/>
          <p:cNvSpPr/>
          <p:nvPr/>
        </p:nvSpPr>
        <p:spPr>
          <a:xfrm>
            <a:off x="626274" y="2041489"/>
            <a:ext cx="341604" cy="195202"/>
          </a:xfrm>
          <a:custGeom>
            <a:avLst/>
            <a:gdLst/>
            <a:ahLst/>
            <a:cxnLst/>
            <a:rect l="l" t="t" r="r" b="b"/>
            <a:pathLst>
              <a:path w="341604" h="195202">
                <a:moveTo>
                  <a:pt x="32534" y="0"/>
                </a:moveTo>
                <a:lnTo>
                  <a:pt x="309069" y="0"/>
                </a:lnTo>
                <a:cubicBezTo>
                  <a:pt x="327038" y="0"/>
                  <a:pt x="341604" y="14566"/>
                  <a:pt x="341604" y="32534"/>
                </a:cubicBezTo>
                <a:lnTo>
                  <a:pt x="341604" y="162668"/>
                </a:lnTo>
                <a:cubicBezTo>
                  <a:pt x="341604" y="180636"/>
                  <a:pt x="327038" y="195202"/>
                  <a:pt x="309069" y="195202"/>
                </a:cubicBezTo>
                <a:lnTo>
                  <a:pt x="32534" y="195202"/>
                </a:lnTo>
                <a:cubicBezTo>
                  <a:pt x="14566" y="195202"/>
                  <a:pt x="0" y="180636"/>
                  <a:pt x="0" y="162668"/>
                </a:cubicBezTo>
                <a:lnTo>
                  <a:pt x="0" y="32534"/>
                </a:lnTo>
                <a:cubicBezTo>
                  <a:pt x="0" y="14566"/>
                  <a:pt x="14566" y="0"/>
                  <a:pt x="32534" y="0"/>
                </a:cubicBezTo>
                <a:close/>
              </a:path>
            </a:pathLst>
          </a:custGeom>
          <a:solidFill>
            <a:srgbClr val="6366F1">
              <a:alpha val="20000"/>
            </a:srgbClr>
          </a:solidFill>
          <a:ln/>
        </p:spPr>
      </p:sp>
      <p:sp>
        <p:nvSpPr>
          <p:cNvPr id="12" name="Text 10"/>
          <p:cNvSpPr/>
          <p:nvPr/>
        </p:nvSpPr>
        <p:spPr>
          <a:xfrm>
            <a:off x="626274" y="2041489"/>
            <a:ext cx="390404" cy="195202"/>
          </a:xfrm>
          <a:prstGeom prst="rect">
            <a:avLst/>
          </a:prstGeom>
          <a:noFill/>
          <a:ln/>
        </p:spPr>
        <p:txBody>
          <a:bodyPr wrap="square" lIns="65067" tIns="32534" rIns="65067" bIns="32534" rtlCol="0" anchor="ctr"/>
          <a:lstStyle/>
          <a:p>
            <a:pPr>
              <a:lnSpc>
                <a:spcPct val="110000"/>
              </a:lnSpc>
            </a:pPr>
            <a:r>
              <a:rPr lang="en-US" sz="769" b="1" dirty="0">
                <a:solidFill>
                  <a:srgbClr val="6366F1"/>
                </a:solidFill>
                <a:latin typeface="Liter" pitchFamily="34" charset="0"/>
                <a:ea typeface="Liter" pitchFamily="34" charset="-122"/>
                <a:cs typeface="Liter" pitchFamily="34" charset="-120"/>
              </a:rPr>
              <a:t>1822</a:t>
            </a:r>
            <a:endParaRPr lang="en-US" sz="1600" dirty="0"/>
          </a:p>
        </p:txBody>
      </p:sp>
      <p:sp>
        <p:nvSpPr>
          <p:cNvPr id="13" name="Text 11"/>
          <p:cNvSpPr/>
          <p:nvPr/>
        </p:nvSpPr>
        <p:spPr>
          <a:xfrm>
            <a:off x="1033961" y="2025222"/>
            <a:ext cx="1586017" cy="227736"/>
          </a:xfrm>
          <a:prstGeom prst="rect">
            <a:avLst/>
          </a:prstGeom>
          <a:noFill/>
          <a:ln/>
        </p:spPr>
        <p:txBody>
          <a:bodyPr wrap="square" lIns="0" tIns="0" rIns="0" bIns="0" rtlCol="0" anchor="ctr"/>
          <a:lstStyle/>
          <a:p>
            <a:pPr>
              <a:lnSpc>
                <a:spcPct val="130000"/>
              </a:lnSpc>
            </a:pPr>
            <a:r>
              <a:rPr lang="en-US" sz="1153" b="1" dirty="0">
                <a:solidFill>
                  <a:srgbClr val="EFEFEF"/>
                </a:solidFill>
                <a:latin typeface="Liter" pitchFamily="34" charset="0"/>
                <a:ea typeface="Liter" pitchFamily="34" charset="-122"/>
                <a:cs typeface="Liter" pitchFamily="34" charset="-120"/>
              </a:rPr>
              <a:t>Máquina de Diferencias</a:t>
            </a:r>
            <a:endParaRPr lang="en-US" sz="1600" dirty="0"/>
          </a:p>
        </p:txBody>
      </p:sp>
      <p:sp>
        <p:nvSpPr>
          <p:cNvPr id="14" name="Text 12"/>
          <p:cNvSpPr/>
          <p:nvPr/>
        </p:nvSpPr>
        <p:spPr>
          <a:xfrm>
            <a:off x="626274" y="2318025"/>
            <a:ext cx="5140323" cy="374137"/>
          </a:xfrm>
          <a:prstGeom prst="rect">
            <a:avLst/>
          </a:prstGeom>
          <a:noFill/>
          <a:ln/>
        </p:spPr>
        <p:txBody>
          <a:bodyPr wrap="square" lIns="0" tIns="0" rIns="0" bIns="0" rtlCol="0" anchor="ctr"/>
          <a:lstStyle/>
          <a:p>
            <a:pPr>
              <a:lnSpc>
                <a:spcPct val="140000"/>
              </a:lnSpc>
            </a:pPr>
            <a:r>
              <a:rPr lang="en-US" sz="897" dirty="0">
                <a:solidFill>
                  <a:srgbClr val="8F8F8F"/>
                </a:solidFill>
                <a:latin typeface="Liter" pitchFamily="34" charset="0"/>
                <a:ea typeface="Liter" pitchFamily="34" charset="-122"/>
                <a:cs typeface="Liter" pitchFamily="34" charset="-120"/>
              </a:rPr>
              <a:t>Diseñada para calcular tablas matemáticas mediante el método de diferencias finitas. Mecanismo completamente mecánico con precisión de 20 decimales.</a:t>
            </a:r>
            <a:endParaRPr lang="en-US" sz="1600" dirty="0"/>
          </a:p>
        </p:txBody>
      </p:sp>
      <p:sp>
        <p:nvSpPr>
          <p:cNvPr id="15" name="Shape 13"/>
          <p:cNvSpPr/>
          <p:nvPr/>
        </p:nvSpPr>
        <p:spPr>
          <a:xfrm>
            <a:off x="496139" y="2915832"/>
            <a:ext cx="5343658" cy="927210"/>
          </a:xfrm>
          <a:custGeom>
            <a:avLst/>
            <a:gdLst/>
            <a:ahLst/>
            <a:cxnLst/>
            <a:rect l="l" t="t" r="r" b="b"/>
            <a:pathLst>
              <a:path w="5343658" h="927210">
                <a:moveTo>
                  <a:pt x="65072" y="0"/>
                </a:moveTo>
                <a:lnTo>
                  <a:pt x="5278587" y="0"/>
                </a:lnTo>
                <a:cubicBezTo>
                  <a:pt x="5314525" y="0"/>
                  <a:pt x="5343658" y="29134"/>
                  <a:pt x="5343658" y="65072"/>
                </a:cubicBezTo>
                <a:lnTo>
                  <a:pt x="5343658" y="862139"/>
                </a:lnTo>
                <a:cubicBezTo>
                  <a:pt x="5343658" y="898077"/>
                  <a:pt x="5314525" y="927210"/>
                  <a:pt x="5278587" y="927210"/>
                </a:cubicBezTo>
                <a:lnTo>
                  <a:pt x="65072" y="927210"/>
                </a:lnTo>
                <a:cubicBezTo>
                  <a:pt x="29134" y="927210"/>
                  <a:pt x="0" y="898077"/>
                  <a:pt x="0" y="862139"/>
                </a:cubicBezTo>
                <a:lnTo>
                  <a:pt x="0" y="65072"/>
                </a:lnTo>
                <a:cubicBezTo>
                  <a:pt x="0" y="29158"/>
                  <a:pt x="29158" y="0"/>
                  <a:pt x="65072" y="0"/>
                </a:cubicBezTo>
                <a:close/>
              </a:path>
            </a:pathLst>
          </a:custGeom>
          <a:solidFill>
            <a:srgbClr val="333333">
              <a:alpha val="50196"/>
            </a:srgbClr>
          </a:solidFill>
          <a:ln/>
        </p:spPr>
      </p:sp>
      <p:sp>
        <p:nvSpPr>
          <p:cNvPr id="16" name="Shape 14"/>
          <p:cNvSpPr/>
          <p:nvPr/>
        </p:nvSpPr>
        <p:spPr>
          <a:xfrm>
            <a:off x="626274" y="3062233"/>
            <a:ext cx="341604" cy="195202"/>
          </a:xfrm>
          <a:custGeom>
            <a:avLst/>
            <a:gdLst/>
            <a:ahLst/>
            <a:cxnLst/>
            <a:rect l="l" t="t" r="r" b="b"/>
            <a:pathLst>
              <a:path w="341604" h="195202">
                <a:moveTo>
                  <a:pt x="32534" y="0"/>
                </a:moveTo>
                <a:lnTo>
                  <a:pt x="309069" y="0"/>
                </a:lnTo>
                <a:cubicBezTo>
                  <a:pt x="327038" y="0"/>
                  <a:pt x="341604" y="14566"/>
                  <a:pt x="341604" y="32534"/>
                </a:cubicBezTo>
                <a:lnTo>
                  <a:pt x="341604" y="162668"/>
                </a:lnTo>
                <a:cubicBezTo>
                  <a:pt x="341604" y="180636"/>
                  <a:pt x="327038" y="195202"/>
                  <a:pt x="309069" y="195202"/>
                </a:cubicBezTo>
                <a:lnTo>
                  <a:pt x="32534" y="195202"/>
                </a:lnTo>
                <a:cubicBezTo>
                  <a:pt x="14566" y="195202"/>
                  <a:pt x="0" y="180636"/>
                  <a:pt x="0" y="162668"/>
                </a:cubicBezTo>
                <a:lnTo>
                  <a:pt x="0" y="32534"/>
                </a:lnTo>
                <a:cubicBezTo>
                  <a:pt x="0" y="14566"/>
                  <a:pt x="14566" y="0"/>
                  <a:pt x="32534" y="0"/>
                </a:cubicBezTo>
                <a:close/>
              </a:path>
            </a:pathLst>
          </a:custGeom>
          <a:solidFill>
            <a:srgbClr val="6366F1">
              <a:alpha val="20000"/>
            </a:srgbClr>
          </a:solidFill>
          <a:ln/>
        </p:spPr>
      </p:sp>
      <p:sp>
        <p:nvSpPr>
          <p:cNvPr id="17" name="Text 15"/>
          <p:cNvSpPr/>
          <p:nvPr/>
        </p:nvSpPr>
        <p:spPr>
          <a:xfrm>
            <a:off x="626274" y="3062233"/>
            <a:ext cx="390404" cy="195202"/>
          </a:xfrm>
          <a:prstGeom prst="rect">
            <a:avLst/>
          </a:prstGeom>
          <a:noFill/>
          <a:ln/>
        </p:spPr>
        <p:txBody>
          <a:bodyPr wrap="square" lIns="65067" tIns="32534" rIns="65067" bIns="32534" rtlCol="0" anchor="ctr"/>
          <a:lstStyle/>
          <a:p>
            <a:pPr>
              <a:lnSpc>
                <a:spcPct val="110000"/>
              </a:lnSpc>
            </a:pPr>
            <a:r>
              <a:rPr lang="en-US" sz="769" b="1" dirty="0">
                <a:solidFill>
                  <a:srgbClr val="6366F1"/>
                </a:solidFill>
                <a:latin typeface="Liter" pitchFamily="34" charset="0"/>
                <a:ea typeface="Liter" pitchFamily="34" charset="-122"/>
                <a:cs typeface="Liter" pitchFamily="34" charset="-120"/>
              </a:rPr>
              <a:t>1833</a:t>
            </a:r>
            <a:endParaRPr lang="en-US" sz="1600" dirty="0"/>
          </a:p>
        </p:txBody>
      </p:sp>
      <p:sp>
        <p:nvSpPr>
          <p:cNvPr id="18" name="Text 16"/>
          <p:cNvSpPr/>
          <p:nvPr/>
        </p:nvSpPr>
        <p:spPr>
          <a:xfrm>
            <a:off x="1035613" y="3045967"/>
            <a:ext cx="1220013" cy="227736"/>
          </a:xfrm>
          <a:prstGeom prst="rect">
            <a:avLst/>
          </a:prstGeom>
          <a:noFill/>
          <a:ln/>
        </p:spPr>
        <p:txBody>
          <a:bodyPr wrap="square" lIns="0" tIns="0" rIns="0" bIns="0" rtlCol="0" anchor="ctr"/>
          <a:lstStyle/>
          <a:p>
            <a:pPr>
              <a:lnSpc>
                <a:spcPct val="130000"/>
              </a:lnSpc>
            </a:pPr>
            <a:r>
              <a:rPr lang="en-US" sz="1153" b="1" dirty="0">
                <a:solidFill>
                  <a:srgbClr val="EFEFEF"/>
                </a:solidFill>
                <a:latin typeface="Liter" pitchFamily="34" charset="0"/>
                <a:ea typeface="Liter" pitchFamily="34" charset="-122"/>
                <a:cs typeface="Liter" pitchFamily="34" charset="-120"/>
              </a:rPr>
              <a:t>Máquina Analítica</a:t>
            </a:r>
            <a:endParaRPr lang="en-US" sz="1600" dirty="0"/>
          </a:p>
        </p:txBody>
      </p:sp>
      <p:sp>
        <p:nvSpPr>
          <p:cNvPr id="19" name="Text 17"/>
          <p:cNvSpPr/>
          <p:nvPr/>
        </p:nvSpPr>
        <p:spPr>
          <a:xfrm>
            <a:off x="626274" y="3338770"/>
            <a:ext cx="5140323" cy="374137"/>
          </a:xfrm>
          <a:prstGeom prst="rect">
            <a:avLst/>
          </a:prstGeom>
          <a:noFill/>
          <a:ln/>
        </p:spPr>
        <p:txBody>
          <a:bodyPr wrap="square" lIns="0" tIns="0" rIns="0" bIns="0" rtlCol="0" anchor="ctr"/>
          <a:lstStyle/>
          <a:p>
            <a:pPr>
              <a:lnSpc>
                <a:spcPct val="140000"/>
              </a:lnSpc>
            </a:pPr>
            <a:r>
              <a:rPr lang="en-US" sz="897" dirty="0">
                <a:solidFill>
                  <a:srgbClr val="8F8F8F"/>
                </a:solidFill>
                <a:latin typeface="Liter" pitchFamily="34" charset="0"/>
                <a:ea typeface="Liter" pitchFamily="34" charset="-122"/>
                <a:cs typeface="Liter" pitchFamily="34" charset="-120"/>
              </a:rPr>
              <a:t>Primera computadora de uso general programable. Incluía </a:t>
            </a:r>
            <a:pPr>
              <a:lnSpc>
                <a:spcPct val="140000"/>
              </a:lnSpc>
            </a:pPr>
            <a:r>
              <a:rPr lang="en-US" sz="897" b="1" dirty="0">
                <a:solidFill>
                  <a:srgbClr val="EFEFEF"/>
                </a:solidFill>
                <a:latin typeface="Liter" pitchFamily="34" charset="0"/>
                <a:ea typeface="Liter" pitchFamily="34" charset="-122"/>
                <a:cs typeface="Liter" pitchFamily="34" charset="-120"/>
              </a:rPr>
              <a:t>molino</a:t>
            </a:r>
            <a:pPr>
              <a:lnSpc>
                <a:spcPct val="140000"/>
              </a:lnSpc>
            </a:pPr>
            <a:r>
              <a:rPr lang="en-US" sz="897" dirty="0">
                <a:solidFill>
                  <a:srgbClr val="8F8F8F"/>
                </a:solidFill>
                <a:latin typeface="Liter" pitchFamily="34" charset="0"/>
                <a:ea typeface="Liter" pitchFamily="34" charset="-122"/>
                <a:cs typeface="Liter" pitchFamily="34" charset="-120"/>
              </a:rPr>
              <a:t> (CPU), </a:t>
            </a:r>
            <a:pPr>
              <a:lnSpc>
                <a:spcPct val="140000"/>
              </a:lnSpc>
            </a:pPr>
            <a:r>
              <a:rPr lang="en-US" sz="897" b="1" dirty="0">
                <a:solidFill>
                  <a:srgbClr val="EFEFEF"/>
                </a:solidFill>
                <a:latin typeface="Liter" pitchFamily="34" charset="0"/>
                <a:ea typeface="Liter" pitchFamily="34" charset="-122"/>
                <a:cs typeface="Liter" pitchFamily="34" charset="-120"/>
              </a:rPr>
              <a:t>almacén</a:t>
            </a:r>
            <a:pPr>
              <a:lnSpc>
                <a:spcPct val="140000"/>
              </a:lnSpc>
            </a:pPr>
            <a:r>
              <a:rPr lang="en-US" sz="897" dirty="0">
                <a:solidFill>
                  <a:srgbClr val="8F8F8F"/>
                </a:solidFill>
                <a:latin typeface="Liter" pitchFamily="34" charset="0"/>
                <a:ea typeface="Liter" pitchFamily="34" charset="-122"/>
                <a:cs typeface="Liter" pitchFamily="34" charset="-120"/>
              </a:rPr>
              <a:t> (memoria), y </a:t>
            </a:r>
            <a:pPr>
              <a:lnSpc>
                <a:spcPct val="140000"/>
              </a:lnSpc>
            </a:pPr>
            <a:r>
              <a:rPr lang="en-US" sz="897" b="1" dirty="0">
                <a:solidFill>
                  <a:srgbClr val="EFEFEF"/>
                </a:solidFill>
                <a:latin typeface="Liter" pitchFamily="34" charset="0"/>
                <a:ea typeface="Liter" pitchFamily="34" charset="-122"/>
                <a:cs typeface="Liter" pitchFamily="34" charset="-120"/>
              </a:rPr>
              <a:t>tarjetas perforadas</a:t>
            </a:r>
            <a:pPr>
              <a:lnSpc>
                <a:spcPct val="140000"/>
              </a:lnSpc>
            </a:pPr>
            <a:r>
              <a:rPr lang="en-US" sz="897" dirty="0">
                <a:solidFill>
                  <a:srgbClr val="8F8F8F"/>
                </a:solidFill>
                <a:latin typeface="Liter" pitchFamily="34" charset="0"/>
                <a:ea typeface="Liter" pitchFamily="34" charset="-122"/>
                <a:cs typeface="Liter" pitchFamily="34" charset="-120"/>
              </a:rPr>
              <a:t> (entrada de programa). Conceptos que anticiparon la computación moderna.</a:t>
            </a:r>
            <a:endParaRPr lang="en-US" sz="1600" dirty="0"/>
          </a:p>
        </p:txBody>
      </p:sp>
      <p:sp>
        <p:nvSpPr>
          <p:cNvPr id="20" name="Shape 18"/>
          <p:cNvSpPr/>
          <p:nvPr/>
        </p:nvSpPr>
        <p:spPr>
          <a:xfrm>
            <a:off x="329404" y="4143979"/>
            <a:ext cx="5677129" cy="1748686"/>
          </a:xfrm>
          <a:custGeom>
            <a:avLst/>
            <a:gdLst/>
            <a:ahLst/>
            <a:cxnLst/>
            <a:rect l="l" t="t" r="r" b="b"/>
            <a:pathLst>
              <a:path w="5677129" h="1748686">
                <a:moveTo>
                  <a:pt x="97594" y="0"/>
                </a:moveTo>
                <a:lnTo>
                  <a:pt x="5579535" y="0"/>
                </a:lnTo>
                <a:cubicBezTo>
                  <a:pt x="5633434" y="0"/>
                  <a:pt x="5677129" y="43694"/>
                  <a:pt x="5677129" y="97594"/>
                </a:cubicBezTo>
                <a:lnTo>
                  <a:pt x="5677129" y="1651092"/>
                </a:lnTo>
                <a:cubicBezTo>
                  <a:pt x="5677129" y="1704991"/>
                  <a:pt x="5633434" y="1748686"/>
                  <a:pt x="5579535" y="1748686"/>
                </a:cubicBezTo>
                <a:lnTo>
                  <a:pt x="97594" y="1748686"/>
                </a:lnTo>
                <a:cubicBezTo>
                  <a:pt x="43694" y="1748686"/>
                  <a:pt x="0" y="1704991"/>
                  <a:pt x="0" y="1651092"/>
                </a:cubicBezTo>
                <a:lnTo>
                  <a:pt x="0" y="97594"/>
                </a:lnTo>
                <a:cubicBezTo>
                  <a:pt x="0" y="43694"/>
                  <a:pt x="43694" y="0"/>
                  <a:pt x="97594" y="0"/>
                </a:cubicBezTo>
                <a:close/>
              </a:path>
            </a:pathLst>
          </a:custGeom>
          <a:solidFill>
            <a:srgbClr val="262626"/>
          </a:solidFill>
          <a:ln w="12700">
            <a:solidFill>
              <a:srgbClr val="333333"/>
            </a:solidFill>
            <a:prstDash val="solid"/>
          </a:ln>
        </p:spPr>
      </p:sp>
      <p:sp>
        <p:nvSpPr>
          <p:cNvPr id="21" name="Shape 19"/>
          <p:cNvSpPr/>
          <p:nvPr/>
        </p:nvSpPr>
        <p:spPr>
          <a:xfrm>
            <a:off x="496139" y="4310714"/>
            <a:ext cx="390404" cy="390404"/>
          </a:xfrm>
          <a:custGeom>
            <a:avLst/>
            <a:gdLst/>
            <a:ahLst/>
            <a:cxnLst/>
            <a:rect l="l" t="t" r="r" b="b"/>
            <a:pathLst>
              <a:path w="390404" h="390404">
                <a:moveTo>
                  <a:pt x="97601" y="0"/>
                </a:moveTo>
                <a:lnTo>
                  <a:pt x="292803" y="0"/>
                </a:lnTo>
                <a:cubicBezTo>
                  <a:pt x="346707" y="0"/>
                  <a:pt x="390404" y="43697"/>
                  <a:pt x="390404" y="97601"/>
                </a:cubicBezTo>
                <a:lnTo>
                  <a:pt x="390404" y="292803"/>
                </a:lnTo>
                <a:cubicBezTo>
                  <a:pt x="390404" y="346707"/>
                  <a:pt x="346707" y="390404"/>
                  <a:pt x="292803" y="390404"/>
                </a:cubicBezTo>
                <a:lnTo>
                  <a:pt x="97601" y="390404"/>
                </a:lnTo>
                <a:cubicBezTo>
                  <a:pt x="43697" y="390404"/>
                  <a:pt x="0" y="346707"/>
                  <a:pt x="0" y="292803"/>
                </a:cubicBezTo>
                <a:lnTo>
                  <a:pt x="0" y="97601"/>
                </a:lnTo>
                <a:cubicBezTo>
                  <a:pt x="0" y="43697"/>
                  <a:pt x="43697" y="0"/>
                  <a:pt x="97601" y="0"/>
                </a:cubicBezTo>
                <a:close/>
              </a:path>
            </a:pathLst>
          </a:custGeom>
          <a:solidFill>
            <a:srgbClr val="6366F1">
              <a:alpha val="20000"/>
            </a:srgbClr>
          </a:solidFill>
          <a:ln/>
        </p:spPr>
      </p:sp>
      <p:sp>
        <p:nvSpPr>
          <p:cNvPr id="22" name="Shape 20"/>
          <p:cNvSpPr/>
          <p:nvPr/>
        </p:nvSpPr>
        <p:spPr>
          <a:xfrm>
            <a:off x="620173" y="4424582"/>
            <a:ext cx="142335" cy="162668"/>
          </a:xfrm>
          <a:custGeom>
            <a:avLst/>
            <a:gdLst/>
            <a:ahLst/>
            <a:cxnLst/>
            <a:rect l="l" t="t" r="r" b="b"/>
            <a:pathLst>
              <a:path w="142335" h="162668">
                <a:moveTo>
                  <a:pt x="71167" y="78793"/>
                </a:moveTo>
                <a:cubicBezTo>
                  <a:pt x="92209" y="78793"/>
                  <a:pt x="109293" y="61709"/>
                  <a:pt x="109293" y="40667"/>
                </a:cubicBezTo>
                <a:cubicBezTo>
                  <a:pt x="109293" y="19625"/>
                  <a:pt x="92209" y="2542"/>
                  <a:pt x="71167" y="2542"/>
                </a:cubicBezTo>
                <a:cubicBezTo>
                  <a:pt x="50125" y="2542"/>
                  <a:pt x="33042" y="19625"/>
                  <a:pt x="33042" y="40667"/>
                </a:cubicBezTo>
                <a:cubicBezTo>
                  <a:pt x="33042" y="61709"/>
                  <a:pt x="50125" y="78793"/>
                  <a:pt x="71167" y="78793"/>
                </a:cubicBezTo>
                <a:close/>
                <a:moveTo>
                  <a:pt x="61731" y="96584"/>
                </a:moveTo>
                <a:cubicBezTo>
                  <a:pt x="30437" y="96584"/>
                  <a:pt x="5083" y="121938"/>
                  <a:pt x="5083" y="153232"/>
                </a:cubicBezTo>
                <a:cubicBezTo>
                  <a:pt x="5083" y="158443"/>
                  <a:pt x="9309" y="162668"/>
                  <a:pt x="14519" y="162668"/>
                </a:cubicBezTo>
                <a:lnTo>
                  <a:pt x="127815" y="162668"/>
                </a:lnTo>
                <a:cubicBezTo>
                  <a:pt x="133026" y="162668"/>
                  <a:pt x="137252" y="158443"/>
                  <a:pt x="137252" y="153232"/>
                </a:cubicBezTo>
                <a:cubicBezTo>
                  <a:pt x="137252" y="121938"/>
                  <a:pt x="111898" y="96584"/>
                  <a:pt x="80603" y="96584"/>
                </a:cubicBezTo>
                <a:lnTo>
                  <a:pt x="61731" y="96584"/>
                </a:lnTo>
                <a:close/>
              </a:path>
            </a:pathLst>
          </a:custGeom>
          <a:solidFill>
            <a:srgbClr val="6366F1"/>
          </a:solidFill>
          <a:ln/>
        </p:spPr>
      </p:sp>
      <p:sp>
        <p:nvSpPr>
          <p:cNvPr id="23" name="Text 21"/>
          <p:cNvSpPr/>
          <p:nvPr/>
        </p:nvSpPr>
        <p:spPr>
          <a:xfrm>
            <a:off x="984144" y="4310714"/>
            <a:ext cx="1089879" cy="227736"/>
          </a:xfrm>
          <a:prstGeom prst="rect">
            <a:avLst/>
          </a:prstGeom>
          <a:noFill/>
          <a:ln/>
        </p:spPr>
        <p:txBody>
          <a:bodyPr wrap="square" lIns="0" tIns="0" rIns="0" bIns="0" rtlCol="0" anchor="ctr"/>
          <a:lstStyle/>
          <a:p>
            <a:pPr>
              <a:lnSpc>
                <a:spcPct val="120000"/>
              </a:lnSpc>
            </a:pPr>
            <a:r>
              <a:rPr lang="en-US" sz="1281" b="1" dirty="0">
                <a:solidFill>
                  <a:srgbClr val="EFEFEF"/>
                </a:solidFill>
                <a:latin typeface="Liter" pitchFamily="34" charset="0"/>
                <a:ea typeface="Liter" pitchFamily="34" charset="-122"/>
                <a:cs typeface="Liter" pitchFamily="34" charset="-120"/>
              </a:rPr>
              <a:t>Howard Aiken</a:t>
            </a:r>
            <a:endParaRPr lang="en-US" sz="1600" dirty="0"/>
          </a:p>
        </p:txBody>
      </p:sp>
      <p:sp>
        <p:nvSpPr>
          <p:cNvPr id="24" name="Text 22"/>
          <p:cNvSpPr/>
          <p:nvPr/>
        </p:nvSpPr>
        <p:spPr>
          <a:xfrm>
            <a:off x="984144" y="4538450"/>
            <a:ext cx="1065478" cy="162668"/>
          </a:xfrm>
          <a:prstGeom prst="rect">
            <a:avLst/>
          </a:prstGeom>
          <a:noFill/>
          <a:ln/>
        </p:spPr>
        <p:txBody>
          <a:bodyPr wrap="square" lIns="0" tIns="0" rIns="0" bIns="0" rtlCol="0" anchor="ctr"/>
          <a:lstStyle/>
          <a:p>
            <a:pPr>
              <a:lnSpc>
                <a:spcPct val="120000"/>
              </a:lnSpc>
            </a:pPr>
            <a:r>
              <a:rPr lang="en-US" sz="897" dirty="0">
                <a:solidFill>
                  <a:srgbClr val="8F8F8F"/>
                </a:solidFill>
                <a:latin typeface="Liter" pitchFamily="34" charset="0"/>
                <a:ea typeface="Liter" pitchFamily="34" charset="-122"/>
                <a:cs typeface="Liter" pitchFamily="34" charset="-120"/>
              </a:rPr>
              <a:t>1900-1973 • EE.UU.</a:t>
            </a:r>
            <a:endParaRPr lang="en-US" sz="1600" dirty="0"/>
          </a:p>
        </p:txBody>
      </p:sp>
      <p:sp>
        <p:nvSpPr>
          <p:cNvPr id="25" name="Shape 23"/>
          <p:cNvSpPr/>
          <p:nvPr/>
        </p:nvSpPr>
        <p:spPr>
          <a:xfrm>
            <a:off x="496139" y="4798719"/>
            <a:ext cx="5343658" cy="927210"/>
          </a:xfrm>
          <a:custGeom>
            <a:avLst/>
            <a:gdLst/>
            <a:ahLst/>
            <a:cxnLst/>
            <a:rect l="l" t="t" r="r" b="b"/>
            <a:pathLst>
              <a:path w="5343658" h="927210">
                <a:moveTo>
                  <a:pt x="65072" y="0"/>
                </a:moveTo>
                <a:lnTo>
                  <a:pt x="5278587" y="0"/>
                </a:lnTo>
                <a:cubicBezTo>
                  <a:pt x="5314525" y="0"/>
                  <a:pt x="5343658" y="29134"/>
                  <a:pt x="5343658" y="65072"/>
                </a:cubicBezTo>
                <a:lnTo>
                  <a:pt x="5343658" y="862139"/>
                </a:lnTo>
                <a:cubicBezTo>
                  <a:pt x="5343658" y="898077"/>
                  <a:pt x="5314525" y="927210"/>
                  <a:pt x="5278587" y="927210"/>
                </a:cubicBezTo>
                <a:lnTo>
                  <a:pt x="65072" y="927210"/>
                </a:lnTo>
                <a:cubicBezTo>
                  <a:pt x="29134" y="927210"/>
                  <a:pt x="0" y="898077"/>
                  <a:pt x="0" y="862139"/>
                </a:cubicBezTo>
                <a:lnTo>
                  <a:pt x="0" y="65072"/>
                </a:lnTo>
                <a:cubicBezTo>
                  <a:pt x="0" y="29158"/>
                  <a:pt x="29158" y="0"/>
                  <a:pt x="65072" y="0"/>
                </a:cubicBezTo>
                <a:close/>
              </a:path>
            </a:pathLst>
          </a:custGeom>
          <a:solidFill>
            <a:srgbClr val="333333">
              <a:alpha val="50196"/>
            </a:srgbClr>
          </a:solidFill>
          <a:ln/>
        </p:spPr>
      </p:sp>
      <p:sp>
        <p:nvSpPr>
          <p:cNvPr id="26" name="Shape 24"/>
          <p:cNvSpPr/>
          <p:nvPr/>
        </p:nvSpPr>
        <p:spPr>
          <a:xfrm>
            <a:off x="626274" y="4945121"/>
            <a:ext cx="341604" cy="195202"/>
          </a:xfrm>
          <a:custGeom>
            <a:avLst/>
            <a:gdLst/>
            <a:ahLst/>
            <a:cxnLst/>
            <a:rect l="l" t="t" r="r" b="b"/>
            <a:pathLst>
              <a:path w="341604" h="195202">
                <a:moveTo>
                  <a:pt x="32534" y="0"/>
                </a:moveTo>
                <a:lnTo>
                  <a:pt x="309069" y="0"/>
                </a:lnTo>
                <a:cubicBezTo>
                  <a:pt x="327038" y="0"/>
                  <a:pt x="341604" y="14566"/>
                  <a:pt x="341604" y="32534"/>
                </a:cubicBezTo>
                <a:lnTo>
                  <a:pt x="341604" y="162668"/>
                </a:lnTo>
                <a:cubicBezTo>
                  <a:pt x="341604" y="180636"/>
                  <a:pt x="327038" y="195202"/>
                  <a:pt x="309069" y="195202"/>
                </a:cubicBezTo>
                <a:lnTo>
                  <a:pt x="32534" y="195202"/>
                </a:lnTo>
                <a:cubicBezTo>
                  <a:pt x="14566" y="195202"/>
                  <a:pt x="0" y="180636"/>
                  <a:pt x="0" y="162668"/>
                </a:cubicBezTo>
                <a:lnTo>
                  <a:pt x="0" y="32534"/>
                </a:lnTo>
                <a:cubicBezTo>
                  <a:pt x="0" y="14566"/>
                  <a:pt x="14566" y="0"/>
                  <a:pt x="32534" y="0"/>
                </a:cubicBezTo>
                <a:close/>
              </a:path>
            </a:pathLst>
          </a:custGeom>
          <a:solidFill>
            <a:srgbClr val="6366F1">
              <a:alpha val="20000"/>
            </a:srgbClr>
          </a:solidFill>
          <a:ln/>
        </p:spPr>
      </p:sp>
      <p:sp>
        <p:nvSpPr>
          <p:cNvPr id="27" name="Text 25"/>
          <p:cNvSpPr/>
          <p:nvPr/>
        </p:nvSpPr>
        <p:spPr>
          <a:xfrm>
            <a:off x="626274" y="4945121"/>
            <a:ext cx="390404" cy="195202"/>
          </a:xfrm>
          <a:prstGeom prst="rect">
            <a:avLst/>
          </a:prstGeom>
          <a:noFill/>
          <a:ln/>
        </p:spPr>
        <p:txBody>
          <a:bodyPr wrap="square" lIns="65067" tIns="32534" rIns="65067" bIns="32534" rtlCol="0" anchor="ctr"/>
          <a:lstStyle/>
          <a:p>
            <a:pPr>
              <a:lnSpc>
                <a:spcPct val="110000"/>
              </a:lnSpc>
            </a:pPr>
            <a:r>
              <a:rPr lang="en-US" sz="769" b="1" dirty="0">
                <a:solidFill>
                  <a:srgbClr val="6366F1"/>
                </a:solidFill>
                <a:latin typeface="Liter" pitchFamily="34" charset="0"/>
                <a:ea typeface="Liter" pitchFamily="34" charset="-122"/>
                <a:cs typeface="Liter" pitchFamily="34" charset="-120"/>
              </a:rPr>
              <a:t>1944</a:t>
            </a:r>
            <a:endParaRPr lang="en-US" sz="1600" dirty="0"/>
          </a:p>
        </p:txBody>
      </p:sp>
      <p:sp>
        <p:nvSpPr>
          <p:cNvPr id="28" name="Text 26"/>
          <p:cNvSpPr/>
          <p:nvPr/>
        </p:nvSpPr>
        <p:spPr>
          <a:xfrm>
            <a:off x="1033961" y="4928854"/>
            <a:ext cx="1081745" cy="227736"/>
          </a:xfrm>
          <a:prstGeom prst="rect">
            <a:avLst/>
          </a:prstGeom>
          <a:noFill/>
          <a:ln/>
        </p:spPr>
        <p:txBody>
          <a:bodyPr wrap="square" lIns="0" tIns="0" rIns="0" bIns="0" rtlCol="0" anchor="ctr"/>
          <a:lstStyle/>
          <a:p>
            <a:pPr>
              <a:lnSpc>
                <a:spcPct val="130000"/>
              </a:lnSpc>
            </a:pPr>
            <a:r>
              <a:rPr lang="en-US" sz="1153" b="1" dirty="0">
                <a:solidFill>
                  <a:srgbClr val="EFEFEF"/>
                </a:solidFill>
                <a:latin typeface="Liter" pitchFamily="34" charset="0"/>
                <a:ea typeface="Liter" pitchFamily="34" charset="-122"/>
                <a:cs typeface="Liter" pitchFamily="34" charset="-120"/>
              </a:rPr>
              <a:t>MARK I (ASCC)</a:t>
            </a:r>
            <a:endParaRPr lang="en-US" sz="1600" dirty="0"/>
          </a:p>
        </p:txBody>
      </p:sp>
      <p:sp>
        <p:nvSpPr>
          <p:cNvPr id="29" name="Text 27"/>
          <p:cNvSpPr/>
          <p:nvPr/>
        </p:nvSpPr>
        <p:spPr>
          <a:xfrm>
            <a:off x="626274" y="5221657"/>
            <a:ext cx="5140323" cy="374137"/>
          </a:xfrm>
          <a:prstGeom prst="rect">
            <a:avLst/>
          </a:prstGeom>
          <a:noFill/>
          <a:ln/>
        </p:spPr>
        <p:txBody>
          <a:bodyPr wrap="square" lIns="0" tIns="0" rIns="0" bIns="0" rtlCol="0" anchor="ctr"/>
          <a:lstStyle/>
          <a:p>
            <a:pPr>
              <a:lnSpc>
                <a:spcPct val="140000"/>
              </a:lnSpc>
            </a:pPr>
            <a:r>
              <a:rPr lang="en-US" sz="897" dirty="0">
                <a:solidFill>
                  <a:srgbClr val="8F8F8F"/>
                </a:solidFill>
                <a:latin typeface="Liter" pitchFamily="34" charset="0"/>
                <a:ea typeface="Liter" pitchFamily="34" charset="-122"/>
                <a:cs typeface="Liter" pitchFamily="34" charset="-120"/>
              </a:rPr>
              <a:t>Desarrollada con IBM, fue la primera calculadora automática electromecánica de gran escala. 15m de largo, 2.5m de alto, 5 toneladas. Realizaba sumas en 0.3 segundos, multiplicaciones en 4 segundos.</a:t>
            </a:r>
            <a:endParaRPr lang="en-US" sz="1600" dirty="0"/>
          </a:p>
        </p:txBody>
      </p:sp>
      <p:sp>
        <p:nvSpPr>
          <p:cNvPr id="30" name="Shape 28"/>
          <p:cNvSpPr/>
          <p:nvPr/>
        </p:nvSpPr>
        <p:spPr>
          <a:xfrm>
            <a:off x="6180003" y="1207813"/>
            <a:ext cx="5677129" cy="2074023"/>
          </a:xfrm>
          <a:custGeom>
            <a:avLst/>
            <a:gdLst/>
            <a:ahLst/>
            <a:cxnLst/>
            <a:rect l="l" t="t" r="r" b="b"/>
            <a:pathLst>
              <a:path w="5677129" h="2074023">
                <a:moveTo>
                  <a:pt x="97604" y="0"/>
                </a:moveTo>
                <a:lnTo>
                  <a:pt x="5579525" y="0"/>
                </a:lnTo>
                <a:cubicBezTo>
                  <a:pt x="5633430" y="0"/>
                  <a:pt x="5677129" y="43699"/>
                  <a:pt x="5677129" y="97604"/>
                </a:cubicBezTo>
                <a:lnTo>
                  <a:pt x="5677129" y="1976419"/>
                </a:lnTo>
                <a:cubicBezTo>
                  <a:pt x="5677129" y="2030324"/>
                  <a:pt x="5633430" y="2074023"/>
                  <a:pt x="5579525" y="2074023"/>
                </a:cubicBezTo>
                <a:lnTo>
                  <a:pt x="97604" y="2074023"/>
                </a:lnTo>
                <a:cubicBezTo>
                  <a:pt x="43699" y="2074023"/>
                  <a:pt x="0" y="2030324"/>
                  <a:pt x="0" y="1976419"/>
                </a:cubicBezTo>
                <a:lnTo>
                  <a:pt x="0" y="97604"/>
                </a:lnTo>
                <a:cubicBezTo>
                  <a:pt x="0" y="43735"/>
                  <a:pt x="43735" y="0"/>
                  <a:pt x="97604" y="0"/>
                </a:cubicBezTo>
                <a:close/>
              </a:path>
            </a:pathLst>
          </a:custGeom>
          <a:solidFill>
            <a:srgbClr val="262626"/>
          </a:solidFill>
          <a:ln w="12700">
            <a:solidFill>
              <a:srgbClr val="333333"/>
            </a:solidFill>
            <a:prstDash val="solid"/>
          </a:ln>
        </p:spPr>
      </p:sp>
      <p:pic>
        <p:nvPicPr>
          <p:cNvPr id="31" name="Image 0" descr="https://kimi-web-img.moonshot.cn/img/cdn.britannica.com/4a09880b7a28c4330f9a7b8b617e02123e90e603.jpg">    </p:cNvPr>
          <p:cNvPicPr>
            <a:picLocks noChangeAspect="1"/>
          </p:cNvPicPr>
          <p:nvPr/>
        </p:nvPicPr>
        <p:blipFill>
          <a:blip r:embed="rId1"/>
          <a:srcRect l="0" r="0" t="33596" b="33596"/>
          <a:stretch/>
        </p:blipFill>
        <p:spPr>
          <a:xfrm>
            <a:off x="6184070" y="1211880"/>
            <a:ext cx="5668995" cy="2065889"/>
          </a:xfrm>
          <a:prstGeom prst="roundRect">
            <a:avLst>
              <a:gd name="adj" fmla="val 4724"/>
            </a:avLst>
          </a:prstGeom>
        </p:spPr>
      </p:pic>
      <p:sp>
        <p:nvSpPr>
          <p:cNvPr id="32" name="Shape 29"/>
          <p:cNvSpPr/>
          <p:nvPr/>
        </p:nvSpPr>
        <p:spPr>
          <a:xfrm>
            <a:off x="6180003" y="3420104"/>
            <a:ext cx="5677129" cy="1895087"/>
          </a:xfrm>
          <a:custGeom>
            <a:avLst/>
            <a:gdLst/>
            <a:ahLst/>
            <a:cxnLst/>
            <a:rect l="l" t="t" r="r" b="b"/>
            <a:pathLst>
              <a:path w="5677129" h="1895087">
                <a:moveTo>
                  <a:pt x="97597" y="0"/>
                </a:moveTo>
                <a:lnTo>
                  <a:pt x="5579532" y="0"/>
                </a:lnTo>
                <a:cubicBezTo>
                  <a:pt x="5633433" y="0"/>
                  <a:pt x="5677129" y="43696"/>
                  <a:pt x="5677129" y="97597"/>
                </a:cubicBezTo>
                <a:lnTo>
                  <a:pt x="5677129" y="1797490"/>
                </a:lnTo>
                <a:cubicBezTo>
                  <a:pt x="5677129" y="1851392"/>
                  <a:pt x="5633433" y="1895087"/>
                  <a:pt x="5579532" y="1895087"/>
                </a:cubicBezTo>
                <a:lnTo>
                  <a:pt x="97597" y="1895087"/>
                </a:lnTo>
                <a:cubicBezTo>
                  <a:pt x="43696" y="1895087"/>
                  <a:pt x="0" y="1851392"/>
                  <a:pt x="0" y="1797490"/>
                </a:cubicBezTo>
                <a:lnTo>
                  <a:pt x="0" y="97597"/>
                </a:lnTo>
                <a:cubicBezTo>
                  <a:pt x="0" y="43696"/>
                  <a:pt x="43696" y="0"/>
                  <a:pt x="97597" y="0"/>
                </a:cubicBezTo>
                <a:close/>
              </a:path>
            </a:pathLst>
          </a:custGeom>
          <a:solidFill>
            <a:srgbClr val="262626"/>
          </a:solidFill>
          <a:ln w="12700">
            <a:solidFill>
              <a:srgbClr val="333333"/>
            </a:solidFill>
            <a:prstDash val="solid"/>
          </a:ln>
        </p:spPr>
      </p:sp>
      <p:sp>
        <p:nvSpPr>
          <p:cNvPr id="33" name="Text 30"/>
          <p:cNvSpPr/>
          <p:nvPr/>
        </p:nvSpPr>
        <p:spPr>
          <a:xfrm>
            <a:off x="6346738" y="3586839"/>
            <a:ext cx="5416859" cy="227736"/>
          </a:xfrm>
          <a:prstGeom prst="rect">
            <a:avLst/>
          </a:prstGeom>
          <a:noFill/>
          <a:ln/>
        </p:spPr>
        <p:txBody>
          <a:bodyPr wrap="square" lIns="0" tIns="0" rIns="0" bIns="0" rtlCol="0" anchor="ctr"/>
          <a:lstStyle/>
          <a:p>
            <a:pPr>
              <a:lnSpc>
                <a:spcPct val="130000"/>
              </a:lnSpc>
            </a:pPr>
            <a:r>
              <a:rPr lang="en-US" sz="1153" b="1" dirty="0">
                <a:solidFill>
                  <a:srgbClr val="EFEFEF"/>
                </a:solidFill>
                <a:latin typeface="Liter" pitchFamily="34" charset="0"/>
                <a:ea typeface="Liter" pitchFamily="34" charset="-122"/>
                <a:cs typeface="Liter" pitchFamily="34" charset="-120"/>
              </a:rPr>
              <a:t>Conceptos Revolucionarios</a:t>
            </a:r>
            <a:endParaRPr lang="en-US" sz="1600" dirty="0"/>
          </a:p>
        </p:txBody>
      </p:sp>
      <p:sp>
        <p:nvSpPr>
          <p:cNvPr id="34" name="Shape 31"/>
          <p:cNvSpPr/>
          <p:nvPr/>
        </p:nvSpPr>
        <p:spPr>
          <a:xfrm>
            <a:off x="6346738" y="3944710"/>
            <a:ext cx="2627095" cy="553073"/>
          </a:xfrm>
          <a:custGeom>
            <a:avLst/>
            <a:gdLst/>
            <a:ahLst/>
            <a:cxnLst/>
            <a:rect l="l" t="t" r="r" b="b"/>
            <a:pathLst>
              <a:path w="2627095" h="553073">
                <a:moveTo>
                  <a:pt x="65069" y="0"/>
                </a:moveTo>
                <a:lnTo>
                  <a:pt x="2562026" y="0"/>
                </a:lnTo>
                <a:cubicBezTo>
                  <a:pt x="2597963" y="0"/>
                  <a:pt x="2627095" y="29132"/>
                  <a:pt x="2627095" y="65069"/>
                </a:cubicBezTo>
                <a:lnTo>
                  <a:pt x="2627095" y="488004"/>
                </a:lnTo>
                <a:cubicBezTo>
                  <a:pt x="2627095" y="523940"/>
                  <a:pt x="2597963" y="553073"/>
                  <a:pt x="2562026" y="553073"/>
                </a:cubicBezTo>
                <a:lnTo>
                  <a:pt x="65069" y="553073"/>
                </a:lnTo>
                <a:cubicBezTo>
                  <a:pt x="29132" y="553073"/>
                  <a:pt x="0" y="523940"/>
                  <a:pt x="0" y="488004"/>
                </a:cubicBezTo>
                <a:lnTo>
                  <a:pt x="0" y="65069"/>
                </a:lnTo>
                <a:cubicBezTo>
                  <a:pt x="0" y="29132"/>
                  <a:pt x="29132" y="0"/>
                  <a:pt x="65069" y="0"/>
                </a:cubicBezTo>
                <a:close/>
              </a:path>
            </a:pathLst>
          </a:custGeom>
          <a:solidFill>
            <a:srgbClr val="333333"/>
          </a:solidFill>
          <a:ln/>
        </p:spPr>
      </p:sp>
      <p:sp>
        <p:nvSpPr>
          <p:cNvPr id="35" name="Shape 32"/>
          <p:cNvSpPr/>
          <p:nvPr/>
        </p:nvSpPr>
        <p:spPr>
          <a:xfrm>
            <a:off x="6460606" y="4058578"/>
            <a:ext cx="130135" cy="130135"/>
          </a:xfrm>
          <a:custGeom>
            <a:avLst/>
            <a:gdLst/>
            <a:ahLst/>
            <a:cxnLst/>
            <a:rect l="l" t="t" r="r" b="b"/>
            <a:pathLst>
              <a:path w="130135" h="130135">
                <a:moveTo>
                  <a:pt x="44734" y="6100"/>
                </a:moveTo>
                <a:cubicBezTo>
                  <a:pt x="44734" y="2720"/>
                  <a:pt x="42014" y="0"/>
                  <a:pt x="38634" y="0"/>
                </a:cubicBezTo>
                <a:cubicBezTo>
                  <a:pt x="35253" y="0"/>
                  <a:pt x="32534" y="2720"/>
                  <a:pt x="32534" y="6100"/>
                </a:cubicBezTo>
                <a:lnTo>
                  <a:pt x="32534" y="16267"/>
                </a:lnTo>
                <a:cubicBezTo>
                  <a:pt x="23562" y="16267"/>
                  <a:pt x="16267" y="23562"/>
                  <a:pt x="16267" y="32534"/>
                </a:cubicBezTo>
                <a:lnTo>
                  <a:pt x="6100" y="32534"/>
                </a:lnTo>
                <a:cubicBezTo>
                  <a:pt x="2720" y="32534"/>
                  <a:pt x="0" y="35253"/>
                  <a:pt x="0" y="38634"/>
                </a:cubicBezTo>
                <a:cubicBezTo>
                  <a:pt x="0" y="42014"/>
                  <a:pt x="2720" y="44734"/>
                  <a:pt x="6100" y="44734"/>
                </a:cubicBezTo>
                <a:lnTo>
                  <a:pt x="16267" y="44734"/>
                </a:lnTo>
                <a:lnTo>
                  <a:pt x="16267" y="58967"/>
                </a:lnTo>
                <a:lnTo>
                  <a:pt x="6100" y="58967"/>
                </a:lnTo>
                <a:cubicBezTo>
                  <a:pt x="2720" y="58967"/>
                  <a:pt x="0" y="61687"/>
                  <a:pt x="0" y="65067"/>
                </a:cubicBezTo>
                <a:cubicBezTo>
                  <a:pt x="0" y="68448"/>
                  <a:pt x="2720" y="71167"/>
                  <a:pt x="6100" y="71167"/>
                </a:cubicBezTo>
                <a:lnTo>
                  <a:pt x="16267" y="71167"/>
                </a:lnTo>
                <a:lnTo>
                  <a:pt x="16267" y="85401"/>
                </a:lnTo>
                <a:lnTo>
                  <a:pt x="6100" y="85401"/>
                </a:lnTo>
                <a:cubicBezTo>
                  <a:pt x="2720" y="85401"/>
                  <a:pt x="0" y="88121"/>
                  <a:pt x="0" y="91501"/>
                </a:cubicBezTo>
                <a:cubicBezTo>
                  <a:pt x="0" y="94881"/>
                  <a:pt x="2720" y="97601"/>
                  <a:pt x="6100" y="97601"/>
                </a:cubicBezTo>
                <a:lnTo>
                  <a:pt x="16267" y="97601"/>
                </a:lnTo>
                <a:cubicBezTo>
                  <a:pt x="16267" y="106573"/>
                  <a:pt x="23562" y="113868"/>
                  <a:pt x="32534" y="113868"/>
                </a:cubicBezTo>
                <a:lnTo>
                  <a:pt x="32534" y="124035"/>
                </a:lnTo>
                <a:cubicBezTo>
                  <a:pt x="32534" y="127415"/>
                  <a:pt x="35253" y="130135"/>
                  <a:pt x="38634" y="130135"/>
                </a:cubicBezTo>
                <a:cubicBezTo>
                  <a:pt x="42014" y="130135"/>
                  <a:pt x="44734" y="127415"/>
                  <a:pt x="44734" y="124035"/>
                </a:cubicBezTo>
                <a:lnTo>
                  <a:pt x="44734" y="113868"/>
                </a:lnTo>
                <a:lnTo>
                  <a:pt x="58967" y="113868"/>
                </a:lnTo>
                <a:lnTo>
                  <a:pt x="58967" y="124035"/>
                </a:lnTo>
                <a:cubicBezTo>
                  <a:pt x="58967" y="127415"/>
                  <a:pt x="61687" y="130135"/>
                  <a:pt x="65067" y="130135"/>
                </a:cubicBezTo>
                <a:cubicBezTo>
                  <a:pt x="68448" y="130135"/>
                  <a:pt x="71167" y="127415"/>
                  <a:pt x="71167" y="124035"/>
                </a:cubicBezTo>
                <a:lnTo>
                  <a:pt x="71167" y="113868"/>
                </a:lnTo>
                <a:lnTo>
                  <a:pt x="85401" y="113868"/>
                </a:lnTo>
                <a:lnTo>
                  <a:pt x="85401" y="124035"/>
                </a:lnTo>
                <a:cubicBezTo>
                  <a:pt x="85401" y="127415"/>
                  <a:pt x="88121" y="130135"/>
                  <a:pt x="91501" y="130135"/>
                </a:cubicBezTo>
                <a:cubicBezTo>
                  <a:pt x="94881" y="130135"/>
                  <a:pt x="97601" y="127415"/>
                  <a:pt x="97601" y="124035"/>
                </a:cubicBezTo>
                <a:lnTo>
                  <a:pt x="97601" y="113868"/>
                </a:lnTo>
                <a:cubicBezTo>
                  <a:pt x="106573" y="113868"/>
                  <a:pt x="113868" y="106573"/>
                  <a:pt x="113868" y="97601"/>
                </a:cubicBezTo>
                <a:lnTo>
                  <a:pt x="124035" y="97601"/>
                </a:lnTo>
                <a:cubicBezTo>
                  <a:pt x="127415" y="97601"/>
                  <a:pt x="130135" y="94881"/>
                  <a:pt x="130135" y="91501"/>
                </a:cubicBezTo>
                <a:cubicBezTo>
                  <a:pt x="130135" y="88121"/>
                  <a:pt x="127415" y="85401"/>
                  <a:pt x="124035" y="85401"/>
                </a:cubicBezTo>
                <a:lnTo>
                  <a:pt x="113868" y="85401"/>
                </a:lnTo>
                <a:lnTo>
                  <a:pt x="113868" y="71167"/>
                </a:lnTo>
                <a:lnTo>
                  <a:pt x="124035" y="71167"/>
                </a:lnTo>
                <a:cubicBezTo>
                  <a:pt x="127415" y="71167"/>
                  <a:pt x="130135" y="68448"/>
                  <a:pt x="130135" y="65067"/>
                </a:cubicBezTo>
                <a:cubicBezTo>
                  <a:pt x="130135" y="61687"/>
                  <a:pt x="127415" y="58967"/>
                  <a:pt x="124035" y="58967"/>
                </a:cubicBezTo>
                <a:lnTo>
                  <a:pt x="113868" y="58967"/>
                </a:lnTo>
                <a:lnTo>
                  <a:pt x="113868" y="44734"/>
                </a:lnTo>
                <a:lnTo>
                  <a:pt x="124035" y="44734"/>
                </a:lnTo>
                <a:cubicBezTo>
                  <a:pt x="127415" y="44734"/>
                  <a:pt x="130135" y="42014"/>
                  <a:pt x="130135" y="38634"/>
                </a:cubicBezTo>
                <a:cubicBezTo>
                  <a:pt x="130135" y="35253"/>
                  <a:pt x="127415" y="32534"/>
                  <a:pt x="124035" y="32534"/>
                </a:cubicBezTo>
                <a:lnTo>
                  <a:pt x="113868" y="32534"/>
                </a:lnTo>
                <a:cubicBezTo>
                  <a:pt x="113868" y="23562"/>
                  <a:pt x="106573" y="16267"/>
                  <a:pt x="97601" y="16267"/>
                </a:cubicBezTo>
                <a:lnTo>
                  <a:pt x="97601" y="6100"/>
                </a:lnTo>
                <a:cubicBezTo>
                  <a:pt x="97601" y="2720"/>
                  <a:pt x="94881" y="0"/>
                  <a:pt x="91501" y="0"/>
                </a:cubicBezTo>
                <a:cubicBezTo>
                  <a:pt x="88121" y="0"/>
                  <a:pt x="85401" y="2720"/>
                  <a:pt x="85401" y="6100"/>
                </a:cubicBezTo>
                <a:lnTo>
                  <a:pt x="85401" y="16267"/>
                </a:lnTo>
                <a:lnTo>
                  <a:pt x="71167" y="16267"/>
                </a:lnTo>
                <a:lnTo>
                  <a:pt x="71167" y="6100"/>
                </a:lnTo>
                <a:cubicBezTo>
                  <a:pt x="71167" y="2720"/>
                  <a:pt x="68448" y="0"/>
                  <a:pt x="65067" y="0"/>
                </a:cubicBezTo>
                <a:cubicBezTo>
                  <a:pt x="61687" y="0"/>
                  <a:pt x="58967" y="2720"/>
                  <a:pt x="58967" y="6100"/>
                </a:cubicBezTo>
                <a:lnTo>
                  <a:pt x="58967" y="16267"/>
                </a:lnTo>
                <a:lnTo>
                  <a:pt x="44734" y="16267"/>
                </a:lnTo>
                <a:lnTo>
                  <a:pt x="44734" y="6100"/>
                </a:lnTo>
                <a:close/>
                <a:moveTo>
                  <a:pt x="40667" y="32534"/>
                </a:moveTo>
                <a:lnTo>
                  <a:pt x="89468" y="32534"/>
                </a:lnTo>
                <a:cubicBezTo>
                  <a:pt x="93966" y="32534"/>
                  <a:pt x="97601" y="36168"/>
                  <a:pt x="97601" y="40667"/>
                </a:cubicBezTo>
                <a:lnTo>
                  <a:pt x="97601" y="89468"/>
                </a:lnTo>
                <a:cubicBezTo>
                  <a:pt x="97601" y="93966"/>
                  <a:pt x="93966" y="97601"/>
                  <a:pt x="89468" y="97601"/>
                </a:cubicBezTo>
                <a:lnTo>
                  <a:pt x="40667" y="97601"/>
                </a:lnTo>
                <a:cubicBezTo>
                  <a:pt x="36168" y="97601"/>
                  <a:pt x="32534" y="93966"/>
                  <a:pt x="32534" y="89468"/>
                </a:cubicBezTo>
                <a:lnTo>
                  <a:pt x="32534" y="40667"/>
                </a:lnTo>
                <a:cubicBezTo>
                  <a:pt x="32534" y="36168"/>
                  <a:pt x="36168" y="32534"/>
                  <a:pt x="40667" y="32534"/>
                </a:cubicBezTo>
                <a:close/>
                <a:moveTo>
                  <a:pt x="44734" y="44734"/>
                </a:moveTo>
                <a:lnTo>
                  <a:pt x="44734" y="85401"/>
                </a:lnTo>
                <a:lnTo>
                  <a:pt x="85401" y="85401"/>
                </a:lnTo>
                <a:lnTo>
                  <a:pt x="85401" y="44734"/>
                </a:lnTo>
                <a:lnTo>
                  <a:pt x="44734" y="44734"/>
                </a:lnTo>
                <a:close/>
              </a:path>
            </a:pathLst>
          </a:custGeom>
          <a:solidFill>
            <a:srgbClr val="6366F1"/>
          </a:solidFill>
          <a:ln/>
        </p:spPr>
      </p:sp>
      <p:sp>
        <p:nvSpPr>
          <p:cNvPr id="36" name="Text 33"/>
          <p:cNvSpPr/>
          <p:nvPr/>
        </p:nvSpPr>
        <p:spPr>
          <a:xfrm>
            <a:off x="6672075" y="4042311"/>
            <a:ext cx="1000411" cy="162668"/>
          </a:xfrm>
          <a:prstGeom prst="rect">
            <a:avLst/>
          </a:prstGeom>
          <a:noFill/>
          <a:ln/>
        </p:spPr>
        <p:txBody>
          <a:bodyPr wrap="square" lIns="0" tIns="0" rIns="0" bIns="0" rtlCol="0" anchor="ctr"/>
          <a:lstStyle/>
          <a:p>
            <a:pPr>
              <a:lnSpc>
                <a:spcPct val="120000"/>
              </a:lnSpc>
            </a:pPr>
            <a:r>
              <a:rPr lang="en-US" sz="897" b="1" dirty="0">
                <a:solidFill>
                  <a:srgbClr val="EFEFEF"/>
                </a:solidFill>
                <a:latin typeface="Liter" pitchFamily="34" charset="0"/>
                <a:ea typeface="Liter" pitchFamily="34" charset="-122"/>
                <a:cs typeface="Liter" pitchFamily="34" charset="-120"/>
              </a:rPr>
              <a:t>Unidad de Proceso</a:t>
            </a:r>
            <a:endParaRPr lang="en-US" sz="1600" dirty="0"/>
          </a:p>
        </p:txBody>
      </p:sp>
      <p:sp>
        <p:nvSpPr>
          <p:cNvPr id="37" name="Text 34"/>
          <p:cNvSpPr/>
          <p:nvPr/>
        </p:nvSpPr>
        <p:spPr>
          <a:xfrm>
            <a:off x="6444339" y="4270047"/>
            <a:ext cx="2480694" cy="130135"/>
          </a:xfrm>
          <a:prstGeom prst="rect">
            <a:avLst/>
          </a:prstGeom>
          <a:noFill/>
          <a:ln/>
        </p:spPr>
        <p:txBody>
          <a:bodyPr wrap="square" lIns="0" tIns="0" rIns="0" bIns="0" rtlCol="0" anchor="ctr"/>
          <a:lstStyle/>
          <a:p>
            <a:pPr>
              <a:lnSpc>
                <a:spcPct val="110000"/>
              </a:lnSpc>
            </a:pPr>
            <a:r>
              <a:rPr lang="en-US" sz="769" dirty="0">
                <a:solidFill>
                  <a:srgbClr val="8F8F8F"/>
                </a:solidFill>
                <a:latin typeface="Liter" pitchFamily="34" charset="0"/>
                <a:ea typeface="Liter" pitchFamily="34" charset="-122"/>
                <a:cs typeface="Liter" pitchFamily="34" charset="-120"/>
              </a:rPr>
              <a:t>Separación entre procesamiento y almacenamiento</a:t>
            </a:r>
            <a:endParaRPr lang="en-US" sz="1600" dirty="0"/>
          </a:p>
        </p:txBody>
      </p:sp>
      <p:sp>
        <p:nvSpPr>
          <p:cNvPr id="38" name="Shape 35"/>
          <p:cNvSpPr/>
          <p:nvPr/>
        </p:nvSpPr>
        <p:spPr>
          <a:xfrm>
            <a:off x="9068639" y="3944710"/>
            <a:ext cx="2627095" cy="553073"/>
          </a:xfrm>
          <a:custGeom>
            <a:avLst/>
            <a:gdLst/>
            <a:ahLst/>
            <a:cxnLst/>
            <a:rect l="l" t="t" r="r" b="b"/>
            <a:pathLst>
              <a:path w="2627095" h="553073">
                <a:moveTo>
                  <a:pt x="65069" y="0"/>
                </a:moveTo>
                <a:lnTo>
                  <a:pt x="2562026" y="0"/>
                </a:lnTo>
                <a:cubicBezTo>
                  <a:pt x="2597963" y="0"/>
                  <a:pt x="2627095" y="29132"/>
                  <a:pt x="2627095" y="65069"/>
                </a:cubicBezTo>
                <a:lnTo>
                  <a:pt x="2627095" y="488004"/>
                </a:lnTo>
                <a:cubicBezTo>
                  <a:pt x="2627095" y="523940"/>
                  <a:pt x="2597963" y="553073"/>
                  <a:pt x="2562026" y="553073"/>
                </a:cubicBezTo>
                <a:lnTo>
                  <a:pt x="65069" y="553073"/>
                </a:lnTo>
                <a:cubicBezTo>
                  <a:pt x="29132" y="553073"/>
                  <a:pt x="0" y="523940"/>
                  <a:pt x="0" y="488004"/>
                </a:cubicBezTo>
                <a:lnTo>
                  <a:pt x="0" y="65069"/>
                </a:lnTo>
                <a:cubicBezTo>
                  <a:pt x="0" y="29132"/>
                  <a:pt x="29132" y="0"/>
                  <a:pt x="65069" y="0"/>
                </a:cubicBezTo>
                <a:close/>
              </a:path>
            </a:pathLst>
          </a:custGeom>
          <a:solidFill>
            <a:srgbClr val="333333"/>
          </a:solidFill>
          <a:ln/>
        </p:spPr>
      </p:sp>
      <p:sp>
        <p:nvSpPr>
          <p:cNvPr id="39" name="Shape 36"/>
          <p:cNvSpPr/>
          <p:nvPr/>
        </p:nvSpPr>
        <p:spPr>
          <a:xfrm>
            <a:off x="9182507" y="4058578"/>
            <a:ext cx="130135" cy="130135"/>
          </a:xfrm>
          <a:custGeom>
            <a:avLst/>
            <a:gdLst/>
            <a:ahLst/>
            <a:cxnLst/>
            <a:rect l="l" t="t" r="r" b="b"/>
            <a:pathLst>
              <a:path w="130135" h="130135">
                <a:moveTo>
                  <a:pt x="16267" y="16267"/>
                </a:moveTo>
                <a:cubicBezTo>
                  <a:pt x="7295" y="16267"/>
                  <a:pt x="0" y="23562"/>
                  <a:pt x="0" y="32534"/>
                </a:cubicBezTo>
                <a:lnTo>
                  <a:pt x="0" y="34415"/>
                </a:lnTo>
                <a:cubicBezTo>
                  <a:pt x="0" y="36143"/>
                  <a:pt x="1118" y="37617"/>
                  <a:pt x="2567" y="38558"/>
                </a:cubicBezTo>
                <a:cubicBezTo>
                  <a:pt x="5922" y="40743"/>
                  <a:pt x="8133" y="44505"/>
                  <a:pt x="8133" y="48801"/>
                </a:cubicBezTo>
                <a:cubicBezTo>
                  <a:pt x="8133" y="53096"/>
                  <a:pt x="5922" y="56858"/>
                  <a:pt x="2567" y="59044"/>
                </a:cubicBezTo>
                <a:cubicBezTo>
                  <a:pt x="1118" y="59984"/>
                  <a:pt x="0" y="61458"/>
                  <a:pt x="0" y="63187"/>
                </a:cubicBezTo>
                <a:lnTo>
                  <a:pt x="0" y="77268"/>
                </a:lnTo>
                <a:lnTo>
                  <a:pt x="130135" y="77268"/>
                </a:lnTo>
                <a:lnTo>
                  <a:pt x="130135" y="63187"/>
                </a:lnTo>
                <a:cubicBezTo>
                  <a:pt x="130135" y="61458"/>
                  <a:pt x="129016" y="59984"/>
                  <a:pt x="127568" y="59044"/>
                </a:cubicBezTo>
                <a:cubicBezTo>
                  <a:pt x="124213" y="56858"/>
                  <a:pt x="122001" y="53096"/>
                  <a:pt x="122001" y="48801"/>
                </a:cubicBezTo>
                <a:cubicBezTo>
                  <a:pt x="122001" y="44505"/>
                  <a:pt x="124213" y="40743"/>
                  <a:pt x="127568" y="38558"/>
                </a:cubicBezTo>
                <a:cubicBezTo>
                  <a:pt x="129016" y="37617"/>
                  <a:pt x="130135" y="36143"/>
                  <a:pt x="130135" y="34415"/>
                </a:cubicBezTo>
                <a:lnTo>
                  <a:pt x="130135" y="32534"/>
                </a:lnTo>
                <a:cubicBezTo>
                  <a:pt x="130135" y="23562"/>
                  <a:pt x="122840" y="16267"/>
                  <a:pt x="113868" y="16267"/>
                </a:cubicBezTo>
                <a:lnTo>
                  <a:pt x="16267" y="16267"/>
                </a:lnTo>
                <a:close/>
                <a:moveTo>
                  <a:pt x="130135" y="105734"/>
                </a:moveTo>
                <a:lnTo>
                  <a:pt x="130135" y="89468"/>
                </a:lnTo>
                <a:lnTo>
                  <a:pt x="0" y="89468"/>
                </a:lnTo>
                <a:lnTo>
                  <a:pt x="0" y="105734"/>
                </a:lnTo>
                <a:cubicBezTo>
                  <a:pt x="0" y="110233"/>
                  <a:pt x="3635" y="113868"/>
                  <a:pt x="8133" y="113868"/>
                </a:cubicBezTo>
                <a:lnTo>
                  <a:pt x="24400" y="113868"/>
                </a:lnTo>
                <a:lnTo>
                  <a:pt x="24400" y="107768"/>
                </a:lnTo>
                <a:cubicBezTo>
                  <a:pt x="24400" y="104387"/>
                  <a:pt x="27120" y="101668"/>
                  <a:pt x="30500" y="101668"/>
                </a:cubicBezTo>
                <a:cubicBezTo>
                  <a:pt x="33881" y="101668"/>
                  <a:pt x="36600" y="104387"/>
                  <a:pt x="36600" y="107768"/>
                </a:cubicBezTo>
                <a:lnTo>
                  <a:pt x="36600" y="113868"/>
                </a:lnTo>
                <a:lnTo>
                  <a:pt x="58967" y="113868"/>
                </a:lnTo>
                <a:lnTo>
                  <a:pt x="58967" y="107768"/>
                </a:lnTo>
                <a:cubicBezTo>
                  <a:pt x="58967" y="104387"/>
                  <a:pt x="61687" y="101668"/>
                  <a:pt x="65067" y="101668"/>
                </a:cubicBezTo>
                <a:cubicBezTo>
                  <a:pt x="68448" y="101668"/>
                  <a:pt x="71167" y="104387"/>
                  <a:pt x="71167" y="107768"/>
                </a:cubicBezTo>
                <a:lnTo>
                  <a:pt x="71167" y="113868"/>
                </a:lnTo>
                <a:lnTo>
                  <a:pt x="93534" y="113868"/>
                </a:lnTo>
                <a:lnTo>
                  <a:pt x="93534" y="107768"/>
                </a:lnTo>
                <a:cubicBezTo>
                  <a:pt x="93534" y="104387"/>
                  <a:pt x="96254" y="101668"/>
                  <a:pt x="99634" y="101668"/>
                </a:cubicBezTo>
                <a:cubicBezTo>
                  <a:pt x="103015" y="101668"/>
                  <a:pt x="105734" y="104387"/>
                  <a:pt x="105734" y="107768"/>
                </a:cubicBezTo>
                <a:lnTo>
                  <a:pt x="105734" y="113868"/>
                </a:lnTo>
                <a:lnTo>
                  <a:pt x="122001" y="113868"/>
                </a:lnTo>
                <a:cubicBezTo>
                  <a:pt x="126500" y="113868"/>
                  <a:pt x="130135" y="110233"/>
                  <a:pt x="130135" y="105734"/>
                </a:cubicBezTo>
                <a:close/>
                <a:moveTo>
                  <a:pt x="40667" y="40667"/>
                </a:moveTo>
                <a:lnTo>
                  <a:pt x="40667" y="56934"/>
                </a:lnTo>
                <a:cubicBezTo>
                  <a:pt x="40667" y="61433"/>
                  <a:pt x="37032" y="65067"/>
                  <a:pt x="32534" y="65067"/>
                </a:cubicBezTo>
                <a:cubicBezTo>
                  <a:pt x="28035" y="65067"/>
                  <a:pt x="24400" y="61433"/>
                  <a:pt x="24400" y="56934"/>
                </a:cubicBezTo>
                <a:lnTo>
                  <a:pt x="24400" y="40667"/>
                </a:lnTo>
                <a:cubicBezTo>
                  <a:pt x="24400" y="36168"/>
                  <a:pt x="28035" y="32534"/>
                  <a:pt x="32534" y="32534"/>
                </a:cubicBezTo>
                <a:cubicBezTo>
                  <a:pt x="37032" y="32534"/>
                  <a:pt x="40667" y="36168"/>
                  <a:pt x="40667" y="40667"/>
                </a:cubicBezTo>
                <a:close/>
                <a:moveTo>
                  <a:pt x="73201" y="40667"/>
                </a:moveTo>
                <a:lnTo>
                  <a:pt x="73201" y="56934"/>
                </a:lnTo>
                <a:cubicBezTo>
                  <a:pt x="73201" y="61433"/>
                  <a:pt x="69566" y="65067"/>
                  <a:pt x="65067" y="65067"/>
                </a:cubicBezTo>
                <a:cubicBezTo>
                  <a:pt x="60569" y="65067"/>
                  <a:pt x="56934" y="61433"/>
                  <a:pt x="56934" y="56934"/>
                </a:cubicBezTo>
                <a:lnTo>
                  <a:pt x="56934" y="40667"/>
                </a:lnTo>
                <a:cubicBezTo>
                  <a:pt x="56934" y="36168"/>
                  <a:pt x="60569" y="32534"/>
                  <a:pt x="65067" y="32534"/>
                </a:cubicBezTo>
                <a:cubicBezTo>
                  <a:pt x="69566" y="32534"/>
                  <a:pt x="73201" y="36168"/>
                  <a:pt x="73201" y="40667"/>
                </a:cubicBezTo>
                <a:close/>
                <a:moveTo>
                  <a:pt x="105734" y="40667"/>
                </a:moveTo>
                <a:lnTo>
                  <a:pt x="105734" y="56934"/>
                </a:lnTo>
                <a:cubicBezTo>
                  <a:pt x="105734" y="61433"/>
                  <a:pt x="102100" y="65067"/>
                  <a:pt x="97601" y="65067"/>
                </a:cubicBezTo>
                <a:cubicBezTo>
                  <a:pt x="93102" y="65067"/>
                  <a:pt x="89468" y="61433"/>
                  <a:pt x="89468" y="56934"/>
                </a:cubicBezTo>
                <a:lnTo>
                  <a:pt x="89468" y="40667"/>
                </a:lnTo>
                <a:cubicBezTo>
                  <a:pt x="89468" y="36168"/>
                  <a:pt x="93102" y="32534"/>
                  <a:pt x="97601" y="32534"/>
                </a:cubicBezTo>
                <a:cubicBezTo>
                  <a:pt x="102100" y="32534"/>
                  <a:pt x="105734" y="36168"/>
                  <a:pt x="105734" y="40667"/>
                </a:cubicBezTo>
                <a:close/>
              </a:path>
            </a:pathLst>
          </a:custGeom>
          <a:solidFill>
            <a:srgbClr val="6366F1"/>
          </a:solidFill>
          <a:ln/>
        </p:spPr>
      </p:sp>
      <p:sp>
        <p:nvSpPr>
          <p:cNvPr id="40" name="Text 37"/>
          <p:cNvSpPr/>
          <p:nvPr/>
        </p:nvSpPr>
        <p:spPr>
          <a:xfrm>
            <a:off x="9393976" y="4042311"/>
            <a:ext cx="504272" cy="162668"/>
          </a:xfrm>
          <a:prstGeom prst="rect">
            <a:avLst/>
          </a:prstGeom>
          <a:noFill/>
          <a:ln/>
        </p:spPr>
        <p:txBody>
          <a:bodyPr wrap="square" lIns="0" tIns="0" rIns="0" bIns="0" rtlCol="0" anchor="ctr"/>
          <a:lstStyle/>
          <a:p>
            <a:pPr>
              <a:lnSpc>
                <a:spcPct val="120000"/>
              </a:lnSpc>
            </a:pPr>
            <a:r>
              <a:rPr lang="en-US" sz="897" b="1" dirty="0">
                <a:solidFill>
                  <a:srgbClr val="EFEFEF"/>
                </a:solidFill>
                <a:latin typeface="Liter" pitchFamily="34" charset="0"/>
                <a:ea typeface="Liter" pitchFamily="34" charset="-122"/>
                <a:cs typeface="Liter" pitchFamily="34" charset="-120"/>
              </a:rPr>
              <a:t>Memoria</a:t>
            </a:r>
            <a:endParaRPr lang="en-US" sz="1600" dirty="0"/>
          </a:p>
        </p:txBody>
      </p:sp>
      <p:sp>
        <p:nvSpPr>
          <p:cNvPr id="41" name="Text 38"/>
          <p:cNvSpPr/>
          <p:nvPr/>
        </p:nvSpPr>
        <p:spPr>
          <a:xfrm>
            <a:off x="9166240" y="4270047"/>
            <a:ext cx="2480694" cy="130135"/>
          </a:xfrm>
          <a:prstGeom prst="rect">
            <a:avLst/>
          </a:prstGeom>
          <a:noFill/>
          <a:ln/>
        </p:spPr>
        <p:txBody>
          <a:bodyPr wrap="square" lIns="0" tIns="0" rIns="0" bIns="0" rtlCol="0" anchor="ctr"/>
          <a:lstStyle/>
          <a:p>
            <a:pPr>
              <a:lnSpc>
                <a:spcPct val="110000"/>
              </a:lnSpc>
            </a:pPr>
            <a:r>
              <a:rPr lang="en-US" sz="769" dirty="0">
                <a:solidFill>
                  <a:srgbClr val="8F8F8F"/>
                </a:solidFill>
                <a:latin typeface="Liter" pitchFamily="34" charset="0"/>
                <a:ea typeface="Liter" pitchFamily="34" charset="-122"/>
                <a:cs typeface="Liter" pitchFamily="34" charset="-120"/>
              </a:rPr>
              <a:t>Almacenamiento de datos y resultados intermedios</a:t>
            </a:r>
            <a:endParaRPr lang="en-US" sz="1600" dirty="0"/>
          </a:p>
        </p:txBody>
      </p:sp>
      <p:sp>
        <p:nvSpPr>
          <p:cNvPr id="42" name="Shape 39"/>
          <p:cNvSpPr/>
          <p:nvPr/>
        </p:nvSpPr>
        <p:spPr>
          <a:xfrm>
            <a:off x="6346738" y="4595384"/>
            <a:ext cx="2627095" cy="553073"/>
          </a:xfrm>
          <a:custGeom>
            <a:avLst/>
            <a:gdLst/>
            <a:ahLst/>
            <a:cxnLst/>
            <a:rect l="l" t="t" r="r" b="b"/>
            <a:pathLst>
              <a:path w="2627095" h="553073">
                <a:moveTo>
                  <a:pt x="65069" y="0"/>
                </a:moveTo>
                <a:lnTo>
                  <a:pt x="2562026" y="0"/>
                </a:lnTo>
                <a:cubicBezTo>
                  <a:pt x="2597963" y="0"/>
                  <a:pt x="2627095" y="29132"/>
                  <a:pt x="2627095" y="65069"/>
                </a:cubicBezTo>
                <a:lnTo>
                  <a:pt x="2627095" y="488004"/>
                </a:lnTo>
                <a:cubicBezTo>
                  <a:pt x="2627095" y="523940"/>
                  <a:pt x="2597963" y="553073"/>
                  <a:pt x="2562026" y="553073"/>
                </a:cubicBezTo>
                <a:lnTo>
                  <a:pt x="65069" y="553073"/>
                </a:lnTo>
                <a:cubicBezTo>
                  <a:pt x="29132" y="553073"/>
                  <a:pt x="0" y="523940"/>
                  <a:pt x="0" y="488004"/>
                </a:cubicBezTo>
                <a:lnTo>
                  <a:pt x="0" y="65069"/>
                </a:lnTo>
                <a:cubicBezTo>
                  <a:pt x="0" y="29132"/>
                  <a:pt x="29132" y="0"/>
                  <a:pt x="65069" y="0"/>
                </a:cubicBezTo>
                <a:close/>
              </a:path>
            </a:pathLst>
          </a:custGeom>
          <a:solidFill>
            <a:srgbClr val="333333"/>
          </a:solidFill>
          <a:ln/>
        </p:spPr>
      </p:sp>
      <p:sp>
        <p:nvSpPr>
          <p:cNvPr id="43" name="Shape 40"/>
          <p:cNvSpPr/>
          <p:nvPr/>
        </p:nvSpPr>
        <p:spPr>
          <a:xfrm>
            <a:off x="6460606" y="4709252"/>
            <a:ext cx="130135" cy="130135"/>
          </a:xfrm>
          <a:custGeom>
            <a:avLst/>
            <a:gdLst/>
            <a:ahLst/>
            <a:cxnLst/>
            <a:rect l="l" t="t" r="r" b="b"/>
            <a:pathLst>
              <a:path w="130135" h="130135">
                <a:moveTo>
                  <a:pt x="16750" y="58078"/>
                </a:moveTo>
                <a:cubicBezTo>
                  <a:pt x="20130" y="34440"/>
                  <a:pt x="40489" y="16267"/>
                  <a:pt x="65067" y="16267"/>
                </a:cubicBezTo>
                <a:cubicBezTo>
                  <a:pt x="78538" y="16267"/>
                  <a:pt x="90738" y="21731"/>
                  <a:pt x="99584" y="30551"/>
                </a:cubicBezTo>
                <a:cubicBezTo>
                  <a:pt x="99634" y="30602"/>
                  <a:pt x="99685" y="30653"/>
                  <a:pt x="99736" y="30704"/>
                </a:cubicBezTo>
                <a:lnTo>
                  <a:pt x="101668" y="32534"/>
                </a:lnTo>
                <a:lnTo>
                  <a:pt x="89493" y="32534"/>
                </a:lnTo>
                <a:cubicBezTo>
                  <a:pt x="84994" y="32534"/>
                  <a:pt x="81360" y="36168"/>
                  <a:pt x="81360" y="40667"/>
                </a:cubicBezTo>
                <a:cubicBezTo>
                  <a:pt x="81360" y="45166"/>
                  <a:pt x="84994" y="48801"/>
                  <a:pt x="89493" y="48801"/>
                </a:cubicBezTo>
                <a:lnTo>
                  <a:pt x="122027" y="48801"/>
                </a:lnTo>
                <a:cubicBezTo>
                  <a:pt x="126526" y="48801"/>
                  <a:pt x="130160" y="45166"/>
                  <a:pt x="130160" y="40667"/>
                </a:cubicBezTo>
                <a:lnTo>
                  <a:pt x="130160" y="8133"/>
                </a:lnTo>
                <a:cubicBezTo>
                  <a:pt x="130160" y="3635"/>
                  <a:pt x="126526" y="0"/>
                  <a:pt x="122027" y="0"/>
                </a:cubicBezTo>
                <a:cubicBezTo>
                  <a:pt x="117528" y="0"/>
                  <a:pt x="113893" y="3635"/>
                  <a:pt x="113893" y="8133"/>
                </a:cubicBezTo>
                <a:lnTo>
                  <a:pt x="113893" y="21706"/>
                </a:lnTo>
                <a:lnTo>
                  <a:pt x="111021" y="18986"/>
                </a:lnTo>
                <a:cubicBezTo>
                  <a:pt x="99253" y="7269"/>
                  <a:pt x="82986" y="0"/>
                  <a:pt x="65067" y="0"/>
                </a:cubicBezTo>
                <a:cubicBezTo>
                  <a:pt x="32280" y="0"/>
                  <a:pt x="5160" y="24248"/>
                  <a:pt x="661" y="55790"/>
                </a:cubicBezTo>
                <a:cubicBezTo>
                  <a:pt x="25" y="60238"/>
                  <a:pt x="3101" y="64356"/>
                  <a:pt x="7549" y="64991"/>
                </a:cubicBezTo>
                <a:cubicBezTo>
                  <a:pt x="11997" y="65627"/>
                  <a:pt x="16114" y="62526"/>
                  <a:pt x="16750" y="58103"/>
                </a:cubicBezTo>
                <a:close/>
                <a:moveTo>
                  <a:pt x="129474" y="74345"/>
                </a:moveTo>
                <a:cubicBezTo>
                  <a:pt x="130109" y="69897"/>
                  <a:pt x="127008" y="65779"/>
                  <a:pt x="122586" y="65144"/>
                </a:cubicBezTo>
                <a:cubicBezTo>
                  <a:pt x="118163" y="64508"/>
                  <a:pt x="114020" y="67609"/>
                  <a:pt x="113385" y="72032"/>
                </a:cubicBezTo>
                <a:cubicBezTo>
                  <a:pt x="110005" y="95669"/>
                  <a:pt x="89646" y="113842"/>
                  <a:pt x="65067" y="113842"/>
                </a:cubicBezTo>
                <a:cubicBezTo>
                  <a:pt x="51596" y="113842"/>
                  <a:pt x="39396" y="108378"/>
                  <a:pt x="30551" y="99558"/>
                </a:cubicBezTo>
                <a:cubicBezTo>
                  <a:pt x="30500" y="99507"/>
                  <a:pt x="30449" y="99457"/>
                  <a:pt x="30399" y="99406"/>
                </a:cubicBezTo>
                <a:lnTo>
                  <a:pt x="28467" y="97576"/>
                </a:lnTo>
                <a:lnTo>
                  <a:pt x="40642" y="97576"/>
                </a:lnTo>
                <a:cubicBezTo>
                  <a:pt x="45140" y="97576"/>
                  <a:pt x="48775" y="93941"/>
                  <a:pt x="48775" y="89442"/>
                </a:cubicBezTo>
                <a:cubicBezTo>
                  <a:pt x="48775" y="84943"/>
                  <a:pt x="45140" y="81309"/>
                  <a:pt x="40642" y="81309"/>
                </a:cubicBezTo>
                <a:lnTo>
                  <a:pt x="8133" y="81334"/>
                </a:lnTo>
                <a:cubicBezTo>
                  <a:pt x="5973" y="81334"/>
                  <a:pt x="3889" y="82198"/>
                  <a:pt x="2364" y="83749"/>
                </a:cubicBezTo>
                <a:cubicBezTo>
                  <a:pt x="839" y="85299"/>
                  <a:pt x="-25" y="87358"/>
                  <a:pt x="0" y="89544"/>
                </a:cubicBezTo>
                <a:lnTo>
                  <a:pt x="254" y="121823"/>
                </a:lnTo>
                <a:cubicBezTo>
                  <a:pt x="280" y="126322"/>
                  <a:pt x="3965" y="129931"/>
                  <a:pt x="8464" y="129881"/>
                </a:cubicBezTo>
                <a:cubicBezTo>
                  <a:pt x="12963" y="129830"/>
                  <a:pt x="16572" y="126170"/>
                  <a:pt x="16521" y="121671"/>
                </a:cubicBezTo>
                <a:lnTo>
                  <a:pt x="16419" y="108581"/>
                </a:lnTo>
                <a:lnTo>
                  <a:pt x="19139" y="111148"/>
                </a:lnTo>
                <a:cubicBezTo>
                  <a:pt x="30907" y="122866"/>
                  <a:pt x="47148" y="130135"/>
                  <a:pt x="65067" y="130135"/>
                </a:cubicBezTo>
                <a:cubicBezTo>
                  <a:pt x="97855" y="130135"/>
                  <a:pt x="124975" y="105887"/>
                  <a:pt x="129474" y="74345"/>
                </a:cubicBezTo>
                <a:close/>
              </a:path>
            </a:pathLst>
          </a:custGeom>
          <a:solidFill>
            <a:srgbClr val="6366F1"/>
          </a:solidFill>
          <a:ln/>
        </p:spPr>
      </p:sp>
      <p:sp>
        <p:nvSpPr>
          <p:cNvPr id="44" name="Text 41"/>
          <p:cNvSpPr/>
          <p:nvPr/>
        </p:nvSpPr>
        <p:spPr>
          <a:xfrm>
            <a:off x="6672075" y="4692985"/>
            <a:ext cx="756408" cy="162668"/>
          </a:xfrm>
          <a:prstGeom prst="rect">
            <a:avLst/>
          </a:prstGeom>
          <a:noFill/>
          <a:ln/>
        </p:spPr>
        <p:txBody>
          <a:bodyPr wrap="square" lIns="0" tIns="0" rIns="0" bIns="0" rtlCol="0" anchor="ctr"/>
          <a:lstStyle/>
          <a:p>
            <a:pPr>
              <a:lnSpc>
                <a:spcPct val="120000"/>
              </a:lnSpc>
            </a:pPr>
            <a:r>
              <a:rPr lang="en-US" sz="897" b="1" dirty="0">
                <a:solidFill>
                  <a:srgbClr val="EFEFEF"/>
                </a:solidFill>
                <a:latin typeface="Liter" pitchFamily="34" charset="0"/>
                <a:ea typeface="Liter" pitchFamily="34" charset="-122"/>
                <a:cs typeface="Liter" pitchFamily="34" charset="-120"/>
              </a:rPr>
              <a:t>Programación</a:t>
            </a:r>
            <a:endParaRPr lang="en-US" sz="1600" dirty="0"/>
          </a:p>
        </p:txBody>
      </p:sp>
      <p:sp>
        <p:nvSpPr>
          <p:cNvPr id="45" name="Text 42"/>
          <p:cNvSpPr/>
          <p:nvPr/>
        </p:nvSpPr>
        <p:spPr>
          <a:xfrm>
            <a:off x="6444339" y="4920720"/>
            <a:ext cx="2480694" cy="130135"/>
          </a:xfrm>
          <a:prstGeom prst="rect">
            <a:avLst/>
          </a:prstGeom>
          <a:noFill/>
          <a:ln/>
        </p:spPr>
        <p:txBody>
          <a:bodyPr wrap="square" lIns="0" tIns="0" rIns="0" bIns="0" rtlCol="0" anchor="ctr"/>
          <a:lstStyle/>
          <a:p>
            <a:pPr>
              <a:lnSpc>
                <a:spcPct val="110000"/>
              </a:lnSpc>
            </a:pPr>
            <a:r>
              <a:rPr lang="en-US" sz="769" dirty="0">
                <a:solidFill>
                  <a:srgbClr val="8F8F8F"/>
                </a:solidFill>
                <a:latin typeface="Liter" pitchFamily="34" charset="0"/>
                <a:ea typeface="Liter" pitchFamily="34" charset="-122"/>
                <a:cs typeface="Liter" pitchFamily="34" charset="-120"/>
              </a:rPr>
              <a:t>Tarjetas perforadas para instrucciones</a:t>
            </a:r>
            <a:endParaRPr lang="en-US" sz="1600" dirty="0"/>
          </a:p>
        </p:txBody>
      </p:sp>
      <p:sp>
        <p:nvSpPr>
          <p:cNvPr id="46" name="Shape 43"/>
          <p:cNvSpPr/>
          <p:nvPr/>
        </p:nvSpPr>
        <p:spPr>
          <a:xfrm>
            <a:off x="9068639" y="4595384"/>
            <a:ext cx="2627095" cy="553073"/>
          </a:xfrm>
          <a:custGeom>
            <a:avLst/>
            <a:gdLst/>
            <a:ahLst/>
            <a:cxnLst/>
            <a:rect l="l" t="t" r="r" b="b"/>
            <a:pathLst>
              <a:path w="2627095" h="553073">
                <a:moveTo>
                  <a:pt x="65069" y="0"/>
                </a:moveTo>
                <a:lnTo>
                  <a:pt x="2562026" y="0"/>
                </a:lnTo>
                <a:cubicBezTo>
                  <a:pt x="2597963" y="0"/>
                  <a:pt x="2627095" y="29132"/>
                  <a:pt x="2627095" y="65069"/>
                </a:cubicBezTo>
                <a:lnTo>
                  <a:pt x="2627095" y="488004"/>
                </a:lnTo>
                <a:cubicBezTo>
                  <a:pt x="2627095" y="523940"/>
                  <a:pt x="2597963" y="553073"/>
                  <a:pt x="2562026" y="553073"/>
                </a:cubicBezTo>
                <a:lnTo>
                  <a:pt x="65069" y="553073"/>
                </a:lnTo>
                <a:cubicBezTo>
                  <a:pt x="29132" y="553073"/>
                  <a:pt x="0" y="523940"/>
                  <a:pt x="0" y="488004"/>
                </a:cubicBezTo>
                <a:lnTo>
                  <a:pt x="0" y="65069"/>
                </a:lnTo>
                <a:cubicBezTo>
                  <a:pt x="0" y="29132"/>
                  <a:pt x="29132" y="0"/>
                  <a:pt x="65069" y="0"/>
                </a:cubicBezTo>
                <a:close/>
              </a:path>
            </a:pathLst>
          </a:custGeom>
          <a:solidFill>
            <a:srgbClr val="333333"/>
          </a:solidFill>
          <a:ln/>
        </p:spPr>
      </p:sp>
      <p:sp>
        <p:nvSpPr>
          <p:cNvPr id="47" name="Shape 44"/>
          <p:cNvSpPr/>
          <p:nvPr/>
        </p:nvSpPr>
        <p:spPr>
          <a:xfrm>
            <a:off x="9182507" y="4709252"/>
            <a:ext cx="130135" cy="130135"/>
          </a:xfrm>
          <a:custGeom>
            <a:avLst/>
            <a:gdLst/>
            <a:ahLst/>
            <a:cxnLst/>
            <a:rect l="l" t="t" r="r" b="b"/>
            <a:pathLst>
              <a:path w="130135" h="130135">
                <a:moveTo>
                  <a:pt x="16267" y="16267"/>
                </a:moveTo>
                <a:cubicBezTo>
                  <a:pt x="16267" y="7295"/>
                  <a:pt x="23562" y="0"/>
                  <a:pt x="32534" y="0"/>
                </a:cubicBezTo>
                <a:lnTo>
                  <a:pt x="86799" y="0"/>
                </a:lnTo>
                <a:cubicBezTo>
                  <a:pt x="91120" y="0"/>
                  <a:pt x="95263" y="1703"/>
                  <a:pt x="98313" y="4753"/>
                </a:cubicBezTo>
                <a:lnTo>
                  <a:pt x="109115" y="15555"/>
                </a:lnTo>
                <a:cubicBezTo>
                  <a:pt x="112165" y="18605"/>
                  <a:pt x="113868" y="22748"/>
                  <a:pt x="113868" y="27069"/>
                </a:cubicBezTo>
                <a:lnTo>
                  <a:pt x="113868" y="36600"/>
                </a:lnTo>
                <a:lnTo>
                  <a:pt x="16267" y="36600"/>
                </a:lnTo>
                <a:lnTo>
                  <a:pt x="16267" y="16267"/>
                </a:lnTo>
                <a:close/>
                <a:moveTo>
                  <a:pt x="0" y="65067"/>
                </a:moveTo>
                <a:cubicBezTo>
                  <a:pt x="0" y="56095"/>
                  <a:pt x="7295" y="48801"/>
                  <a:pt x="16267" y="48801"/>
                </a:cubicBezTo>
                <a:lnTo>
                  <a:pt x="113868" y="48801"/>
                </a:lnTo>
                <a:cubicBezTo>
                  <a:pt x="122840" y="48801"/>
                  <a:pt x="130135" y="56095"/>
                  <a:pt x="130135" y="65067"/>
                </a:cubicBezTo>
                <a:lnTo>
                  <a:pt x="130135" y="89468"/>
                </a:lnTo>
                <a:cubicBezTo>
                  <a:pt x="130135" y="93966"/>
                  <a:pt x="126500" y="97601"/>
                  <a:pt x="122001" y="97601"/>
                </a:cubicBezTo>
                <a:lnTo>
                  <a:pt x="113868" y="97601"/>
                </a:lnTo>
                <a:lnTo>
                  <a:pt x="113868" y="113868"/>
                </a:lnTo>
                <a:cubicBezTo>
                  <a:pt x="113868" y="122840"/>
                  <a:pt x="106573" y="130135"/>
                  <a:pt x="97601" y="130135"/>
                </a:cubicBezTo>
                <a:lnTo>
                  <a:pt x="32534" y="130135"/>
                </a:lnTo>
                <a:cubicBezTo>
                  <a:pt x="23562" y="130135"/>
                  <a:pt x="16267" y="122840"/>
                  <a:pt x="16267" y="113868"/>
                </a:cubicBezTo>
                <a:lnTo>
                  <a:pt x="16267" y="97601"/>
                </a:lnTo>
                <a:lnTo>
                  <a:pt x="8133" y="97601"/>
                </a:lnTo>
                <a:cubicBezTo>
                  <a:pt x="3635" y="97601"/>
                  <a:pt x="0" y="93966"/>
                  <a:pt x="0" y="89468"/>
                </a:cubicBezTo>
                <a:lnTo>
                  <a:pt x="0" y="65067"/>
                </a:lnTo>
                <a:close/>
                <a:moveTo>
                  <a:pt x="32534" y="105734"/>
                </a:moveTo>
                <a:lnTo>
                  <a:pt x="32534" y="113868"/>
                </a:lnTo>
                <a:lnTo>
                  <a:pt x="97601" y="113868"/>
                </a:lnTo>
                <a:lnTo>
                  <a:pt x="97601" y="89468"/>
                </a:lnTo>
                <a:lnTo>
                  <a:pt x="32534" y="89468"/>
                </a:lnTo>
                <a:lnTo>
                  <a:pt x="32534" y="105734"/>
                </a:lnTo>
                <a:close/>
                <a:moveTo>
                  <a:pt x="115901" y="69134"/>
                </a:moveTo>
                <a:cubicBezTo>
                  <a:pt x="115901" y="65767"/>
                  <a:pt x="113168" y="63034"/>
                  <a:pt x="109801" y="63034"/>
                </a:cubicBezTo>
                <a:cubicBezTo>
                  <a:pt x="106434" y="63034"/>
                  <a:pt x="103701" y="65767"/>
                  <a:pt x="103701" y="69134"/>
                </a:cubicBezTo>
                <a:cubicBezTo>
                  <a:pt x="103701" y="72501"/>
                  <a:pt x="106434" y="75234"/>
                  <a:pt x="109801" y="75234"/>
                </a:cubicBezTo>
                <a:cubicBezTo>
                  <a:pt x="113168" y="75234"/>
                  <a:pt x="115901" y="72501"/>
                  <a:pt x="115901" y="69134"/>
                </a:cubicBezTo>
                <a:close/>
              </a:path>
            </a:pathLst>
          </a:custGeom>
          <a:solidFill>
            <a:srgbClr val="6366F1"/>
          </a:solidFill>
          <a:ln/>
        </p:spPr>
      </p:sp>
      <p:sp>
        <p:nvSpPr>
          <p:cNvPr id="48" name="Text 45"/>
          <p:cNvSpPr/>
          <p:nvPr/>
        </p:nvSpPr>
        <p:spPr>
          <a:xfrm>
            <a:off x="9393976" y="4692985"/>
            <a:ext cx="366004" cy="162668"/>
          </a:xfrm>
          <a:prstGeom prst="rect">
            <a:avLst/>
          </a:prstGeom>
          <a:noFill/>
          <a:ln/>
        </p:spPr>
        <p:txBody>
          <a:bodyPr wrap="square" lIns="0" tIns="0" rIns="0" bIns="0" rtlCol="0" anchor="ctr"/>
          <a:lstStyle/>
          <a:p>
            <a:pPr>
              <a:lnSpc>
                <a:spcPct val="120000"/>
              </a:lnSpc>
            </a:pPr>
            <a:r>
              <a:rPr lang="en-US" sz="897" b="1" dirty="0">
                <a:solidFill>
                  <a:srgbClr val="EFEFEF"/>
                </a:solidFill>
                <a:latin typeface="Liter" pitchFamily="34" charset="0"/>
                <a:ea typeface="Liter" pitchFamily="34" charset="-122"/>
                <a:cs typeface="Liter" pitchFamily="34" charset="-120"/>
              </a:rPr>
              <a:t>Salida</a:t>
            </a:r>
            <a:endParaRPr lang="en-US" sz="1600" dirty="0"/>
          </a:p>
        </p:txBody>
      </p:sp>
      <p:sp>
        <p:nvSpPr>
          <p:cNvPr id="49" name="Text 46"/>
          <p:cNvSpPr/>
          <p:nvPr/>
        </p:nvSpPr>
        <p:spPr>
          <a:xfrm>
            <a:off x="9166240" y="4920720"/>
            <a:ext cx="2480694" cy="130135"/>
          </a:xfrm>
          <a:prstGeom prst="rect">
            <a:avLst/>
          </a:prstGeom>
          <a:noFill/>
          <a:ln/>
        </p:spPr>
        <p:txBody>
          <a:bodyPr wrap="square" lIns="0" tIns="0" rIns="0" bIns="0" rtlCol="0" anchor="ctr"/>
          <a:lstStyle/>
          <a:p>
            <a:pPr>
              <a:lnSpc>
                <a:spcPct val="110000"/>
              </a:lnSpc>
            </a:pPr>
            <a:r>
              <a:rPr lang="en-US" sz="769" dirty="0">
                <a:solidFill>
                  <a:srgbClr val="8F8F8F"/>
                </a:solidFill>
                <a:latin typeface="Liter" pitchFamily="34" charset="0"/>
                <a:ea typeface="Liter" pitchFamily="34" charset="-122"/>
                <a:cs typeface="Liter" pitchFamily="34" charset="-120"/>
              </a:rPr>
              <a:t>Impresión automática de resultados</a:t>
            </a:r>
            <a:endParaRPr lang="en-US" sz="1600" dirty="0"/>
          </a:p>
        </p:txBody>
      </p:sp>
      <p:sp>
        <p:nvSpPr>
          <p:cNvPr id="50" name="Shape 47"/>
          <p:cNvSpPr/>
          <p:nvPr/>
        </p:nvSpPr>
        <p:spPr>
          <a:xfrm>
            <a:off x="6180003" y="5453460"/>
            <a:ext cx="5677129" cy="1081745"/>
          </a:xfrm>
          <a:custGeom>
            <a:avLst/>
            <a:gdLst/>
            <a:ahLst/>
            <a:cxnLst/>
            <a:rect l="l" t="t" r="r" b="b"/>
            <a:pathLst>
              <a:path w="5677129" h="1081745">
                <a:moveTo>
                  <a:pt x="97606" y="0"/>
                </a:moveTo>
                <a:lnTo>
                  <a:pt x="5579523" y="0"/>
                </a:lnTo>
                <a:cubicBezTo>
                  <a:pt x="5633429" y="0"/>
                  <a:pt x="5677129" y="43700"/>
                  <a:pt x="5677129" y="97606"/>
                </a:cubicBezTo>
                <a:lnTo>
                  <a:pt x="5677129" y="984139"/>
                </a:lnTo>
                <a:cubicBezTo>
                  <a:pt x="5677129" y="1038046"/>
                  <a:pt x="5633429" y="1081745"/>
                  <a:pt x="5579523" y="1081745"/>
                </a:cubicBezTo>
                <a:lnTo>
                  <a:pt x="97606" y="1081745"/>
                </a:lnTo>
                <a:cubicBezTo>
                  <a:pt x="43700" y="1081745"/>
                  <a:pt x="0" y="1038046"/>
                  <a:pt x="0" y="984139"/>
                </a:cubicBezTo>
                <a:lnTo>
                  <a:pt x="0" y="97606"/>
                </a:lnTo>
                <a:cubicBezTo>
                  <a:pt x="0" y="43700"/>
                  <a:pt x="43700" y="0"/>
                  <a:pt x="97606" y="0"/>
                </a:cubicBezTo>
                <a:close/>
              </a:path>
            </a:pathLst>
          </a:custGeom>
          <a:solidFill>
            <a:srgbClr val="6366F1">
              <a:alpha val="10196"/>
            </a:srgbClr>
          </a:solidFill>
          <a:ln w="12700">
            <a:solidFill>
              <a:srgbClr val="6366F1">
                <a:alpha val="30196"/>
              </a:srgbClr>
            </a:solidFill>
            <a:prstDash val="solid"/>
          </a:ln>
        </p:spPr>
      </p:sp>
      <p:sp>
        <p:nvSpPr>
          <p:cNvPr id="51" name="Shape 48"/>
          <p:cNvSpPr/>
          <p:nvPr/>
        </p:nvSpPr>
        <p:spPr>
          <a:xfrm>
            <a:off x="6318271" y="5620195"/>
            <a:ext cx="122001" cy="162668"/>
          </a:xfrm>
          <a:custGeom>
            <a:avLst/>
            <a:gdLst/>
            <a:ahLst/>
            <a:cxnLst/>
            <a:rect l="l" t="t" r="r" b="b"/>
            <a:pathLst>
              <a:path w="122001" h="162668">
                <a:moveTo>
                  <a:pt x="93058" y="122001"/>
                </a:moveTo>
                <a:cubicBezTo>
                  <a:pt x="95377" y="114916"/>
                  <a:pt x="100016" y="108499"/>
                  <a:pt x="105258" y="102970"/>
                </a:cubicBezTo>
                <a:cubicBezTo>
                  <a:pt x="115647" y="92041"/>
                  <a:pt x="122001" y="77268"/>
                  <a:pt x="122001" y="61001"/>
                </a:cubicBezTo>
                <a:cubicBezTo>
                  <a:pt x="122001" y="27323"/>
                  <a:pt x="94678" y="0"/>
                  <a:pt x="61001" y="0"/>
                </a:cubicBezTo>
                <a:cubicBezTo>
                  <a:pt x="27323" y="0"/>
                  <a:pt x="0" y="27323"/>
                  <a:pt x="0" y="61001"/>
                </a:cubicBezTo>
                <a:cubicBezTo>
                  <a:pt x="0" y="77268"/>
                  <a:pt x="6354" y="92041"/>
                  <a:pt x="16743" y="102970"/>
                </a:cubicBezTo>
                <a:cubicBezTo>
                  <a:pt x="21986" y="108499"/>
                  <a:pt x="26656" y="114916"/>
                  <a:pt x="28944" y="122001"/>
                </a:cubicBezTo>
                <a:lnTo>
                  <a:pt x="93026" y="122001"/>
                </a:lnTo>
                <a:close/>
                <a:moveTo>
                  <a:pt x="91501" y="137252"/>
                </a:moveTo>
                <a:lnTo>
                  <a:pt x="30500" y="137252"/>
                </a:lnTo>
                <a:lnTo>
                  <a:pt x="30500" y="142335"/>
                </a:lnTo>
                <a:cubicBezTo>
                  <a:pt x="30500" y="156378"/>
                  <a:pt x="41874" y="167752"/>
                  <a:pt x="55917" y="167752"/>
                </a:cubicBezTo>
                <a:lnTo>
                  <a:pt x="66084" y="167752"/>
                </a:lnTo>
                <a:cubicBezTo>
                  <a:pt x="80127" y="167752"/>
                  <a:pt x="91501" y="156378"/>
                  <a:pt x="91501" y="142335"/>
                </a:cubicBezTo>
                <a:lnTo>
                  <a:pt x="91501" y="137252"/>
                </a:lnTo>
                <a:close/>
                <a:moveTo>
                  <a:pt x="58459" y="35584"/>
                </a:moveTo>
                <a:cubicBezTo>
                  <a:pt x="45814" y="35584"/>
                  <a:pt x="35584" y="45814"/>
                  <a:pt x="35584" y="58459"/>
                </a:cubicBezTo>
                <a:cubicBezTo>
                  <a:pt x="35584" y="62685"/>
                  <a:pt x="32184" y="66084"/>
                  <a:pt x="27959" y="66084"/>
                </a:cubicBezTo>
                <a:cubicBezTo>
                  <a:pt x="23733" y="66084"/>
                  <a:pt x="20334" y="62685"/>
                  <a:pt x="20334" y="58459"/>
                </a:cubicBezTo>
                <a:cubicBezTo>
                  <a:pt x="20334" y="37395"/>
                  <a:pt x="37395" y="20334"/>
                  <a:pt x="58459" y="20334"/>
                </a:cubicBezTo>
                <a:cubicBezTo>
                  <a:pt x="62685" y="20334"/>
                  <a:pt x="66084" y="23733"/>
                  <a:pt x="66084" y="27959"/>
                </a:cubicBezTo>
                <a:cubicBezTo>
                  <a:pt x="66084" y="32184"/>
                  <a:pt x="62685" y="35584"/>
                  <a:pt x="58459" y="35584"/>
                </a:cubicBezTo>
                <a:close/>
              </a:path>
            </a:pathLst>
          </a:custGeom>
          <a:solidFill>
            <a:srgbClr val="6366F1"/>
          </a:solidFill>
          <a:ln/>
        </p:spPr>
      </p:sp>
      <p:sp>
        <p:nvSpPr>
          <p:cNvPr id="52" name="Text 49"/>
          <p:cNvSpPr/>
          <p:nvPr/>
        </p:nvSpPr>
        <p:spPr>
          <a:xfrm>
            <a:off x="6538382" y="5587661"/>
            <a:ext cx="5254191" cy="195202"/>
          </a:xfrm>
          <a:prstGeom prst="rect">
            <a:avLst/>
          </a:prstGeom>
          <a:noFill/>
          <a:ln/>
        </p:spPr>
        <p:txBody>
          <a:bodyPr wrap="square" lIns="0" tIns="0" rIns="0" bIns="0" rtlCol="0" anchor="ctr"/>
          <a:lstStyle/>
          <a:p>
            <a:pPr>
              <a:lnSpc>
                <a:spcPct val="130000"/>
              </a:lnSpc>
            </a:pPr>
            <a:r>
              <a:rPr lang="en-US" sz="1025" b="1" dirty="0">
                <a:solidFill>
                  <a:srgbClr val="EFEFEF"/>
                </a:solidFill>
                <a:latin typeface="Liter" pitchFamily="34" charset="0"/>
                <a:ea typeface="Liter" pitchFamily="34" charset="-122"/>
                <a:cs typeface="Liter" pitchFamily="34" charset="-120"/>
              </a:rPr>
              <a:t>Legado Histórico</a:t>
            </a:r>
            <a:endParaRPr lang="en-US" sz="1600" dirty="0"/>
          </a:p>
        </p:txBody>
      </p:sp>
      <p:sp>
        <p:nvSpPr>
          <p:cNvPr id="53" name="Text 50"/>
          <p:cNvSpPr/>
          <p:nvPr/>
        </p:nvSpPr>
        <p:spPr>
          <a:xfrm>
            <a:off x="6538382" y="5847931"/>
            <a:ext cx="5246057" cy="553073"/>
          </a:xfrm>
          <a:prstGeom prst="rect">
            <a:avLst/>
          </a:prstGeom>
          <a:noFill/>
          <a:ln/>
        </p:spPr>
        <p:txBody>
          <a:bodyPr wrap="square" lIns="0" tIns="0" rIns="0" bIns="0" rtlCol="0" anchor="ctr"/>
          <a:lstStyle/>
          <a:p>
            <a:pPr>
              <a:lnSpc>
                <a:spcPct val="140000"/>
              </a:lnSpc>
            </a:pPr>
            <a:r>
              <a:rPr lang="en-US" sz="897" dirty="0">
                <a:solidFill>
                  <a:srgbClr val="8F8F8F"/>
                </a:solidFill>
                <a:latin typeface="Liter" pitchFamily="34" charset="0"/>
                <a:ea typeface="Liter" pitchFamily="34" charset="-122"/>
                <a:cs typeface="Liter" pitchFamily="34" charset="-120"/>
              </a:rPr>
              <a:t>Aunque Babbage nunca completó sus máquinas por limitaciones tecnológicas de su época, sus conceptos sentaron las bases de la arquitectura de computadoras modernas. La máquina analítica contenía todos los elementos esenciales de las computadoras actuales.</a:t>
            </a:r>
            <a:endParaRPr lang="en-US" sz="1600" dirty="0"/>
          </a:p>
        </p:txBody>
      </p:sp>
    </p:spTree>
  </p:cSld>
  <p:clrMapOvr>
    <a:masterClrMapping/>
  </p:clrMapOvr>
  <p:transition>
    <p:fade/>
    <p:spd val="med"/>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91919"/>
        </a:solidFill>
      </p:bgPr>
    </p:bg>
    <p:spTree>
      <p:nvGrpSpPr>
        <p:cNvPr id="1" name=""/>
        <p:cNvGrpSpPr/>
        <p:nvPr/>
      </p:nvGrpSpPr>
      <p:grpSpPr>
        <a:xfrm>
          <a:off x="0" y="0"/>
          <a:ext cx="0" cy="0"/>
          <a:chOff x="0" y="0"/>
          <a:chExt cx="0" cy="0"/>
        </a:xfrm>
      </p:grpSpPr>
      <p:sp>
        <p:nvSpPr>
          <p:cNvPr id="2" name="Text 0"/>
          <p:cNvSpPr/>
          <p:nvPr/>
        </p:nvSpPr>
        <p:spPr>
          <a:xfrm>
            <a:off x="381000" y="400050"/>
            <a:ext cx="1638300" cy="190500"/>
          </a:xfrm>
          <a:prstGeom prst="rect">
            <a:avLst/>
          </a:prstGeom>
          <a:noFill/>
          <a:ln/>
        </p:spPr>
        <p:txBody>
          <a:bodyPr wrap="square" lIns="0" tIns="0" rIns="0" bIns="0" rtlCol="0" anchor="ctr"/>
          <a:lstStyle/>
          <a:p>
            <a:pPr>
              <a:lnSpc>
                <a:spcPct val="120000"/>
              </a:lnSpc>
            </a:pPr>
            <a:r>
              <a:rPr lang="en-US" sz="1050" b="1" spc="53" kern="0" dirty="0">
                <a:solidFill>
                  <a:srgbClr val="6366F1"/>
                </a:solidFill>
                <a:latin typeface="Liter" pitchFamily="34" charset="0"/>
                <a:ea typeface="Liter" pitchFamily="34" charset="-122"/>
                <a:cs typeface="Liter" pitchFamily="34" charset="-120"/>
              </a:rPr>
              <a:t>03 / Primera Generación</a:t>
            </a:r>
            <a:endParaRPr lang="en-US" sz="1600" dirty="0"/>
          </a:p>
        </p:txBody>
      </p:sp>
      <p:sp>
        <p:nvSpPr>
          <p:cNvPr id="3" name="Shape 1"/>
          <p:cNvSpPr/>
          <p:nvPr/>
        </p:nvSpPr>
        <p:spPr>
          <a:xfrm>
            <a:off x="2069902" y="381000"/>
            <a:ext cx="771525" cy="228600"/>
          </a:xfrm>
          <a:custGeom>
            <a:avLst/>
            <a:gdLst/>
            <a:ahLst/>
            <a:cxnLst/>
            <a:rect l="l" t="t" r="r" b="b"/>
            <a:pathLst>
              <a:path w="771525" h="228600">
                <a:moveTo>
                  <a:pt x="114300" y="0"/>
                </a:moveTo>
                <a:lnTo>
                  <a:pt x="657225" y="0"/>
                </a:lnTo>
                <a:cubicBezTo>
                  <a:pt x="720309" y="0"/>
                  <a:pt x="771525" y="51216"/>
                  <a:pt x="771525" y="114300"/>
                </a:cubicBezTo>
                <a:lnTo>
                  <a:pt x="771525" y="114300"/>
                </a:lnTo>
                <a:cubicBezTo>
                  <a:pt x="771525" y="177384"/>
                  <a:pt x="720309" y="228600"/>
                  <a:pt x="657225" y="228600"/>
                </a:cubicBezTo>
                <a:lnTo>
                  <a:pt x="114300" y="228600"/>
                </a:lnTo>
                <a:cubicBezTo>
                  <a:pt x="51216" y="228600"/>
                  <a:pt x="0" y="177384"/>
                  <a:pt x="0" y="114300"/>
                </a:cubicBezTo>
                <a:lnTo>
                  <a:pt x="0" y="114300"/>
                </a:lnTo>
                <a:cubicBezTo>
                  <a:pt x="0" y="51216"/>
                  <a:pt x="51216" y="0"/>
                  <a:pt x="114300" y="0"/>
                </a:cubicBezTo>
                <a:close/>
              </a:path>
            </a:pathLst>
          </a:custGeom>
          <a:solidFill>
            <a:srgbClr val="6366F1">
              <a:alpha val="20000"/>
            </a:srgbClr>
          </a:solidFill>
          <a:ln/>
        </p:spPr>
      </p:sp>
      <p:sp>
        <p:nvSpPr>
          <p:cNvPr id="4" name="Text 2"/>
          <p:cNvSpPr/>
          <p:nvPr/>
        </p:nvSpPr>
        <p:spPr>
          <a:xfrm>
            <a:off x="2069902" y="381000"/>
            <a:ext cx="828675" cy="228600"/>
          </a:xfrm>
          <a:prstGeom prst="rect">
            <a:avLst/>
          </a:prstGeom>
          <a:noFill/>
          <a:ln/>
        </p:spPr>
        <p:txBody>
          <a:bodyPr wrap="square" lIns="114300" tIns="38100" rIns="114300" bIns="38100" rtlCol="0" anchor="ctr"/>
          <a:lstStyle/>
          <a:p>
            <a:pPr>
              <a:lnSpc>
                <a:spcPct val="110000"/>
              </a:lnSpc>
            </a:pPr>
            <a:r>
              <a:rPr lang="en-US" sz="900" b="1" dirty="0">
                <a:solidFill>
                  <a:srgbClr val="6366F1"/>
                </a:solidFill>
                <a:latin typeface="Liter" pitchFamily="34" charset="0"/>
                <a:ea typeface="Liter" pitchFamily="34" charset="-122"/>
                <a:cs typeface="Liter" pitchFamily="34" charset="-120"/>
              </a:rPr>
              <a:t>1944-1956</a:t>
            </a:r>
            <a:endParaRPr lang="en-US" sz="1600" dirty="0"/>
          </a:p>
        </p:txBody>
      </p:sp>
      <p:sp>
        <p:nvSpPr>
          <p:cNvPr id="5" name="Text 3"/>
          <p:cNvSpPr/>
          <p:nvPr/>
        </p:nvSpPr>
        <p:spPr>
          <a:xfrm>
            <a:off x="381000" y="685800"/>
            <a:ext cx="11601450" cy="381000"/>
          </a:xfrm>
          <a:prstGeom prst="rect">
            <a:avLst/>
          </a:prstGeom>
          <a:noFill/>
          <a:ln/>
        </p:spPr>
        <p:txBody>
          <a:bodyPr wrap="square" lIns="0" tIns="0" rIns="0" bIns="0" rtlCol="0" anchor="ctr"/>
          <a:lstStyle/>
          <a:p>
            <a:pPr>
              <a:lnSpc>
                <a:spcPct val="90000"/>
              </a:lnSpc>
            </a:pPr>
            <a:r>
              <a:rPr lang="en-US" sz="2700" b="1" dirty="0">
                <a:solidFill>
                  <a:srgbClr val="EFEFEF"/>
                </a:solidFill>
                <a:latin typeface="Liter" pitchFamily="34" charset="0"/>
                <a:ea typeface="Liter" pitchFamily="34" charset="-122"/>
                <a:cs typeface="Liter" pitchFamily="34" charset="-120"/>
              </a:rPr>
              <a:t>La Era de los Tubos de Vacío</a:t>
            </a:r>
            <a:endParaRPr lang="en-US" sz="1600" dirty="0"/>
          </a:p>
        </p:txBody>
      </p:sp>
      <p:sp>
        <p:nvSpPr>
          <p:cNvPr id="6" name="Shape 4"/>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6366F1"/>
          </a:solidFill>
          <a:ln/>
        </p:spPr>
      </p:sp>
      <p:sp>
        <p:nvSpPr>
          <p:cNvPr id="7" name="Shape 5"/>
          <p:cNvSpPr/>
          <p:nvPr/>
        </p:nvSpPr>
        <p:spPr>
          <a:xfrm>
            <a:off x="385763" y="1414463"/>
            <a:ext cx="7562850" cy="2143125"/>
          </a:xfrm>
          <a:custGeom>
            <a:avLst/>
            <a:gdLst/>
            <a:ahLst/>
            <a:cxnLst/>
            <a:rect l="l" t="t" r="r" b="b"/>
            <a:pathLst>
              <a:path w="7562850" h="2143125">
                <a:moveTo>
                  <a:pt x="114293" y="0"/>
                </a:moveTo>
                <a:lnTo>
                  <a:pt x="7448557" y="0"/>
                </a:lnTo>
                <a:cubicBezTo>
                  <a:pt x="7511679" y="0"/>
                  <a:pt x="7562850" y="51171"/>
                  <a:pt x="7562850" y="114293"/>
                </a:cubicBezTo>
                <a:lnTo>
                  <a:pt x="7562850" y="2028832"/>
                </a:lnTo>
                <a:cubicBezTo>
                  <a:pt x="7562850" y="2091954"/>
                  <a:pt x="7511679" y="2143125"/>
                  <a:pt x="7448557" y="2143125"/>
                </a:cubicBezTo>
                <a:lnTo>
                  <a:pt x="114293" y="2143125"/>
                </a:lnTo>
                <a:cubicBezTo>
                  <a:pt x="51171" y="2143125"/>
                  <a:pt x="0" y="2091954"/>
                  <a:pt x="0" y="2028832"/>
                </a:cubicBezTo>
                <a:lnTo>
                  <a:pt x="0" y="114293"/>
                </a:lnTo>
                <a:cubicBezTo>
                  <a:pt x="0" y="51171"/>
                  <a:pt x="51171" y="0"/>
                  <a:pt x="114293" y="0"/>
                </a:cubicBezTo>
                <a:close/>
              </a:path>
            </a:pathLst>
          </a:custGeom>
          <a:solidFill>
            <a:srgbClr val="262626"/>
          </a:solidFill>
          <a:ln w="12700">
            <a:solidFill>
              <a:srgbClr val="333333"/>
            </a:solidFill>
            <a:prstDash val="solid"/>
          </a:ln>
        </p:spPr>
      </p:sp>
      <p:sp>
        <p:nvSpPr>
          <p:cNvPr id="8" name="Shape 6"/>
          <p:cNvSpPr/>
          <p:nvPr/>
        </p:nvSpPr>
        <p:spPr>
          <a:xfrm>
            <a:off x="581025" y="1609725"/>
            <a:ext cx="609600" cy="609600"/>
          </a:xfrm>
          <a:custGeom>
            <a:avLst/>
            <a:gdLst/>
            <a:ahLst/>
            <a:cxnLst/>
            <a:rect l="l" t="t" r="r" b="b"/>
            <a:pathLst>
              <a:path w="609600" h="609600">
                <a:moveTo>
                  <a:pt x="114300" y="0"/>
                </a:moveTo>
                <a:lnTo>
                  <a:pt x="495300" y="0"/>
                </a:lnTo>
                <a:cubicBezTo>
                  <a:pt x="558384" y="0"/>
                  <a:pt x="609600" y="51216"/>
                  <a:pt x="609600" y="114300"/>
                </a:cubicBezTo>
                <a:lnTo>
                  <a:pt x="609600" y="495300"/>
                </a:lnTo>
                <a:cubicBezTo>
                  <a:pt x="609600" y="558384"/>
                  <a:pt x="558384" y="609600"/>
                  <a:pt x="495300" y="609600"/>
                </a:cubicBezTo>
                <a:lnTo>
                  <a:pt x="114300" y="609600"/>
                </a:lnTo>
                <a:cubicBezTo>
                  <a:pt x="51216" y="609600"/>
                  <a:pt x="0" y="558384"/>
                  <a:pt x="0" y="495300"/>
                </a:cubicBezTo>
                <a:lnTo>
                  <a:pt x="0" y="114300"/>
                </a:lnTo>
                <a:cubicBezTo>
                  <a:pt x="0" y="51216"/>
                  <a:pt x="51216" y="0"/>
                  <a:pt x="114300" y="0"/>
                </a:cubicBezTo>
                <a:close/>
              </a:path>
            </a:pathLst>
          </a:custGeom>
          <a:solidFill>
            <a:srgbClr val="6366F1">
              <a:alpha val="20000"/>
            </a:srgbClr>
          </a:solidFill>
          <a:ln/>
        </p:spPr>
      </p:sp>
      <p:sp>
        <p:nvSpPr>
          <p:cNvPr id="9" name="Shape 7"/>
          <p:cNvSpPr/>
          <p:nvPr/>
        </p:nvSpPr>
        <p:spPr>
          <a:xfrm>
            <a:off x="727472" y="1771650"/>
            <a:ext cx="321469" cy="285750"/>
          </a:xfrm>
          <a:custGeom>
            <a:avLst/>
            <a:gdLst/>
            <a:ahLst/>
            <a:cxnLst/>
            <a:rect l="l" t="t" r="r" b="b"/>
            <a:pathLst>
              <a:path w="321469" h="285750">
                <a:moveTo>
                  <a:pt x="49057" y="6418"/>
                </a:moveTo>
                <a:cubicBezTo>
                  <a:pt x="42751" y="2567"/>
                  <a:pt x="34491" y="4632"/>
                  <a:pt x="30640" y="10939"/>
                </a:cubicBezTo>
                <a:cubicBezTo>
                  <a:pt x="16799" y="33821"/>
                  <a:pt x="8874" y="60666"/>
                  <a:pt x="8874" y="89297"/>
                </a:cubicBezTo>
                <a:cubicBezTo>
                  <a:pt x="8874" y="117928"/>
                  <a:pt x="16799" y="144773"/>
                  <a:pt x="30640" y="167655"/>
                </a:cubicBezTo>
                <a:cubicBezTo>
                  <a:pt x="34491" y="173961"/>
                  <a:pt x="42695" y="176026"/>
                  <a:pt x="49057" y="172176"/>
                </a:cubicBezTo>
                <a:cubicBezTo>
                  <a:pt x="55420" y="168325"/>
                  <a:pt x="57429" y="160120"/>
                  <a:pt x="53578" y="153758"/>
                </a:cubicBezTo>
                <a:cubicBezTo>
                  <a:pt x="42249" y="135006"/>
                  <a:pt x="35719" y="112905"/>
                  <a:pt x="35719" y="89297"/>
                </a:cubicBezTo>
                <a:cubicBezTo>
                  <a:pt x="35719" y="65689"/>
                  <a:pt x="42249" y="43588"/>
                  <a:pt x="53634" y="24780"/>
                </a:cubicBezTo>
                <a:cubicBezTo>
                  <a:pt x="57485" y="18473"/>
                  <a:pt x="55420" y="10213"/>
                  <a:pt x="49113" y="6362"/>
                </a:cubicBezTo>
                <a:close/>
                <a:moveTo>
                  <a:pt x="272355" y="6418"/>
                </a:moveTo>
                <a:cubicBezTo>
                  <a:pt x="266049" y="10269"/>
                  <a:pt x="263984" y="18473"/>
                  <a:pt x="267835" y="24836"/>
                </a:cubicBezTo>
                <a:cubicBezTo>
                  <a:pt x="279220" y="43644"/>
                  <a:pt x="285750" y="65745"/>
                  <a:pt x="285750" y="89353"/>
                </a:cubicBezTo>
                <a:cubicBezTo>
                  <a:pt x="285750" y="112961"/>
                  <a:pt x="279220" y="135062"/>
                  <a:pt x="267835" y="153870"/>
                </a:cubicBezTo>
                <a:cubicBezTo>
                  <a:pt x="263984" y="160176"/>
                  <a:pt x="266049" y="168436"/>
                  <a:pt x="272355" y="172287"/>
                </a:cubicBezTo>
                <a:cubicBezTo>
                  <a:pt x="278662" y="176138"/>
                  <a:pt x="286922" y="174073"/>
                  <a:pt x="290773" y="167767"/>
                </a:cubicBezTo>
                <a:cubicBezTo>
                  <a:pt x="304614" y="144884"/>
                  <a:pt x="312539" y="118039"/>
                  <a:pt x="312539" y="89408"/>
                </a:cubicBezTo>
                <a:cubicBezTo>
                  <a:pt x="312539" y="60778"/>
                  <a:pt x="304614" y="33821"/>
                  <a:pt x="290773" y="10939"/>
                </a:cubicBezTo>
                <a:cubicBezTo>
                  <a:pt x="286922" y="4632"/>
                  <a:pt x="278718" y="2567"/>
                  <a:pt x="272355" y="6418"/>
                </a:cubicBezTo>
                <a:close/>
                <a:moveTo>
                  <a:pt x="178594" y="120216"/>
                </a:moveTo>
                <a:cubicBezTo>
                  <a:pt x="189254" y="114021"/>
                  <a:pt x="196453" y="102524"/>
                  <a:pt x="196453" y="89297"/>
                </a:cubicBezTo>
                <a:cubicBezTo>
                  <a:pt x="196453" y="69596"/>
                  <a:pt x="180435" y="53578"/>
                  <a:pt x="160734" y="53578"/>
                </a:cubicBezTo>
                <a:cubicBezTo>
                  <a:pt x="141033" y="53578"/>
                  <a:pt x="125016" y="69596"/>
                  <a:pt x="125016" y="89297"/>
                </a:cubicBezTo>
                <a:cubicBezTo>
                  <a:pt x="125016" y="102524"/>
                  <a:pt x="132215" y="114077"/>
                  <a:pt x="142875" y="120216"/>
                </a:cubicBezTo>
                <a:lnTo>
                  <a:pt x="142875" y="267891"/>
                </a:lnTo>
                <a:cubicBezTo>
                  <a:pt x="142875" y="277769"/>
                  <a:pt x="150856" y="285750"/>
                  <a:pt x="160734" y="285750"/>
                </a:cubicBezTo>
                <a:cubicBezTo>
                  <a:pt x="170613" y="285750"/>
                  <a:pt x="178594" y="277769"/>
                  <a:pt x="178594" y="267891"/>
                </a:cubicBezTo>
                <a:lnTo>
                  <a:pt x="178594" y="120216"/>
                </a:lnTo>
                <a:close/>
                <a:moveTo>
                  <a:pt x="100571" y="50788"/>
                </a:moveTo>
                <a:cubicBezTo>
                  <a:pt x="104589" y="44537"/>
                  <a:pt x="102747" y="36277"/>
                  <a:pt x="96552" y="32258"/>
                </a:cubicBezTo>
                <a:cubicBezTo>
                  <a:pt x="90357" y="28240"/>
                  <a:pt x="82042" y="30082"/>
                  <a:pt x="78023" y="36277"/>
                </a:cubicBezTo>
                <a:cubicBezTo>
                  <a:pt x="68200" y="51569"/>
                  <a:pt x="62508" y="69763"/>
                  <a:pt x="62508" y="89297"/>
                </a:cubicBezTo>
                <a:cubicBezTo>
                  <a:pt x="62508" y="108831"/>
                  <a:pt x="68200" y="127025"/>
                  <a:pt x="78023" y="142317"/>
                </a:cubicBezTo>
                <a:cubicBezTo>
                  <a:pt x="82042" y="148568"/>
                  <a:pt x="90301" y="150354"/>
                  <a:pt x="96552" y="146335"/>
                </a:cubicBezTo>
                <a:cubicBezTo>
                  <a:pt x="102803" y="142317"/>
                  <a:pt x="104589" y="134057"/>
                  <a:pt x="100571" y="127806"/>
                </a:cubicBezTo>
                <a:cubicBezTo>
                  <a:pt x="93427" y="116700"/>
                  <a:pt x="89297" y="103473"/>
                  <a:pt x="89297" y="89297"/>
                </a:cubicBezTo>
                <a:cubicBezTo>
                  <a:pt x="89297" y="75121"/>
                  <a:pt x="93427" y="61894"/>
                  <a:pt x="100571" y="50788"/>
                </a:cubicBezTo>
                <a:close/>
                <a:moveTo>
                  <a:pt x="243446" y="36277"/>
                </a:moveTo>
                <a:cubicBezTo>
                  <a:pt x="239427" y="30026"/>
                  <a:pt x="231167" y="28240"/>
                  <a:pt x="224917" y="32258"/>
                </a:cubicBezTo>
                <a:cubicBezTo>
                  <a:pt x="218666" y="36277"/>
                  <a:pt x="216880" y="44537"/>
                  <a:pt x="220898" y="50788"/>
                </a:cubicBezTo>
                <a:cubicBezTo>
                  <a:pt x="228042" y="61894"/>
                  <a:pt x="232172" y="75121"/>
                  <a:pt x="232172" y="89297"/>
                </a:cubicBezTo>
                <a:cubicBezTo>
                  <a:pt x="232172" y="103473"/>
                  <a:pt x="228042" y="116700"/>
                  <a:pt x="220898" y="127806"/>
                </a:cubicBezTo>
                <a:cubicBezTo>
                  <a:pt x="216880" y="134057"/>
                  <a:pt x="218722" y="142317"/>
                  <a:pt x="224917" y="146335"/>
                </a:cubicBezTo>
                <a:cubicBezTo>
                  <a:pt x="231111" y="150354"/>
                  <a:pt x="239427" y="148512"/>
                  <a:pt x="243446" y="142317"/>
                </a:cubicBezTo>
                <a:cubicBezTo>
                  <a:pt x="253268" y="127025"/>
                  <a:pt x="258961" y="108831"/>
                  <a:pt x="258961" y="89297"/>
                </a:cubicBezTo>
                <a:cubicBezTo>
                  <a:pt x="258961" y="69763"/>
                  <a:pt x="253268" y="51569"/>
                  <a:pt x="243446" y="36277"/>
                </a:cubicBezTo>
                <a:close/>
              </a:path>
            </a:pathLst>
          </a:custGeom>
          <a:solidFill>
            <a:srgbClr val="6366F1"/>
          </a:solidFill>
          <a:ln/>
        </p:spPr>
      </p:sp>
      <p:sp>
        <p:nvSpPr>
          <p:cNvPr id="10" name="Text 8"/>
          <p:cNvSpPr/>
          <p:nvPr/>
        </p:nvSpPr>
        <p:spPr>
          <a:xfrm>
            <a:off x="1343025" y="1609725"/>
            <a:ext cx="6505575" cy="266700"/>
          </a:xfrm>
          <a:prstGeom prst="rect">
            <a:avLst/>
          </a:prstGeom>
          <a:noFill/>
          <a:ln/>
        </p:spPr>
        <p:txBody>
          <a:bodyPr wrap="square" lIns="0" tIns="0" rIns="0" bIns="0" rtlCol="0" anchor="ctr"/>
          <a:lstStyle/>
          <a:p>
            <a:pPr>
              <a:lnSpc>
                <a:spcPct val="120000"/>
              </a:lnSpc>
            </a:pPr>
            <a:r>
              <a:rPr lang="en-US" sz="1500" b="1" dirty="0">
                <a:solidFill>
                  <a:srgbClr val="EFEFEF"/>
                </a:solidFill>
                <a:latin typeface="Liter" pitchFamily="34" charset="0"/>
                <a:ea typeface="Liter" pitchFamily="34" charset="-122"/>
                <a:cs typeface="Liter" pitchFamily="34" charset="-120"/>
              </a:rPr>
              <a:t>Tecnología: Tubos de Vacío</a:t>
            </a:r>
            <a:endParaRPr lang="en-US" sz="1600" dirty="0"/>
          </a:p>
        </p:txBody>
      </p:sp>
      <p:sp>
        <p:nvSpPr>
          <p:cNvPr id="11" name="Text 9"/>
          <p:cNvSpPr/>
          <p:nvPr/>
        </p:nvSpPr>
        <p:spPr>
          <a:xfrm>
            <a:off x="1343025" y="1990725"/>
            <a:ext cx="6477000" cy="647700"/>
          </a:xfrm>
          <a:prstGeom prst="rect">
            <a:avLst/>
          </a:prstGeom>
          <a:noFill/>
          <a:ln/>
        </p:spPr>
        <p:txBody>
          <a:bodyPr wrap="square" lIns="0" tIns="0" rIns="0" bIns="0" rtlCol="0" anchor="ctr"/>
          <a:lstStyle/>
          <a:p>
            <a:pPr>
              <a:lnSpc>
                <a:spcPct val="140000"/>
              </a:lnSpc>
            </a:pPr>
            <a:r>
              <a:rPr lang="en-US" sz="1050" dirty="0">
                <a:solidFill>
                  <a:srgbClr val="8F8F8F"/>
                </a:solidFill>
                <a:latin typeface="Liter" pitchFamily="34" charset="0"/>
                <a:ea typeface="Liter" pitchFamily="34" charset="-122"/>
                <a:cs typeface="Liter" pitchFamily="34" charset="-120"/>
              </a:rPr>
              <a:t>Dispositivos electrónicos que controlan el flujo de electrones en un vacío. Funcionan como interruptores o amplificadores. </a:t>
            </a:r>
            <a:pPr>
              <a:lnSpc>
                <a:spcPct val="140000"/>
              </a:lnSpc>
            </a:pPr>
            <a:r>
              <a:rPr lang="en-US" sz="1050" b="1" dirty="0">
                <a:solidFill>
                  <a:srgbClr val="EFEFEF"/>
                </a:solidFill>
                <a:latin typeface="Liter" pitchFamily="34" charset="0"/>
                <a:ea typeface="Liter" pitchFamily="34" charset="-122"/>
                <a:cs typeface="Liter" pitchFamily="34" charset="-120"/>
              </a:rPr>
              <a:t>Problemas:</a:t>
            </a:r>
            <a:pPr>
              <a:lnSpc>
                <a:spcPct val="140000"/>
              </a:lnSpc>
            </a:pPr>
            <a:r>
              <a:rPr lang="en-US" sz="1050" dirty="0">
                <a:solidFill>
                  <a:srgbClr val="8F8F8F"/>
                </a:solidFill>
                <a:latin typeface="Liter" pitchFamily="34" charset="0"/>
                <a:ea typeface="Liter" pitchFamily="34" charset="-122"/>
                <a:cs typeface="Liter" pitchFamily="34" charset="-120"/>
              </a:rPr>
              <a:t> generan calor extremo, consumen mucha energía, son poco confiables (fallas frecuentes), y ocupan espacio considerable.</a:t>
            </a:r>
            <a:endParaRPr lang="en-US" sz="1600" dirty="0"/>
          </a:p>
        </p:txBody>
      </p:sp>
      <p:sp>
        <p:nvSpPr>
          <p:cNvPr id="12" name="Shape 10"/>
          <p:cNvSpPr/>
          <p:nvPr/>
        </p:nvSpPr>
        <p:spPr>
          <a:xfrm>
            <a:off x="1343025" y="2755106"/>
            <a:ext cx="2085975" cy="609600"/>
          </a:xfrm>
          <a:custGeom>
            <a:avLst/>
            <a:gdLst/>
            <a:ahLst/>
            <a:cxnLst/>
            <a:rect l="l" t="t" r="r" b="b"/>
            <a:pathLst>
              <a:path w="2085975" h="609600">
                <a:moveTo>
                  <a:pt x="76200" y="0"/>
                </a:moveTo>
                <a:lnTo>
                  <a:pt x="2009775" y="0"/>
                </a:lnTo>
                <a:cubicBezTo>
                  <a:pt x="2051831" y="0"/>
                  <a:pt x="2085975" y="34144"/>
                  <a:pt x="2085975" y="76200"/>
                </a:cubicBezTo>
                <a:lnTo>
                  <a:pt x="2085975" y="533400"/>
                </a:lnTo>
                <a:cubicBezTo>
                  <a:pt x="2085975" y="575456"/>
                  <a:pt x="2051831" y="609600"/>
                  <a:pt x="2009775" y="609600"/>
                </a:cubicBezTo>
                <a:lnTo>
                  <a:pt x="76200" y="609600"/>
                </a:lnTo>
                <a:cubicBezTo>
                  <a:pt x="34144" y="609600"/>
                  <a:pt x="0" y="575456"/>
                  <a:pt x="0" y="533400"/>
                </a:cubicBezTo>
                <a:lnTo>
                  <a:pt x="0" y="76200"/>
                </a:lnTo>
                <a:cubicBezTo>
                  <a:pt x="0" y="34144"/>
                  <a:pt x="34144" y="0"/>
                  <a:pt x="76200" y="0"/>
                </a:cubicBezTo>
                <a:close/>
              </a:path>
            </a:pathLst>
          </a:custGeom>
          <a:solidFill>
            <a:srgbClr val="333333"/>
          </a:solidFill>
          <a:ln/>
        </p:spPr>
      </p:sp>
      <p:sp>
        <p:nvSpPr>
          <p:cNvPr id="13" name="Text 11"/>
          <p:cNvSpPr/>
          <p:nvPr/>
        </p:nvSpPr>
        <p:spPr>
          <a:xfrm>
            <a:off x="1362075" y="2831306"/>
            <a:ext cx="2047875" cy="304800"/>
          </a:xfrm>
          <a:prstGeom prst="rect">
            <a:avLst/>
          </a:prstGeom>
          <a:noFill/>
          <a:ln/>
        </p:spPr>
        <p:txBody>
          <a:bodyPr wrap="square" lIns="0" tIns="0" rIns="0" bIns="0" rtlCol="0" anchor="ctr"/>
          <a:lstStyle/>
          <a:p>
            <a:pPr algn="ctr">
              <a:lnSpc>
                <a:spcPct val="110000"/>
              </a:lnSpc>
            </a:pPr>
            <a:r>
              <a:rPr lang="en-US" sz="1800" b="1" dirty="0">
                <a:solidFill>
                  <a:srgbClr val="6366F1"/>
                </a:solidFill>
                <a:latin typeface="Liter" pitchFamily="34" charset="0"/>
                <a:ea typeface="Liter" pitchFamily="34" charset="-122"/>
                <a:cs typeface="Liter" pitchFamily="34" charset="-120"/>
              </a:rPr>
              <a:t>18,000</a:t>
            </a:r>
            <a:endParaRPr lang="en-US" sz="1600" dirty="0"/>
          </a:p>
        </p:txBody>
      </p:sp>
      <p:sp>
        <p:nvSpPr>
          <p:cNvPr id="14" name="Text 12"/>
          <p:cNvSpPr/>
          <p:nvPr/>
        </p:nvSpPr>
        <p:spPr>
          <a:xfrm>
            <a:off x="1390650" y="3136106"/>
            <a:ext cx="1990725" cy="152400"/>
          </a:xfrm>
          <a:prstGeom prst="rect">
            <a:avLst/>
          </a:prstGeom>
          <a:noFill/>
          <a:ln/>
        </p:spPr>
        <p:txBody>
          <a:bodyPr wrap="square" lIns="0" tIns="0" rIns="0" bIns="0" rtlCol="0" anchor="ctr"/>
          <a:lstStyle/>
          <a:p>
            <a:pPr algn="ctr">
              <a:lnSpc>
                <a:spcPct val="110000"/>
              </a:lnSpc>
            </a:pPr>
            <a:r>
              <a:rPr lang="en-US" sz="900" dirty="0">
                <a:solidFill>
                  <a:srgbClr val="8F8F8F"/>
                </a:solidFill>
                <a:latin typeface="Liter" pitchFamily="34" charset="0"/>
                <a:ea typeface="Liter" pitchFamily="34" charset="-122"/>
                <a:cs typeface="Liter" pitchFamily="34" charset="-120"/>
              </a:rPr>
              <a:t>Tubos ENIAC</a:t>
            </a:r>
            <a:endParaRPr lang="en-US" sz="1600" dirty="0"/>
          </a:p>
        </p:txBody>
      </p:sp>
      <p:sp>
        <p:nvSpPr>
          <p:cNvPr id="15" name="Shape 13"/>
          <p:cNvSpPr/>
          <p:nvPr/>
        </p:nvSpPr>
        <p:spPr>
          <a:xfrm>
            <a:off x="3504009" y="2755106"/>
            <a:ext cx="2085975" cy="609600"/>
          </a:xfrm>
          <a:custGeom>
            <a:avLst/>
            <a:gdLst/>
            <a:ahLst/>
            <a:cxnLst/>
            <a:rect l="l" t="t" r="r" b="b"/>
            <a:pathLst>
              <a:path w="2085975" h="609600">
                <a:moveTo>
                  <a:pt x="76200" y="0"/>
                </a:moveTo>
                <a:lnTo>
                  <a:pt x="2009775" y="0"/>
                </a:lnTo>
                <a:cubicBezTo>
                  <a:pt x="2051831" y="0"/>
                  <a:pt x="2085975" y="34144"/>
                  <a:pt x="2085975" y="76200"/>
                </a:cubicBezTo>
                <a:lnTo>
                  <a:pt x="2085975" y="533400"/>
                </a:lnTo>
                <a:cubicBezTo>
                  <a:pt x="2085975" y="575456"/>
                  <a:pt x="2051831" y="609600"/>
                  <a:pt x="2009775" y="609600"/>
                </a:cubicBezTo>
                <a:lnTo>
                  <a:pt x="76200" y="609600"/>
                </a:lnTo>
                <a:cubicBezTo>
                  <a:pt x="34144" y="609600"/>
                  <a:pt x="0" y="575456"/>
                  <a:pt x="0" y="533400"/>
                </a:cubicBezTo>
                <a:lnTo>
                  <a:pt x="0" y="76200"/>
                </a:lnTo>
                <a:cubicBezTo>
                  <a:pt x="0" y="34144"/>
                  <a:pt x="34144" y="0"/>
                  <a:pt x="76200" y="0"/>
                </a:cubicBezTo>
                <a:close/>
              </a:path>
            </a:pathLst>
          </a:custGeom>
          <a:solidFill>
            <a:srgbClr val="333333"/>
          </a:solidFill>
          <a:ln/>
        </p:spPr>
      </p:sp>
      <p:sp>
        <p:nvSpPr>
          <p:cNvPr id="16" name="Text 14"/>
          <p:cNvSpPr/>
          <p:nvPr/>
        </p:nvSpPr>
        <p:spPr>
          <a:xfrm>
            <a:off x="3523059" y="2831306"/>
            <a:ext cx="2047875" cy="304800"/>
          </a:xfrm>
          <a:prstGeom prst="rect">
            <a:avLst/>
          </a:prstGeom>
          <a:noFill/>
          <a:ln/>
        </p:spPr>
        <p:txBody>
          <a:bodyPr wrap="square" lIns="0" tIns="0" rIns="0" bIns="0" rtlCol="0" anchor="ctr"/>
          <a:lstStyle/>
          <a:p>
            <a:pPr algn="ctr">
              <a:lnSpc>
                <a:spcPct val="110000"/>
              </a:lnSpc>
            </a:pPr>
            <a:r>
              <a:rPr lang="en-US" sz="1800" b="1" dirty="0">
                <a:solidFill>
                  <a:srgbClr val="6366F1"/>
                </a:solidFill>
                <a:latin typeface="Liter" pitchFamily="34" charset="0"/>
                <a:ea typeface="Liter" pitchFamily="34" charset="-122"/>
                <a:cs typeface="Liter" pitchFamily="34" charset="-120"/>
              </a:rPr>
              <a:t>30</a:t>
            </a:r>
            <a:endParaRPr lang="en-US" sz="1600" dirty="0"/>
          </a:p>
        </p:txBody>
      </p:sp>
      <p:sp>
        <p:nvSpPr>
          <p:cNvPr id="17" name="Text 15"/>
          <p:cNvSpPr/>
          <p:nvPr/>
        </p:nvSpPr>
        <p:spPr>
          <a:xfrm>
            <a:off x="3551634" y="3136106"/>
            <a:ext cx="1990725" cy="152400"/>
          </a:xfrm>
          <a:prstGeom prst="rect">
            <a:avLst/>
          </a:prstGeom>
          <a:noFill/>
          <a:ln/>
        </p:spPr>
        <p:txBody>
          <a:bodyPr wrap="square" lIns="0" tIns="0" rIns="0" bIns="0" rtlCol="0" anchor="ctr"/>
          <a:lstStyle/>
          <a:p>
            <a:pPr algn="ctr">
              <a:lnSpc>
                <a:spcPct val="110000"/>
              </a:lnSpc>
            </a:pPr>
            <a:r>
              <a:rPr lang="en-US" sz="900" dirty="0">
                <a:solidFill>
                  <a:srgbClr val="8F8F8F"/>
                </a:solidFill>
                <a:latin typeface="Liter" pitchFamily="34" charset="0"/>
                <a:ea typeface="Liter" pitchFamily="34" charset="-122"/>
                <a:cs typeface="Liter" pitchFamily="34" charset="-120"/>
              </a:rPr>
              <a:t>Toneladas</a:t>
            </a:r>
            <a:endParaRPr lang="en-US" sz="1600" dirty="0"/>
          </a:p>
        </p:txBody>
      </p:sp>
      <p:sp>
        <p:nvSpPr>
          <p:cNvPr id="18" name="Shape 16"/>
          <p:cNvSpPr/>
          <p:nvPr/>
        </p:nvSpPr>
        <p:spPr>
          <a:xfrm>
            <a:off x="5665143" y="2755106"/>
            <a:ext cx="2085975" cy="609600"/>
          </a:xfrm>
          <a:custGeom>
            <a:avLst/>
            <a:gdLst/>
            <a:ahLst/>
            <a:cxnLst/>
            <a:rect l="l" t="t" r="r" b="b"/>
            <a:pathLst>
              <a:path w="2085975" h="609600">
                <a:moveTo>
                  <a:pt x="76200" y="0"/>
                </a:moveTo>
                <a:lnTo>
                  <a:pt x="2009775" y="0"/>
                </a:lnTo>
                <a:cubicBezTo>
                  <a:pt x="2051831" y="0"/>
                  <a:pt x="2085975" y="34144"/>
                  <a:pt x="2085975" y="76200"/>
                </a:cubicBezTo>
                <a:lnTo>
                  <a:pt x="2085975" y="533400"/>
                </a:lnTo>
                <a:cubicBezTo>
                  <a:pt x="2085975" y="575456"/>
                  <a:pt x="2051831" y="609600"/>
                  <a:pt x="2009775" y="609600"/>
                </a:cubicBezTo>
                <a:lnTo>
                  <a:pt x="76200" y="609600"/>
                </a:lnTo>
                <a:cubicBezTo>
                  <a:pt x="34144" y="609600"/>
                  <a:pt x="0" y="575456"/>
                  <a:pt x="0" y="533400"/>
                </a:cubicBezTo>
                <a:lnTo>
                  <a:pt x="0" y="76200"/>
                </a:lnTo>
                <a:cubicBezTo>
                  <a:pt x="0" y="34144"/>
                  <a:pt x="34144" y="0"/>
                  <a:pt x="76200" y="0"/>
                </a:cubicBezTo>
                <a:close/>
              </a:path>
            </a:pathLst>
          </a:custGeom>
          <a:solidFill>
            <a:srgbClr val="333333"/>
          </a:solidFill>
          <a:ln/>
        </p:spPr>
      </p:sp>
      <p:sp>
        <p:nvSpPr>
          <p:cNvPr id="19" name="Text 17"/>
          <p:cNvSpPr/>
          <p:nvPr/>
        </p:nvSpPr>
        <p:spPr>
          <a:xfrm>
            <a:off x="5684193" y="2831306"/>
            <a:ext cx="2047875" cy="304800"/>
          </a:xfrm>
          <a:prstGeom prst="rect">
            <a:avLst/>
          </a:prstGeom>
          <a:noFill/>
          <a:ln/>
        </p:spPr>
        <p:txBody>
          <a:bodyPr wrap="square" lIns="0" tIns="0" rIns="0" bIns="0" rtlCol="0" anchor="ctr"/>
          <a:lstStyle/>
          <a:p>
            <a:pPr algn="ctr">
              <a:lnSpc>
                <a:spcPct val="110000"/>
              </a:lnSpc>
            </a:pPr>
            <a:r>
              <a:rPr lang="en-US" sz="1800" b="1" dirty="0">
                <a:solidFill>
                  <a:srgbClr val="6366F1"/>
                </a:solidFill>
                <a:latin typeface="Liter" pitchFamily="34" charset="0"/>
                <a:ea typeface="Liter" pitchFamily="34" charset="-122"/>
                <a:cs typeface="Liter" pitchFamily="34" charset="-120"/>
              </a:rPr>
              <a:t>150</a:t>
            </a:r>
            <a:endParaRPr lang="en-US" sz="1600" dirty="0"/>
          </a:p>
        </p:txBody>
      </p:sp>
      <p:sp>
        <p:nvSpPr>
          <p:cNvPr id="20" name="Text 18"/>
          <p:cNvSpPr/>
          <p:nvPr/>
        </p:nvSpPr>
        <p:spPr>
          <a:xfrm>
            <a:off x="5712768" y="3136106"/>
            <a:ext cx="1990725" cy="152400"/>
          </a:xfrm>
          <a:prstGeom prst="rect">
            <a:avLst/>
          </a:prstGeom>
          <a:noFill/>
          <a:ln/>
        </p:spPr>
        <p:txBody>
          <a:bodyPr wrap="square" lIns="0" tIns="0" rIns="0" bIns="0" rtlCol="0" anchor="ctr"/>
          <a:lstStyle/>
          <a:p>
            <a:pPr algn="ctr">
              <a:lnSpc>
                <a:spcPct val="110000"/>
              </a:lnSpc>
            </a:pPr>
            <a:r>
              <a:rPr lang="en-US" sz="900" dirty="0">
                <a:solidFill>
                  <a:srgbClr val="8F8F8F"/>
                </a:solidFill>
                <a:latin typeface="Liter" pitchFamily="34" charset="0"/>
                <a:ea typeface="Liter" pitchFamily="34" charset="-122"/>
                <a:cs typeface="Liter" pitchFamily="34" charset="-120"/>
              </a:rPr>
              <a:t>kW de potencia</a:t>
            </a:r>
            <a:endParaRPr lang="en-US" sz="1600" dirty="0"/>
          </a:p>
        </p:txBody>
      </p:sp>
      <p:sp>
        <p:nvSpPr>
          <p:cNvPr id="21" name="Shape 19"/>
          <p:cNvSpPr/>
          <p:nvPr/>
        </p:nvSpPr>
        <p:spPr>
          <a:xfrm>
            <a:off x="385763" y="3721894"/>
            <a:ext cx="3695700" cy="1438275"/>
          </a:xfrm>
          <a:custGeom>
            <a:avLst/>
            <a:gdLst/>
            <a:ahLst/>
            <a:cxnLst/>
            <a:rect l="l" t="t" r="r" b="b"/>
            <a:pathLst>
              <a:path w="3695700" h="1438275">
                <a:moveTo>
                  <a:pt x="114300" y="0"/>
                </a:moveTo>
                <a:lnTo>
                  <a:pt x="3581400" y="0"/>
                </a:lnTo>
                <a:cubicBezTo>
                  <a:pt x="3644526" y="0"/>
                  <a:pt x="3695700" y="51174"/>
                  <a:pt x="3695700" y="114300"/>
                </a:cubicBezTo>
                <a:lnTo>
                  <a:pt x="3695700" y="1323975"/>
                </a:lnTo>
                <a:cubicBezTo>
                  <a:pt x="3695700" y="1387101"/>
                  <a:pt x="3644526" y="1438275"/>
                  <a:pt x="3581400" y="1438275"/>
                </a:cubicBezTo>
                <a:lnTo>
                  <a:pt x="114300" y="1438275"/>
                </a:lnTo>
                <a:cubicBezTo>
                  <a:pt x="51174" y="1438275"/>
                  <a:pt x="0" y="1387101"/>
                  <a:pt x="0" y="1323975"/>
                </a:cubicBezTo>
                <a:lnTo>
                  <a:pt x="0" y="114300"/>
                </a:lnTo>
                <a:cubicBezTo>
                  <a:pt x="0" y="51174"/>
                  <a:pt x="51174" y="0"/>
                  <a:pt x="114300" y="0"/>
                </a:cubicBezTo>
                <a:close/>
              </a:path>
            </a:pathLst>
          </a:custGeom>
          <a:solidFill>
            <a:srgbClr val="262626"/>
          </a:solidFill>
          <a:ln w="12700">
            <a:solidFill>
              <a:srgbClr val="333333"/>
            </a:solidFill>
            <a:prstDash val="solid"/>
          </a:ln>
        </p:spPr>
      </p:sp>
      <p:sp>
        <p:nvSpPr>
          <p:cNvPr id="22" name="Shape 20"/>
          <p:cNvSpPr/>
          <p:nvPr/>
        </p:nvSpPr>
        <p:spPr>
          <a:xfrm>
            <a:off x="542925" y="3898106"/>
            <a:ext cx="400050" cy="228600"/>
          </a:xfrm>
          <a:custGeom>
            <a:avLst/>
            <a:gdLst/>
            <a:ahLst/>
            <a:cxnLst/>
            <a:rect l="l" t="t" r="r" b="b"/>
            <a:pathLst>
              <a:path w="400050" h="228600">
                <a:moveTo>
                  <a:pt x="38101" y="0"/>
                </a:moveTo>
                <a:lnTo>
                  <a:pt x="361949" y="0"/>
                </a:lnTo>
                <a:cubicBezTo>
                  <a:pt x="382992" y="0"/>
                  <a:pt x="400050" y="17058"/>
                  <a:pt x="400050" y="38101"/>
                </a:cubicBezTo>
                <a:lnTo>
                  <a:pt x="400050" y="190499"/>
                </a:lnTo>
                <a:cubicBezTo>
                  <a:pt x="400050" y="211542"/>
                  <a:pt x="382992" y="228600"/>
                  <a:pt x="361949" y="228600"/>
                </a:cubicBezTo>
                <a:lnTo>
                  <a:pt x="38101" y="228600"/>
                </a:lnTo>
                <a:cubicBezTo>
                  <a:pt x="17072" y="228600"/>
                  <a:pt x="0" y="211528"/>
                  <a:pt x="0" y="190499"/>
                </a:cubicBezTo>
                <a:lnTo>
                  <a:pt x="0" y="38101"/>
                </a:lnTo>
                <a:cubicBezTo>
                  <a:pt x="0" y="17072"/>
                  <a:pt x="17072" y="0"/>
                  <a:pt x="38101" y="0"/>
                </a:cubicBezTo>
                <a:close/>
              </a:path>
            </a:pathLst>
          </a:custGeom>
          <a:solidFill>
            <a:srgbClr val="6366F1">
              <a:alpha val="20000"/>
            </a:srgbClr>
          </a:solidFill>
          <a:ln/>
        </p:spPr>
      </p:sp>
      <p:sp>
        <p:nvSpPr>
          <p:cNvPr id="23" name="Text 21"/>
          <p:cNvSpPr/>
          <p:nvPr/>
        </p:nvSpPr>
        <p:spPr>
          <a:xfrm>
            <a:off x="542925" y="3898106"/>
            <a:ext cx="457200" cy="228600"/>
          </a:xfrm>
          <a:prstGeom prst="rect">
            <a:avLst/>
          </a:prstGeom>
          <a:noFill/>
          <a:ln/>
        </p:spPr>
        <p:txBody>
          <a:bodyPr wrap="square" lIns="76200" tIns="38100" rIns="76200" bIns="38100" rtlCol="0" anchor="ctr"/>
          <a:lstStyle/>
          <a:p>
            <a:pPr>
              <a:lnSpc>
                <a:spcPct val="110000"/>
              </a:lnSpc>
            </a:pPr>
            <a:r>
              <a:rPr lang="en-US" sz="900" b="1" dirty="0">
                <a:solidFill>
                  <a:srgbClr val="6366F1"/>
                </a:solidFill>
                <a:latin typeface="Liter" pitchFamily="34" charset="0"/>
                <a:ea typeface="Liter" pitchFamily="34" charset="-122"/>
                <a:cs typeface="Liter" pitchFamily="34" charset="-120"/>
              </a:rPr>
              <a:t>1944</a:t>
            </a:r>
            <a:endParaRPr lang="en-US" sz="1600" dirty="0"/>
          </a:p>
        </p:txBody>
      </p:sp>
      <p:sp>
        <p:nvSpPr>
          <p:cNvPr id="24" name="Text 22"/>
          <p:cNvSpPr/>
          <p:nvPr/>
        </p:nvSpPr>
        <p:spPr>
          <a:xfrm>
            <a:off x="1020366" y="3879056"/>
            <a:ext cx="638175"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MARK I</a:t>
            </a:r>
            <a:endParaRPr lang="en-US" sz="1600" dirty="0"/>
          </a:p>
        </p:txBody>
      </p:sp>
      <p:sp>
        <p:nvSpPr>
          <p:cNvPr id="25" name="Text 23"/>
          <p:cNvSpPr/>
          <p:nvPr/>
        </p:nvSpPr>
        <p:spPr>
          <a:xfrm>
            <a:off x="542925" y="4260056"/>
            <a:ext cx="3448050" cy="438150"/>
          </a:xfrm>
          <a:prstGeom prst="rect">
            <a:avLst/>
          </a:prstGeom>
          <a:noFill/>
          <a:ln/>
        </p:spPr>
        <p:txBody>
          <a:bodyPr wrap="square" lIns="0" tIns="0" rIns="0" bIns="0" rtlCol="0" anchor="ctr"/>
          <a:lstStyle/>
          <a:p>
            <a:pPr>
              <a:lnSpc>
                <a:spcPct val="140000"/>
              </a:lnSpc>
            </a:pPr>
            <a:r>
              <a:rPr lang="en-US" sz="1050" dirty="0">
                <a:solidFill>
                  <a:srgbClr val="8F8F8F"/>
                </a:solidFill>
                <a:latin typeface="Liter" pitchFamily="34" charset="0"/>
                <a:ea typeface="Liter" pitchFamily="34" charset="-122"/>
                <a:cs typeface="Liter" pitchFamily="34" charset="-120"/>
              </a:rPr>
              <a:t>Howard Aiken. Primera calculadora automática electromecánica de escala. 15m x 2.5m, 5 toneladas.</a:t>
            </a:r>
            <a:endParaRPr lang="en-US" sz="1600" dirty="0"/>
          </a:p>
        </p:txBody>
      </p:sp>
      <p:sp>
        <p:nvSpPr>
          <p:cNvPr id="26" name="Shape 24"/>
          <p:cNvSpPr/>
          <p:nvPr/>
        </p:nvSpPr>
        <p:spPr>
          <a:xfrm>
            <a:off x="542925" y="4769644"/>
            <a:ext cx="352425" cy="228600"/>
          </a:xfrm>
          <a:custGeom>
            <a:avLst/>
            <a:gdLst/>
            <a:ahLst/>
            <a:cxnLst/>
            <a:rect l="l" t="t" r="r" b="b"/>
            <a:pathLst>
              <a:path w="352425" h="228600">
                <a:moveTo>
                  <a:pt x="38101" y="0"/>
                </a:moveTo>
                <a:lnTo>
                  <a:pt x="314324" y="0"/>
                </a:lnTo>
                <a:cubicBezTo>
                  <a:pt x="335367" y="0"/>
                  <a:pt x="352425" y="17058"/>
                  <a:pt x="352425" y="38101"/>
                </a:cubicBezTo>
                <a:lnTo>
                  <a:pt x="352425" y="190499"/>
                </a:lnTo>
                <a:cubicBezTo>
                  <a:pt x="352425" y="211542"/>
                  <a:pt x="335367" y="228600"/>
                  <a:pt x="314324"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27" name="Text 25"/>
          <p:cNvSpPr/>
          <p:nvPr/>
        </p:nvSpPr>
        <p:spPr>
          <a:xfrm>
            <a:off x="542925" y="4769644"/>
            <a:ext cx="409575"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IBM</a:t>
            </a:r>
            <a:endParaRPr lang="en-US" sz="1600" dirty="0"/>
          </a:p>
        </p:txBody>
      </p:sp>
      <p:sp>
        <p:nvSpPr>
          <p:cNvPr id="28" name="Shape 26"/>
          <p:cNvSpPr/>
          <p:nvPr/>
        </p:nvSpPr>
        <p:spPr>
          <a:xfrm>
            <a:off x="936278" y="4769644"/>
            <a:ext cx="552450" cy="228600"/>
          </a:xfrm>
          <a:custGeom>
            <a:avLst/>
            <a:gdLst/>
            <a:ahLst/>
            <a:cxnLst/>
            <a:rect l="l" t="t" r="r" b="b"/>
            <a:pathLst>
              <a:path w="552450" h="228600">
                <a:moveTo>
                  <a:pt x="38101" y="0"/>
                </a:moveTo>
                <a:lnTo>
                  <a:pt x="514349" y="0"/>
                </a:lnTo>
                <a:cubicBezTo>
                  <a:pt x="535392" y="0"/>
                  <a:pt x="552450" y="17058"/>
                  <a:pt x="552450" y="38101"/>
                </a:cubicBezTo>
                <a:lnTo>
                  <a:pt x="552450" y="190499"/>
                </a:lnTo>
                <a:cubicBezTo>
                  <a:pt x="552450" y="211542"/>
                  <a:pt x="535392" y="228600"/>
                  <a:pt x="514349"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29" name="Text 27"/>
          <p:cNvSpPr/>
          <p:nvPr/>
        </p:nvSpPr>
        <p:spPr>
          <a:xfrm>
            <a:off x="936278" y="4769644"/>
            <a:ext cx="609600"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Harvard</a:t>
            </a:r>
            <a:endParaRPr lang="en-US" sz="1600" dirty="0"/>
          </a:p>
        </p:txBody>
      </p:sp>
      <p:sp>
        <p:nvSpPr>
          <p:cNvPr id="30" name="Shape 28"/>
          <p:cNvSpPr/>
          <p:nvPr/>
        </p:nvSpPr>
        <p:spPr>
          <a:xfrm>
            <a:off x="4246513" y="3721894"/>
            <a:ext cx="3695700" cy="1438275"/>
          </a:xfrm>
          <a:custGeom>
            <a:avLst/>
            <a:gdLst/>
            <a:ahLst/>
            <a:cxnLst/>
            <a:rect l="l" t="t" r="r" b="b"/>
            <a:pathLst>
              <a:path w="3695700" h="1438275">
                <a:moveTo>
                  <a:pt x="114300" y="0"/>
                </a:moveTo>
                <a:lnTo>
                  <a:pt x="3581400" y="0"/>
                </a:lnTo>
                <a:cubicBezTo>
                  <a:pt x="3644526" y="0"/>
                  <a:pt x="3695700" y="51174"/>
                  <a:pt x="3695700" y="114300"/>
                </a:cubicBezTo>
                <a:lnTo>
                  <a:pt x="3695700" y="1323975"/>
                </a:lnTo>
                <a:cubicBezTo>
                  <a:pt x="3695700" y="1387101"/>
                  <a:pt x="3644526" y="1438275"/>
                  <a:pt x="3581400" y="1438275"/>
                </a:cubicBezTo>
                <a:lnTo>
                  <a:pt x="114300" y="1438275"/>
                </a:lnTo>
                <a:cubicBezTo>
                  <a:pt x="51174" y="1438275"/>
                  <a:pt x="0" y="1387101"/>
                  <a:pt x="0" y="1323975"/>
                </a:cubicBezTo>
                <a:lnTo>
                  <a:pt x="0" y="114300"/>
                </a:lnTo>
                <a:cubicBezTo>
                  <a:pt x="0" y="51174"/>
                  <a:pt x="51174" y="0"/>
                  <a:pt x="114300" y="0"/>
                </a:cubicBezTo>
                <a:close/>
              </a:path>
            </a:pathLst>
          </a:custGeom>
          <a:solidFill>
            <a:srgbClr val="262626"/>
          </a:solidFill>
          <a:ln w="12700">
            <a:solidFill>
              <a:srgbClr val="333333"/>
            </a:solidFill>
            <a:prstDash val="solid"/>
          </a:ln>
        </p:spPr>
      </p:sp>
      <p:sp>
        <p:nvSpPr>
          <p:cNvPr id="31" name="Shape 29"/>
          <p:cNvSpPr/>
          <p:nvPr/>
        </p:nvSpPr>
        <p:spPr>
          <a:xfrm>
            <a:off x="4403675" y="3898106"/>
            <a:ext cx="400050" cy="228600"/>
          </a:xfrm>
          <a:custGeom>
            <a:avLst/>
            <a:gdLst/>
            <a:ahLst/>
            <a:cxnLst/>
            <a:rect l="l" t="t" r="r" b="b"/>
            <a:pathLst>
              <a:path w="400050" h="228600">
                <a:moveTo>
                  <a:pt x="38101" y="0"/>
                </a:moveTo>
                <a:lnTo>
                  <a:pt x="361949" y="0"/>
                </a:lnTo>
                <a:cubicBezTo>
                  <a:pt x="382992" y="0"/>
                  <a:pt x="400050" y="17058"/>
                  <a:pt x="400050" y="38101"/>
                </a:cubicBezTo>
                <a:lnTo>
                  <a:pt x="400050" y="190499"/>
                </a:lnTo>
                <a:cubicBezTo>
                  <a:pt x="400050" y="211542"/>
                  <a:pt x="382992" y="228600"/>
                  <a:pt x="361949" y="228600"/>
                </a:cubicBezTo>
                <a:lnTo>
                  <a:pt x="38101" y="228600"/>
                </a:lnTo>
                <a:cubicBezTo>
                  <a:pt x="17072" y="228600"/>
                  <a:pt x="0" y="211528"/>
                  <a:pt x="0" y="190499"/>
                </a:cubicBezTo>
                <a:lnTo>
                  <a:pt x="0" y="38101"/>
                </a:lnTo>
                <a:cubicBezTo>
                  <a:pt x="0" y="17072"/>
                  <a:pt x="17072" y="0"/>
                  <a:pt x="38101" y="0"/>
                </a:cubicBezTo>
                <a:close/>
              </a:path>
            </a:pathLst>
          </a:custGeom>
          <a:solidFill>
            <a:srgbClr val="6366F1">
              <a:alpha val="20000"/>
            </a:srgbClr>
          </a:solidFill>
          <a:ln/>
        </p:spPr>
      </p:sp>
      <p:sp>
        <p:nvSpPr>
          <p:cNvPr id="32" name="Text 30"/>
          <p:cNvSpPr/>
          <p:nvPr/>
        </p:nvSpPr>
        <p:spPr>
          <a:xfrm>
            <a:off x="4403675" y="3898106"/>
            <a:ext cx="457200" cy="228600"/>
          </a:xfrm>
          <a:prstGeom prst="rect">
            <a:avLst/>
          </a:prstGeom>
          <a:noFill/>
          <a:ln/>
        </p:spPr>
        <p:txBody>
          <a:bodyPr wrap="square" lIns="76200" tIns="38100" rIns="76200" bIns="38100" rtlCol="0" anchor="ctr"/>
          <a:lstStyle/>
          <a:p>
            <a:pPr>
              <a:lnSpc>
                <a:spcPct val="110000"/>
              </a:lnSpc>
            </a:pPr>
            <a:r>
              <a:rPr lang="en-US" sz="900" b="1" dirty="0">
                <a:solidFill>
                  <a:srgbClr val="6366F1"/>
                </a:solidFill>
                <a:latin typeface="Liter" pitchFamily="34" charset="0"/>
                <a:ea typeface="Liter" pitchFamily="34" charset="-122"/>
                <a:cs typeface="Liter" pitchFamily="34" charset="-120"/>
              </a:rPr>
              <a:t>1945</a:t>
            </a:r>
            <a:endParaRPr lang="en-US" sz="1600" dirty="0"/>
          </a:p>
        </p:txBody>
      </p:sp>
      <p:sp>
        <p:nvSpPr>
          <p:cNvPr id="33" name="Text 31"/>
          <p:cNvSpPr/>
          <p:nvPr/>
        </p:nvSpPr>
        <p:spPr>
          <a:xfrm>
            <a:off x="4879628" y="3879056"/>
            <a:ext cx="59055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ENIAC</a:t>
            </a:r>
            <a:endParaRPr lang="en-US" sz="1600" dirty="0"/>
          </a:p>
        </p:txBody>
      </p:sp>
      <p:sp>
        <p:nvSpPr>
          <p:cNvPr id="34" name="Text 32"/>
          <p:cNvSpPr/>
          <p:nvPr/>
        </p:nvSpPr>
        <p:spPr>
          <a:xfrm>
            <a:off x="4403675" y="4260056"/>
            <a:ext cx="3448050" cy="438150"/>
          </a:xfrm>
          <a:prstGeom prst="rect">
            <a:avLst/>
          </a:prstGeom>
          <a:noFill/>
          <a:ln/>
        </p:spPr>
        <p:txBody>
          <a:bodyPr wrap="square" lIns="0" tIns="0" rIns="0" bIns="0" rtlCol="0" anchor="ctr"/>
          <a:lstStyle/>
          <a:p>
            <a:pPr>
              <a:lnSpc>
                <a:spcPct val="140000"/>
              </a:lnSpc>
            </a:pPr>
            <a:r>
              <a:rPr lang="en-US" sz="1050" dirty="0">
                <a:solidFill>
                  <a:srgbClr val="8F8F8F"/>
                </a:solidFill>
                <a:latin typeface="Liter" pitchFamily="34" charset="0"/>
                <a:ea typeface="Liter" pitchFamily="34" charset="-122"/>
                <a:cs typeface="Liter" pitchFamily="34" charset="-120"/>
              </a:rPr>
              <a:t>Eckert &amp; Mauchley. Primera computadora electrónica de propósito general. 18,000 tubos, 30 toneladas.</a:t>
            </a:r>
            <a:endParaRPr lang="en-US" sz="1600" dirty="0"/>
          </a:p>
        </p:txBody>
      </p:sp>
      <p:sp>
        <p:nvSpPr>
          <p:cNvPr id="35" name="Shape 33"/>
          <p:cNvSpPr/>
          <p:nvPr/>
        </p:nvSpPr>
        <p:spPr>
          <a:xfrm>
            <a:off x="4403675" y="4769644"/>
            <a:ext cx="409575" cy="228600"/>
          </a:xfrm>
          <a:custGeom>
            <a:avLst/>
            <a:gdLst/>
            <a:ahLst/>
            <a:cxnLst/>
            <a:rect l="l" t="t" r="r" b="b"/>
            <a:pathLst>
              <a:path w="409575" h="228600">
                <a:moveTo>
                  <a:pt x="38101" y="0"/>
                </a:moveTo>
                <a:lnTo>
                  <a:pt x="371474" y="0"/>
                </a:lnTo>
                <a:cubicBezTo>
                  <a:pt x="392517" y="0"/>
                  <a:pt x="409575" y="17058"/>
                  <a:pt x="409575" y="38101"/>
                </a:cubicBezTo>
                <a:lnTo>
                  <a:pt x="409575" y="190499"/>
                </a:lnTo>
                <a:cubicBezTo>
                  <a:pt x="409575" y="211542"/>
                  <a:pt x="392517" y="228600"/>
                  <a:pt x="371474"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36" name="Text 34"/>
          <p:cNvSpPr/>
          <p:nvPr/>
        </p:nvSpPr>
        <p:spPr>
          <a:xfrm>
            <a:off x="4403675" y="4769644"/>
            <a:ext cx="466725"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Penn</a:t>
            </a:r>
            <a:endParaRPr lang="en-US" sz="1600" dirty="0"/>
          </a:p>
        </p:txBody>
      </p:sp>
      <p:sp>
        <p:nvSpPr>
          <p:cNvPr id="37" name="Shape 35"/>
          <p:cNvSpPr/>
          <p:nvPr/>
        </p:nvSpPr>
        <p:spPr>
          <a:xfrm>
            <a:off x="4850309" y="4769644"/>
            <a:ext cx="600075" cy="228600"/>
          </a:xfrm>
          <a:custGeom>
            <a:avLst/>
            <a:gdLst/>
            <a:ahLst/>
            <a:cxnLst/>
            <a:rect l="l" t="t" r="r" b="b"/>
            <a:pathLst>
              <a:path w="600075" h="228600">
                <a:moveTo>
                  <a:pt x="38101" y="0"/>
                </a:moveTo>
                <a:lnTo>
                  <a:pt x="561974" y="0"/>
                </a:lnTo>
                <a:cubicBezTo>
                  <a:pt x="583017" y="0"/>
                  <a:pt x="600075" y="17058"/>
                  <a:pt x="600075" y="38101"/>
                </a:cubicBezTo>
                <a:lnTo>
                  <a:pt x="600075" y="190499"/>
                </a:lnTo>
                <a:cubicBezTo>
                  <a:pt x="600075" y="211542"/>
                  <a:pt x="583017" y="228600"/>
                  <a:pt x="561974"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38" name="Text 36"/>
          <p:cNvSpPr/>
          <p:nvPr/>
        </p:nvSpPr>
        <p:spPr>
          <a:xfrm>
            <a:off x="4850309" y="4769644"/>
            <a:ext cx="657225"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US Army</a:t>
            </a:r>
            <a:endParaRPr lang="en-US" sz="1600" dirty="0"/>
          </a:p>
        </p:txBody>
      </p:sp>
      <p:sp>
        <p:nvSpPr>
          <p:cNvPr id="39" name="Shape 37"/>
          <p:cNvSpPr/>
          <p:nvPr/>
        </p:nvSpPr>
        <p:spPr>
          <a:xfrm>
            <a:off x="385763" y="5317331"/>
            <a:ext cx="3695700" cy="1438275"/>
          </a:xfrm>
          <a:custGeom>
            <a:avLst/>
            <a:gdLst/>
            <a:ahLst/>
            <a:cxnLst/>
            <a:rect l="l" t="t" r="r" b="b"/>
            <a:pathLst>
              <a:path w="3695700" h="1438275">
                <a:moveTo>
                  <a:pt x="114300" y="0"/>
                </a:moveTo>
                <a:lnTo>
                  <a:pt x="3581400" y="0"/>
                </a:lnTo>
                <a:cubicBezTo>
                  <a:pt x="3644526" y="0"/>
                  <a:pt x="3695700" y="51174"/>
                  <a:pt x="3695700" y="114300"/>
                </a:cubicBezTo>
                <a:lnTo>
                  <a:pt x="3695700" y="1323975"/>
                </a:lnTo>
                <a:cubicBezTo>
                  <a:pt x="3695700" y="1387101"/>
                  <a:pt x="3644526" y="1438275"/>
                  <a:pt x="3581400" y="1438275"/>
                </a:cubicBezTo>
                <a:lnTo>
                  <a:pt x="114300" y="1438275"/>
                </a:lnTo>
                <a:cubicBezTo>
                  <a:pt x="51174" y="1438275"/>
                  <a:pt x="0" y="1387101"/>
                  <a:pt x="0" y="1323975"/>
                </a:cubicBezTo>
                <a:lnTo>
                  <a:pt x="0" y="114300"/>
                </a:lnTo>
                <a:cubicBezTo>
                  <a:pt x="0" y="51174"/>
                  <a:pt x="51174" y="0"/>
                  <a:pt x="114300" y="0"/>
                </a:cubicBezTo>
                <a:close/>
              </a:path>
            </a:pathLst>
          </a:custGeom>
          <a:solidFill>
            <a:srgbClr val="262626"/>
          </a:solidFill>
          <a:ln w="12700">
            <a:solidFill>
              <a:srgbClr val="333333"/>
            </a:solidFill>
            <a:prstDash val="solid"/>
          </a:ln>
        </p:spPr>
      </p:sp>
      <p:sp>
        <p:nvSpPr>
          <p:cNvPr id="40" name="Shape 38"/>
          <p:cNvSpPr/>
          <p:nvPr/>
        </p:nvSpPr>
        <p:spPr>
          <a:xfrm>
            <a:off x="542925" y="5493544"/>
            <a:ext cx="400050" cy="228600"/>
          </a:xfrm>
          <a:custGeom>
            <a:avLst/>
            <a:gdLst/>
            <a:ahLst/>
            <a:cxnLst/>
            <a:rect l="l" t="t" r="r" b="b"/>
            <a:pathLst>
              <a:path w="400050" h="228600">
                <a:moveTo>
                  <a:pt x="38101" y="0"/>
                </a:moveTo>
                <a:lnTo>
                  <a:pt x="361949" y="0"/>
                </a:lnTo>
                <a:cubicBezTo>
                  <a:pt x="382992" y="0"/>
                  <a:pt x="400050" y="17058"/>
                  <a:pt x="400050" y="38101"/>
                </a:cubicBezTo>
                <a:lnTo>
                  <a:pt x="400050" y="190499"/>
                </a:lnTo>
                <a:cubicBezTo>
                  <a:pt x="400050" y="211542"/>
                  <a:pt x="382992" y="228600"/>
                  <a:pt x="361949" y="228600"/>
                </a:cubicBezTo>
                <a:lnTo>
                  <a:pt x="38101" y="228600"/>
                </a:lnTo>
                <a:cubicBezTo>
                  <a:pt x="17072" y="228600"/>
                  <a:pt x="0" y="211528"/>
                  <a:pt x="0" y="190499"/>
                </a:cubicBezTo>
                <a:lnTo>
                  <a:pt x="0" y="38101"/>
                </a:lnTo>
                <a:cubicBezTo>
                  <a:pt x="0" y="17072"/>
                  <a:pt x="17072" y="0"/>
                  <a:pt x="38101" y="0"/>
                </a:cubicBezTo>
                <a:close/>
              </a:path>
            </a:pathLst>
          </a:custGeom>
          <a:solidFill>
            <a:srgbClr val="6366F1">
              <a:alpha val="20000"/>
            </a:srgbClr>
          </a:solidFill>
          <a:ln/>
        </p:spPr>
      </p:sp>
      <p:sp>
        <p:nvSpPr>
          <p:cNvPr id="41" name="Text 39"/>
          <p:cNvSpPr/>
          <p:nvPr/>
        </p:nvSpPr>
        <p:spPr>
          <a:xfrm>
            <a:off x="542925" y="5493544"/>
            <a:ext cx="457200" cy="228600"/>
          </a:xfrm>
          <a:prstGeom prst="rect">
            <a:avLst/>
          </a:prstGeom>
          <a:noFill/>
          <a:ln/>
        </p:spPr>
        <p:txBody>
          <a:bodyPr wrap="square" lIns="76200" tIns="38100" rIns="76200" bIns="38100" rtlCol="0" anchor="ctr"/>
          <a:lstStyle/>
          <a:p>
            <a:pPr>
              <a:lnSpc>
                <a:spcPct val="110000"/>
              </a:lnSpc>
            </a:pPr>
            <a:r>
              <a:rPr lang="en-US" sz="900" b="1" dirty="0">
                <a:solidFill>
                  <a:srgbClr val="6366F1"/>
                </a:solidFill>
                <a:latin typeface="Liter" pitchFamily="34" charset="0"/>
                <a:ea typeface="Liter" pitchFamily="34" charset="-122"/>
                <a:cs typeface="Liter" pitchFamily="34" charset="-120"/>
              </a:rPr>
              <a:t>1949</a:t>
            </a:r>
            <a:endParaRPr lang="en-US" sz="1600" dirty="0"/>
          </a:p>
        </p:txBody>
      </p:sp>
      <p:sp>
        <p:nvSpPr>
          <p:cNvPr id="42" name="Text 40"/>
          <p:cNvSpPr/>
          <p:nvPr/>
        </p:nvSpPr>
        <p:spPr>
          <a:xfrm>
            <a:off x="1021407" y="5474494"/>
            <a:ext cx="657225"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EDVAC</a:t>
            </a:r>
            <a:endParaRPr lang="en-US" sz="1600" dirty="0"/>
          </a:p>
        </p:txBody>
      </p:sp>
      <p:sp>
        <p:nvSpPr>
          <p:cNvPr id="43" name="Text 41"/>
          <p:cNvSpPr/>
          <p:nvPr/>
        </p:nvSpPr>
        <p:spPr>
          <a:xfrm>
            <a:off x="542925" y="5855494"/>
            <a:ext cx="3448050" cy="438150"/>
          </a:xfrm>
          <a:prstGeom prst="rect">
            <a:avLst/>
          </a:prstGeom>
          <a:noFill/>
          <a:ln/>
        </p:spPr>
        <p:txBody>
          <a:bodyPr wrap="square" lIns="0" tIns="0" rIns="0" bIns="0" rtlCol="0" anchor="ctr"/>
          <a:lstStyle/>
          <a:p>
            <a:pPr>
              <a:lnSpc>
                <a:spcPct val="140000"/>
              </a:lnSpc>
            </a:pPr>
            <a:r>
              <a:rPr lang="en-US" sz="1050" dirty="0">
                <a:solidFill>
                  <a:srgbClr val="8F8F8F"/>
                </a:solidFill>
                <a:latin typeface="Liter" pitchFamily="34" charset="0"/>
                <a:ea typeface="Liter" pitchFamily="34" charset="-122"/>
                <a:cs typeface="Liter" pitchFamily="34" charset="-120"/>
              </a:rPr>
              <a:t>Primera computadora con programa almacenado. Arquitectura von Neumann. Sistema binario.</a:t>
            </a:r>
            <a:endParaRPr lang="en-US" sz="1600" dirty="0"/>
          </a:p>
        </p:txBody>
      </p:sp>
      <p:sp>
        <p:nvSpPr>
          <p:cNvPr id="44" name="Shape 42"/>
          <p:cNvSpPr/>
          <p:nvPr/>
        </p:nvSpPr>
        <p:spPr>
          <a:xfrm>
            <a:off x="542925" y="6365081"/>
            <a:ext cx="504825" cy="228600"/>
          </a:xfrm>
          <a:custGeom>
            <a:avLst/>
            <a:gdLst/>
            <a:ahLst/>
            <a:cxnLst/>
            <a:rect l="l" t="t" r="r" b="b"/>
            <a:pathLst>
              <a:path w="504825" h="228600">
                <a:moveTo>
                  <a:pt x="38101" y="0"/>
                </a:moveTo>
                <a:lnTo>
                  <a:pt x="466724" y="0"/>
                </a:lnTo>
                <a:cubicBezTo>
                  <a:pt x="487767" y="0"/>
                  <a:pt x="504825" y="17058"/>
                  <a:pt x="504825" y="38101"/>
                </a:cubicBezTo>
                <a:lnTo>
                  <a:pt x="504825" y="190499"/>
                </a:lnTo>
                <a:cubicBezTo>
                  <a:pt x="504825" y="211542"/>
                  <a:pt x="487767" y="228600"/>
                  <a:pt x="466724"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45" name="Text 43"/>
          <p:cNvSpPr/>
          <p:nvPr/>
        </p:nvSpPr>
        <p:spPr>
          <a:xfrm>
            <a:off x="542925" y="6365081"/>
            <a:ext cx="561975"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Binario</a:t>
            </a:r>
            <a:endParaRPr lang="en-US" sz="1600" dirty="0"/>
          </a:p>
        </p:txBody>
      </p:sp>
      <p:sp>
        <p:nvSpPr>
          <p:cNvPr id="46" name="Shape 44"/>
          <p:cNvSpPr/>
          <p:nvPr/>
        </p:nvSpPr>
        <p:spPr>
          <a:xfrm>
            <a:off x="1082873" y="6365081"/>
            <a:ext cx="647700" cy="228600"/>
          </a:xfrm>
          <a:custGeom>
            <a:avLst/>
            <a:gdLst/>
            <a:ahLst/>
            <a:cxnLst/>
            <a:rect l="l" t="t" r="r" b="b"/>
            <a:pathLst>
              <a:path w="647700" h="228600">
                <a:moveTo>
                  <a:pt x="38101" y="0"/>
                </a:moveTo>
                <a:lnTo>
                  <a:pt x="609599" y="0"/>
                </a:lnTo>
                <a:cubicBezTo>
                  <a:pt x="630642" y="0"/>
                  <a:pt x="647700" y="17058"/>
                  <a:pt x="647700" y="38101"/>
                </a:cubicBezTo>
                <a:lnTo>
                  <a:pt x="647700" y="190499"/>
                </a:lnTo>
                <a:cubicBezTo>
                  <a:pt x="647700" y="211542"/>
                  <a:pt x="630642" y="228600"/>
                  <a:pt x="609599"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47" name="Text 45"/>
          <p:cNvSpPr/>
          <p:nvPr/>
        </p:nvSpPr>
        <p:spPr>
          <a:xfrm>
            <a:off x="1082873" y="6365081"/>
            <a:ext cx="704850"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Programa</a:t>
            </a:r>
            <a:endParaRPr lang="en-US" sz="1600" dirty="0"/>
          </a:p>
        </p:txBody>
      </p:sp>
      <p:sp>
        <p:nvSpPr>
          <p:cNvPr id="48" name="Shape 46"/>
          <p:cNvSpPr/>
          <p:nvPr/>
        </p:nvSpPr>
        <p:spPr>
          <a:xfrm>
            <a:off x="4246513" y="5317331"/>
            <a:ext cx="3695700" cy="1438275"/>
          </a:xfrm>
          <a:custGeom>
            <a:avLst/>
            <a:gdLst/>
            <a:ahLst/>
            <a:cxnLst/>
            <a:rect l="l" t="t" r="r" b="b"/>
            <a:pathLst>
              <a:path w="3695700" h="1438275">
                <a:moveTo>
                  <a:pt x="114300" y="0"/>
                </a:moveTo>
                <a:lnTo>
                  <a:pt x="3581400" y="0"/>
                </a:lnTo>
                <a:cubicBezTo>
                  <a:pt x="3644526" y="0"/>
                  <a:pt x="3695700" y="51174"/>
                  <a:pt x="3695700" y="114300"/>
                </a:cubicBezTo>
                <a:lnTo>
                  <a:pt x="3695700" y="1323975"/>
                </a:lnTo>
                <a:cubicBezTo>
                  <a:pt x="3695700" y="1387101"/>
                  <a:pt x="3644526" y="1438275"/>
                  <a:pt x="3581400" y="1438275"/>
                </a:cubicBezTo>
                <a:lnTo>
                  <a:pt x="114300" y="1438275"/>
                </a:lnTo>
                <a:cubicBezTo>
                  <a:pt x="51174" y="1438275"/>
                  <a:pt x="0" y="1387101"/>
                  <a:pt x="0" y="1323975"/>
                </a:cubicBezTo>
                <a:lnTo>
                  <a:pt x="0" y="114300"/>
                </a:lnTo>
                <a:cubicBezTo>
                  <a:pt x="0" y="51174"/>
                  <a:pt x="51174" y="0"/>
                  <a:pt x="114300" y="0"/>
                </a:cubicBezTo>
                <a:close/>
              </a:path>
            </a:pathLst>
          </a:custGeom>
          <a:solidFill>
            <a:srgbClr val="262626"/>
          </a:solidFill>
          <a:ln w="12700">
            <a:solidFill>
              <a:srgbClr val="333333"/>
            </a:solidFill>
            <a:prstDash val="solid"/>
          </a:ln>
        </p:spPr>
      </p:sp>
      <p:sp>
        <p:nvSpPr>
          <p:cNvPr id="49" name="Shape 47"/>
          <p:cNvSpPr/>
          <p:nvPr/>
        </p:nvSpPr>
        <p:spPr>
          <a:xfrm>
            <a:off x="4403675" y="5493544"/>
            <a:ext cx="381000" cy="228600"/>
          </a:xfrm>
          <a:custGeom>
            <a:avLst/>
            <a:gdLst/>
            <a:ahLst/>
            <a:cxnLst/>
            <a:rect l="l" t="t" r="r" b="b"/>
            <a:pathLst>
              <a:path w="381000" h="228600">
                <a:moveTo>
                  <a:pt x="38101" y="0"/>
                </a:moveTo>
                <a:lnTo>
                  <a:pt x="342899" y="0"/>
                </a:lnTo>
                <a:cubicBezTo>
                  <a:pt x="363942" y="0"/>
                  <a:pt x="381000" y="17058"/>
                  <a:pt x="381000" y="38101"/>
                </a:cubicBezTo>
                <a:lnTo>
                  <a:pt x="381000" y="190499"/>
                </a:lnTo>
                <a:cubicBezTo>
                  <a:pt x="381000" y="211542"/>
                  <a:pt x="363942" y="228600"/>
                  <a:pt x="342899" y="228600"/>
                </a:cubicBezTo>
                <a:lnTo>
                  <a:pt x="38101" y="228600"/>
                </a:lnTo>
                <a:cubicBezTo>
                  <a:pt x="17072" y="228600"/>
                  <a:pt x="0" y="211528"/>
                  <a:pt x="0" y="190499"/>
                </a:cubicBezTo>
                <a:lnTo>
                  <a:pt x="0" y="38101"/>
                </a:lnTo>
                <a:cubicBezTo>
                  <a:pt x="0" y="17072"/>
                  <a:pt x="17072" y="0"/>
                  <a:pt x="38101" y="0"/>
                </a:cubicBezTo>
                <a:close/>
              </a:path>
            </a:pathLst>
          </a:custGeom>
          <a:solidFill>
            <a:srgbClr val="6366F1">
              <a:alpha val="20000"/>
            </a:srgbClr>
          </a:solidFill>
          <a:ln/>
        </p:spPr>
      </p:sp>
      <p:sp>
        <p:nvSpPr>
          <p:cNvPr id="50" name="Text 48"/>
          <p:cNvSpPr/>
          <p:nvPr/>
        </p:nvSpPr>
        <p:spPr>
          <a:xfrm>
            <a:off x="4403675" y="5493544"/>
            <a:ext cx="438150" cy="228600"/>
          </a:xfrm>
          <a:prstGeom prst="rect">
            <a:avLst/>
          </a:prstGeom>
          <a:noFill/>
          <a:ln/>
        </p:spPr>
        <p:txBody>
          <a:bodyPr wrap="square" lIns="76200" tIns="38100" rIns="76200" bIns="38100" rtlCol="0" anchor="ctr"/>
          <a:lstStyle/>
          <a:p>
            <a:pPr>
              <a:lnSpc>
                <a:spcPct val="110000"/>
              </a:lnSpc>
            </a:pPr>
            <a:r>
              <a:rPr lang="en-US" sz="900" b="1" dirty="0">
                <a:solidFill>
                  <a:srgbClr val="6366F1"/>
                </a:solidFill>
                <a:latin typeface="Liter" pitchFamily="34" charset="0"/>
                <a:ea typeface="Liter" pitchFamily="34" charset="-122"/>
                <a:cs typeface="Liter" pitchFamily="34" charset="-120"/>
              </a:rPr>
              <a:t>1951</a:t>
            </a:r>
            <a:endParaRPr lang="en-US" sz="1600" dirty="0"/>
          </a:p>
        </p:txBody>
      </p:sp>
      <p:sp>
        <p:nvSpPr>
          <p:cNvPr id="51" name="Text 49"/>
          <p:cNvSpPr/>
          <p:nvPr/>
        </p:nvSpPr>
        <p:spPr>
          <a:xfrm>
            <a:off x="4858048" y="5474494"/>
            <a:ext cx="80010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UNIVAC I</a:t>
            </a:r>
            <a:endParaRPr lang="en-US" sz="1600" dirty="0"/>
          </a:p>
        </p:txBody>
      </p:sp>
      <p:sp>
        <p:nvSpPr>
          <p:cNvPr id="52" name="Text 50"/>
          <p:cNvSpPr/>
          <p:nvPr/>
        </p:nvSpPr>
        <p:spPr>
          <a:xfrm>
            <a:off x="4403675" y="5855494"/>
            <a:ext cx="3448050" cy="438150"/>
          </a:xfrm>
          <a:prstGeom prst="rect">
            <a:avLst/>
          </a:prstGeom>
          <a:noFill/>
          <a:ln/>
        </p:spPr>
        <p:txBody>
          <a:bodyPr wrap="square" lIns="0" tIns="0" rIns="0" bIns="0" rtlCol="0" anchor="ctr"/>
          <a:lstStyle/>
          <a:p>
            <a:pPr>
              <a:lnSpc>
                <a:spcPct val="140000"/>
              </a:lnSpc>
            </a:pPr>
            <a:r>
              <a:rPr lang="en-US" sz="1050" dirty="0">
                <a:solidFill>
                  <a:srgbClr val="8F8F8F"/>
                </a:solidFill>
                <a:latin typeface="Liter" pitchFamily="34" charset="0"/>
                <a:ea typeface="Liter" pitchFamily="34" charset="-122"/>
                <a:cs typeface="Liter" pitchFamily="34" charset="-120"/>
              </a:rPr>
              <a:t>Primera computadora comercial. Usada en la oficina de censos de EE.UU. Procesó datos del censo de 1950.</a:t>
            </a:r>
            <a:endParaRPr lang="en-US" sz="1600" dirty="0"/>
          </a:p>
        </p:txBody>
      </p:sp>
      <p:sp>
        <p:nvSpPr>
          <p:cNvPr id="53" name="Shape 51"/>
          <p:cNvSpPr/>
          <p:nvPr/>
        </p:nvSpPr>
        <p:spPr>
          <a:xfrm>
            <a:off x="4403675" y="6365081"/>
            <a:ext cx="666750" cy="228600"/>
          </a:xfrm>
          <a:custGeom>
            <a:avLst/>
            <a:gdLst/>
            <a:ahLst/>
            <a:cxnLst/>
            <a:rect l="l" t="t" r="r" b="b"/>
            <a:pathLst>
              <a:path w="666750" h="228600">
                <a:moveTo>
                  <a:pt x="38101" y="0"/>
                </a:moveTo>
                <a:lnTo>
                  <a:pt x="628649" y="0"/>
                </a:lnTo>
                <a:cubicBezTo>
                  <a:pt x="649692" y="0"/>
                  <a:pt x="666750" y="17058"/>
                  <a:pt x="666750" y="38101"/>
                </a:cubicBezTo>
                <a:lnTo>
                  <a:pt x="666750" y="190499"/>
                </a:lnTo>
                <a:cubicBezTo>
                  <a:pt x="666750" y="211542"/>
                  <a:pt x="649692" y="228600"/>
                  <a:pt x="628649"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54" name="Text 52"/>
          <p:cNvSpPr/>
          <p:nvPr/>
        </p:nvSpPr>
        <p:spPr>
          <a:xfrm>
            <a:off x="4403675" y="6365081"/>
            <a:ext cx="723900"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Comercial</a:t>
            </a:r>
            <a:endParaRPr lang="en-US" sz="1600" dirty="0"/>
          </a:p>
        </p:txBody>
      </p:sp>
      <p:sp>
        <p:nvSpPr>
          <p:cNvPr id="55" name="Shape 53"/>
          <p:cNvSpPr/>
          <p:nvPr/>
        </p:nvSpPr>
        <p:spPr>
          <a:xfrm>
            <a:off x="5107781" y="6365081"/>
            <a:ext cx="476250" cy="228600"/>
          </a:xfrm>
          <a:custGeom>
            <a:avLst/>
            <a:gdLst/>
            <a:ahLst/>
            <a:cxnLst/>
            <a:rect l="l" t="t" r="r" b="b"/>
            <a:pathLst>
              <a:path w="476250" h="228600">
                <a:moveTo>
                  <a:pt x="38101" y="0"/>
                </a:moveTo>
                <a:lnTo>
                  <a:pt x="438149" y="0"/>
                </a:lnTo>
                <a:cubicBezTo>
                  <a:pt x="459192" y="0"/>
                  <a:pt x="476250" y="17058"/>
                  <a:pt x="476250" y="38101"/>
                </a:cubicBezTo>
                <a:lnTo>
                  <a:pt x="476250" y="190499"/>
                </a:lnTo>
                <a:cubicBezTo>
                  <a:pt x="476250" y="211542"/>
                  <a:pt x="459192" y="228600"/>
                  <a:pt x="438149" y="228600"/>
                </a:cubicBezTo>
                <a:lnTo>
                  <a:pt x="38101" y="228600"/>
                </a:lnTo>
                <a:cubicBezTo>
                  <a:pt x="17072" y="228600"/>
                  <a:pt x="0" y="211528"/>
                  <a:pt x="0" y="190499"/>
                </a:cubicBezTo>
                <a:lnTo>
                  <a:pt x="0" y="38101"/>
                </a:lnTo>
                <a:cubicBezTo>
                  <a:pt x="0" y="17072"/>
                  <a:pt x="17072" y="0"/>
                  <a:pt x="38101" y="0"/>
                </a:cubicBezTo>
                <a:close/>
              </a:path>
            </a:pathLst>
          </a:custGeom>
          <a:solidFill>
            <a:srgbClr val="333333"/>
          </a:solidFill>
          <a:ln/>
        </p:spPr>
      </p:sp>
      <p:sp>
        <p:nvSpPr>
          <p:cNvPr id="56" name="Text 54"/>
          <p:cNvSpPr/>
          <p:nvPr/>
        </p:nvSpPr>
        <p:spPr>
          <a:xfrm>
            <a:off x="5107781" y="6365081"/>
            <a:ext cx="533400" cy="228600"/>
          </a:xfrm>
          <a:prstGeom prst="rect">
            <a:avLst/>
          </a:prstGeom>
          <a:noFill/>
          <a:ln/>
        </p:spPr>
        <p:txBody>
          <a:bodyPr wrap="square" lIns="76200" tIns="38100" rIns="76200" bIns="3810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Censo</a:t>
            </a:r>
            <a:endParaRPr lang="en-US" sz="1600" dirty="0"/>
          </a:p>
        </p:txBody>
      </p:sp>
      <p:sp>
        <p:nvSpPr>
          <p:cNvPr id="57" name="Shape 55"/>
          <p:cNvSpPr/>
          <p:nvPr/>
        </p:nvSpPr>
        <p:spPr>
          <a:xfrm>
            <a:off x="8107263" y="1414463"/>
            <a:ext cx="3695700" cy="2905125"/>
          </a:xfrm>
          <a:custGeom>
            <a:avLst/>
            <a:gdLst/>
            <a:ahLst/>
            <a:cxnLst/>
            <a:rect l="l" t="t" r="r" b="b"/>
            <a:pathLst>
              <a:path w="3695700" h="2905125">
                <a:moveTo>
                  <a:pt x="114288" y="0"/>
                </a:moveTo>
                <a:lnTo>
                  <a:pt x="3581412" y="0"/>
                </a:lnTo>
                <a:cubicBezTo>
                  <a:pt x="3644532" y="0"/>
                  <a:pt x="3695700" y="51168"/>
                  <a:pt x="3695700" y="114288"/>
                </a:cubicBezTo>
                <a:lnTo>
                  <a:pt x="3695700" y="2790837"/>
                </a:lnTo>
                <a:cubicBezTo>
                  <a:pt x="3695700" y="2853957"/>
                  <a:pt x="3644532" y="2905125"/>
                  <a:pt x="3581412" y="2905125"/>
                </a:cubicBezTo>
                <a:lnTo>
                  <a:pt x="114288" y="2905125"/>
                </a:lnTo>
                <a:cubicBezTo>
                  <a:pt x="51168" y="2905125"/>
                  <a:pt x="0" y="2853957"/>
                  <a:pt x="0" y="2790837"/>
                </a:cubicBezTo>
                <a:lnTo>
                  <a:pt x="0" y="114288"/>
                </a:lnTo>
                <a:cubicBezTo>
                  <a:pt x="0" y="51168"/>
                  <a:pt x="51168" y="0"/>
                  <a:pt x="114288" y="0"/>
                </a:cubicBezTo>
                <a:close/>
              </a:path>
            </a:pathLst>
          </a:custGeom>
          <a:solidFill>
            <a:srgbClr val="262626"/>
          </a:solidFill>
          <a:ln w="12700">
            <a:solidFill>
              <a:srgbClr val="333333"/>
            </a:solidFill>
            <a:prstDash val="solid"/>
          </a:ln>
        </p:spPr>
      </p:sp>
      <p:sp>
        <p:nvSpPr>
          <p:cNvPr id="58" name="Text 56"/>
          <p:cNvSpPr/>
          <p:nvPr/>
        </p:nvSpPr>
        <p:spPr>
          <a:xfrm>
            <a:off x="8264426" y="1571625"/>
            <a:ext cx="3467100" cy="266700"/>
          </a:xfrm>
          <a:prstGeom prst="rect">
            <a:avLst/>
          </a:prstGeom>
          <a:noFill/>
          <a:ln/>
        </p:spPr>
        <p:txBody>
          <a:bodyPr wrap="square" lIns="0" tIns="0" rIns="0" bIns="0" rtlCol="0" anchor="ctr"/>
          <a:lstStyle/>
          <a:p>
            <a:pPr>
              <a:lnSpc>
                <a:spcPct val="130000"/>
              </a:lnSpc>
            </a:pPr>
            <a:r>
              <a:rPr lang="en-US" sz="1350" b="1" dirty="0">
                <a:solidFill>
                  <a:srgbClr val="EFEFEF"/>
                </a:solidFill>
                <a:latin typeface="Liter" pitchFamily="34" charset="0"/>
                <a:ea typeface="Liter" pitchFamily="34" charset="-122"/>
                <a:cs typeface="Liter" pitchFamily="34" charset="-120"/>
              </a:rPr>
              <a:t>Características Clave</a:t>
            </a:r>
            <a:endParaRPr lang="en-US" sz="1600" dirty="0"/>
          </a:p>
        </p:txBody>
      </p:sp>
      <p:sp>
        <p:nvSpPr>
          <p:cNvPr id="59" name="Shape 57"/>
          <p:cNvSpPr/>
          <p:nvPr/>
        </p:nvSpPr>
        <p:spPr>
          <a:xfrm>
            <a:off x="8264426" y="1990725"/>
            <a:ext cx="304800" cy="304800"/>
          </a:xfrm>
          <a:custGeom>
            <a:avLst/>
            <a:gdLst/>
            <a:ahLst/>
            <a:cxnLst/>
            <a:rect l="l" t="t" r="r" b="b"/>
            <a:pathLst>
              <a:path w="304800" h="304800">
                <a:moveTo>
                  <a:pt x="76200" y="0"/>
                </a:moveTo>
                <a:lnTo>
                  <a:pt x="228600" y="0"/>
                </a:lnTo>
                <a:cubicBezTo>
                  <a:pt x="270656" y="0"/>
                  <a:pt x="304800" y="34144"/>
                  <a:pt x="304800" y="76200"/>
                </a:cubicBezTo>
                <a:lnTo>
                  <a:pt x="304800" y="228600"/>
                </a:lnTo>
                <a:cubicBezTo>
                  <a:pt x="304800" y="270656"/>
                  <a:pt x="270656" y="304800"/>
                  <a:pt x="228600" y="304800"/>
                </a:cubicBezTo>
                <a:lnTo>
                  <a:pt x="76200" y="304800"/>
                </a:lnTo>
                <a:cubicBezTo>
                  <a:pt x="34144" y="304800"/>
                  <a:pt x="0" y="270656"/>
                  <a:pt x="0" y="228600"/>
                </a:cubicBezTo>
                <a:lnTo>
                  <a:pt x="0" y="76200"/>
                </a:lnTo>
                <a:cubicBezTo>
                  <a:pt x="0" y="34144"/>
                  <a:pt x="34144" y="0"/>
                  <a:pt x="76200" y="0"/>
                </a:cubicBezTo>
                <a:close/>
              </a:path>
            </a:pathLst>
          </a:custGeom>
          <a:solidFill>
            <a:srgbClr val="6366F1">
              <a:alpha val="20000"/>
            </a:srgbClr>
          </a:solidFill>
          <a:ln/>
        </p:spPr>
      </p:sp>
      <p:sp>
        <p:nvSpPr>
          <p:cNvPr id="60" name="Shape 58"/>
          <p:cNvSpPr/>
          <p:nvPr/>
        </p:nvSpPr>
        <p:spPr>
          <a:xfrm>
            <a:off x="8377535" y="2076450"/>
            <a:ext cx="83344" cy="133350"/>
          </a:xfrm>
          <a:custGeom>
            <a:avLst/>
            <a:gdLst/>
            <a:ahLst/>
            <a:cxnLst/>
            <a:rect l="l" t="t" r="r" b="b"/>
            <a:pathLst>
              <a:path w="83344" h="133350">
                <a:moveTo>
                  <a:pt x="41672" y="0"/>
                </a:moveTo>
                <a:cubicBezTo>
                  <a:pt x="27868" y="0"/>
                  <a:pt x="16669" y="11199"/>
                  <a:pt x="16669" y="25003"/>
                </a:cubicBezTo>
                <a:lnTo>
                  <a:pt x="16669" y="67899"/>
                </a:lnTo>
                <a:cubicBezTo>
                  <a:pt x="8985" y="74749"/>
                  <a:pt x="4167" y="84750"/>
                  <a:pt x="4167" y="95845"/>
                </a:cubicBezTo>
                <a:cubicBezTo>
                  <a:pt x="4167" y="116551"/>
                  <a:pt x="20966" y="133350"/>
                  <a:pt x="41672" y="133350"/>
                </a:cubicBezTo>
                <a:cubicBezTo>
                  <a:pt x="62378" y="133350"/>
                  <a:pt x="79177" y="116551"/>
                  <a:pt x="79177" y="95845"/>
                </a:cubicBezTo>
                <a:cubicBezTo>
                  <a:pt x="79177" y="84750"/>
                  <a:pt x="74358" y="74749"/>
                  <a:pt x="66675" y="67899"/>
                </a:cubicBezTo>
                <a:lnTo>
                  <a:pt x="66675" y="25003"/>
                </a:lnTo>
                <a:cubicBezTo>
                  <a:pt x="66675" y="11199"/>
                  <a:pt x="55476" y="0"/>
                  <a:pt x="41672" y="0"/>
                </a:cubicBezTo>
                <a:close/>
                <a:moveTo>
                  <a:pt x="58341" y="95845"/>
                </a:moveTo>
                <a:cubicBezTo>
                  <a:pt x="58341" y="105039"/>
                  <a:pt x="50866" y="112514"/>
                  <a:pt x="41672" y="112514"/>
                </a:cubicBezTo>
                <a:cubicBezTo>
                  <a:pt x="32478" y="112514"/>
                  <a:pt x="25003" y="105039"/>
                  <a:pt x="25003" y="95845"/>
                </a:cubicBezTo>
                <a:cubicBezTo>
                  <a:pt x="25003" y="88839"/>
                  <a:pt x="29301" y="82849"/>
                  <a:pt x="35421" y="80401"/>
                </a:cubicBezTo>
                <a:lnTo>
                  <a:pt x="35421" y="25003"/>
                </a:lnTo>
                <a:cubicBezTo>
                  <a:pt x="35421" y="21539"/>
                  <a:pt x="38208" y="18752"/>
                  <a:pt x="41672" y="18752"/>
                </a:cubicBezTo>
                <a:cubicBezTo>
                  <a:pt x="45136" y="18752"/>
                  <a:pt x="47923" y="21539"/>
                  <a:pt x="47923" y="25003"/>
                </a:cubicBezTo>
                <a:lnTo>
                  <a:pt x="47923" y="80401"/>
                </a:lnTo>
                <a:cubicBezTo>
                  <a:pt x="54043" y="82875"/>
                  <a:pt x="58341" y="88865"/>
                  <a:pt x="58341" y="95845"/>
                </a:cubicBezTo>
                <a:close/>
              </a:path>
            </a:pathLst>
          </a:custGeom>
          <a:solidFill>
            <a:srgbClr val="6366F1"/>
          </a:solidFill>
          <a:ln/>
        </p:spPr>
      </p:sp>
      <p:sp>
        <p:nvSpPr>
          <p:cNvPr id="61" name="Text 59"/>
          <p:cNvSpPr/>
          <p:nvPr/>
        </p:nvSpPr>
        <p:spPr>
          <a:xfrm>
            <a:off x="8683526" y="1990725"/>
            <a:ext cx="3028950" cy="190500"/>
          </a:xfrm>
          <a:prstGeom prst="rect">
            <a:avLst/>
          </a:prstGeom>
          <a:noFill/>
          <a:ln/>
        </p:spPr>
        <p:txBody>
          <a:bodyPr wrap="square" lIns="0" tIns="0" rIns="0" bIns="0" rtlCol="0" anchor="ctr"/>
          <a:lstStyle/>
          <a:p>
            <a:pPr>
              <a:lnSpc>
                <a:spcPct val="120000"/>
              </a:lnSpc>
            </a:pPr>
            <a:r>
              <a:rPr lang="en-US" sz="1050" b="1" dirty="0">
                <a:solidFill>
                  <a:srgbClr val="EFEFEF"/>
                </a:solidFill>
                <a:latin typeface="Liter" pitchFamily="34" charset="0"/>
                <a:ea typeface="Liter" pitchFamily="34" charset="-122"/>
                <a:cs typeface="Liter" pitchFamily="34" charset="-120"/>
              </a:rPr>
              <a:t>Alto Consumo</a:t>
            </a:r>
            <a:endParaRPr lang="en-US" sz="1600" dirty="0"/>
          </a:p>
        </p:txBody>
      </p:sp>
      <p:sp>
        <p:nvSpPr>
          <p:cNvPr id="62" name="Text 60"/>
          <p:cNvSpPr/>
          <p:nvPr/>
        </p:nvSpPr>
        <p:spPr>
          <a:xfrm>
            <a:off x="8683526" y="2181225"/>
            <a:ext cx="3019425" cy="304800"/>
          </a:xfrm>
          <a:prstGeom prst="rect">
            <a:avLst/>
          </a:prstGeom>
          <a:noFill/>
          <a:ln/>
        </p:spPr>
        <p:txBody>
          <a:bodyPr wrap="square" lIns="0" tIns="0" rIns="0" bIns="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Generaban calor extremo, requerían sistemas de refrigeración masivos</a:t>
            </a:r>
            <a:endParaRPr lang="en-US" sz="1600" dirty="0"/>
          </a:p>
        </p:txBody>
      </p:sp>
      <p:sp>
        <p:nvSpPr>
          <p:cNvPr id="63" name="Shape 61"/>
          <p:cNvSpPr/>
          <p:nvPr/>
        </p:nvSpPr>
        <p:spPr>
          <a:xfrm>
            <a:off x="8264426" y="2600325"/>
            <a:ext cx="304800" cy="304800"/>
          </a:xfrm>
          <a:custGeom>
            <a:avLst/>
            <a:gdLst/>
            <a:ahLst/>
            <a:cxnLst/>
            <a:rect l="l" t="t" r="r" b="b"/>
            <a:pathLst>
              <a:path w="304800" h="304800">
                <a:moveTo>
                  <a:pt x="76200" y="0"/>
                </a:moveTo>
                <a:lnTo>
                  <a:pt x="228600" y="0"/>
                </a:lnTo>
                <a:cubicBezTo>
                  <a:pt x="270656" y="0"/>
                  <a:pt x="304800" y="34144"/>
                  <a:pt x="304800" y="76200"/>
                </a:cubicBezTo>
                <a:lnTo>
                  <a:pt x="304800" y="228600"/>
                </a:lnTo>
                <a:cubicBezTo>
                  <a:pt x="304800" y="270656"/>
                  <a:pt x="270656" y="304800"/>
                  <a:pt x="228600" y="304800"/>
                </a:cubicBezTo>
                <a:lnTo>
                  <a:pt x="76200" y="304800"/>
                </a:lnTo>
                <a:cubicBezTo>
                  <a:pt x="34144" y="304800"/>
                  <a:pt x="0" y="270656"/>
                  <a:pt x="0" y="228600"/>
                </a:cubicBezTo>
                <a:lnTo>
                  <a:pt x="0" y="76200"/>
                </a:lnTo>
                <a:cubicBezTo>
                  <a:pt x="0" y="34144"/>
                  <a:pt x="34144" y="0"/>
                  <a:pt x="76200" y="0"/>
                </a:cubicBezTo>
                <a:close/>
              </a:path>
            </a:pathLst>
          </a:custGeom>
          <a:solidFill>
            <a:srgbClr val="6366F1">
              <a:alpha val="20000"/>
            </a:srgbClr>
          </a:solidFill>
          <a:ln/>
        </p:spPr>
      </p:sp>
      <p:sp>
        <p:nvSpPr>
          <p:cNvPr id="64" name="Shape 62"/>
          <p:cNvSpPr/>
          <p:nvPr/>
        </p:nvSpPr>
        <p:spPr>
          <a:xfrm>
            <a:off x="8352532" y="2686050"/>
            <a:ext cx="133350" cy="133350"/>
          </a:xfrm>
          <a:custGeom>
            <a:avLst/>
            <a:gdLst/>
            <a:ahLst/>
            <a:cxnLst/>
            <a:rect l="l" t="t" r="r" b="b"/>
            <a:pathLst>
              <a:path w="133350" h="133350">
                <a:moveTo>
                  <a:pt x="66675" y="133350"/>
                </a:moveTo>
                <a:cubicBezTo>
                  <a:pt x="103474" y="133350"/>
                  <a:pt x="133350" y="103474"/>
                  <a:pt x="133350" y="66675"/>
                </a:cubicBezTo>
                <a:cubicBezTo>
                  <a:pt x="133350" y="29876"/>
                  <a:pt x="103474" y="0"/>
                  <a:pt x="66675" y="0"/>
                </a:cubicBezTo>
                <a:cubicBezTo>
                  <a:pt x="29876" y="0"/>
                  <a:pt x="0" y="29876"/>
                  <a:pt x="0" y="66675"/>
                </a:cubicBezTo>
                <a:cubicBezTo>
                  <a:pt x="0" y="103474"/>
                  <a:pt x="29876" y="133350"/>
                  <a:pt x="66675" y="133350"/>
                </a:cubicBezTo>
                <a:close/>
                <a:moveTo>
                  <a:pt x="43495" y="43495"/>
                </a:moveTo>
                <a:cubicBezTo>
                  <a:pt x="45943" y="41047"/>
                  <a:pt x="49902" y="41047"/>
                  <a:pt x="52324" y="43495"/>
                </a:cubicBezTo>
                <a:lnTo>
                  <a:pt x="66649" y="57820"/>
                </a:lnTo>
                <a:lnTo>
                  <a:pt x="80974" y="43495"/>
                </a:lnTo>
                <a:cubicBezTo>
                  <a:pt x="83422" y="41047"/>
                  <a:pt x="87381" y="41047"/>
                  <a:pt x="89803" y="43495"/>
                </a:cubicBezTo>
                <a:cubicBezTo>
                  <a:pt x="92225" y="45943"/>
                  <a:pt x="92251" y="49902"/>
                  <a:pt x="89803" y="52324"/>
                </a:cubicBezTo>
                <a:lnTo>
                  <a:pt x="75478" y="66649"/>
                </a:lnTo>
                <a:lnTo>
                  <a:pt x="89803" y="80974"/>
                </a:lnTo>
                <a:cubicBezTo>
                  <a:pt x="92251" y="83422"/>
                  <a:pt x="92251" y="87381"/>
                  <a:pt x="89803" y="89803"/>
                </a:cubicBezTo>
                <a:cubicBezTo>
                  <a:pt x="87355" y="92225"/>
                  <a:pt x="83396" y="92251"/>
                  <a:pt x="80974" y="89803"/>
                </a:cubicBezTo>
                <a:lnTo>
                  <a:pt x="66649" y="75478"/>
                </a:lnTo>
                <a:lnTo>
                  <a:pt x="52324" y="89803"/>
                </a:lnTo>
                <a:cubicBezTo>
                  <a:pt x="49876" y="92251"/>
                  <a:pt x="45917" y="92251"/>
                  <a:pt x="43495" y="89803"/>
                </a:cubicBezTo>
                <a:cubicBezTo>
                  <a:pt x="41073" y="87355"/>
                  <a:pt x="41047" y="83396"/>
                  <a:pt x="43495" y="80974"/>
                </a:cubicBezTo>
                <a:lnTo>
                  <a:pt x="57820" y="66649"/>
                </a:lnTo>
                <a:lnTo>
                  <a:pt x="43495" y="52324"/>
                </a:lnTo>
                <a:cubicBezTo>
                  <a:pt x="41047" y="49876"/>
                  <a:pt x="41047" y="45917"/>
                  <a:pt x="43495" y="43495"/>
                </a:cubicBezTo>
                <a:close/>
              </a:path>
            </a:pathLst>
          </a:custGeom>
          <a:solidFill>
            <a:srgbClr val="6366F1"/>
          </a:solidFill>
          <a:ln/>
        </p:spPr>
      </p:sp>
      <p:sp>
        <p:nvSpPr>
          <p:cNvPr id="65" name="Text 63"/>
          <p:cNvSpPr/>
          <p:nvPr/>
        </p:nvSpPr>
        <p:spPr>
          <a:xfrm>
            <a:off x="8683526" y="2600325"/>
            <a:ext cx="3028950" cy="190500"/>
          </a:xfrm>
          <a:prstGeom prst="rect">
            <a:avLst/>
          </a:prstGeom>
          <a:noFill/>
          <a:ln/>
        </p:spPr>
        <p:txBody>
          <a:bodyPr wrap="square" lIns="0" tIns="0" rIns="0" bIns="0" rtlCol="0" anchor="ctr"/>
          <a:lstStyle/>
          <a:p>
            <a:pPr>
              <a:lnSpc>
                <a:spcPct val="120000"/>
              </a:lnSpc>
            </a:pPr>
            <a:r>
              <a:rPr lang="en-US" sz="1050" b="1" dirty="0">
                <a:solidFill>
                  <a:srgbClr val="EFEFEF"/>
                </a:solidFill>
                <a:latin typeface="Liter" pitchFamily="34" charset="0"/>
                <a:ea typeface="Liter" pitchFamily="34" charset="-122"/>
                <a:cs typeface="Liter" pitchFamily="34" charset="-120"/>
              </a:rPr>
              <a:t>Baja Confiabilidad</a:t>
            </a:r>
            <a:endParaRPr lang="en-US" sz="1600" dirty="0"/>
          </a:p>
        </p:txBody>
      </p:sp>
      <p:sp>
        <p:nvSpPr>
          <p:cNvPr id="66" name="Text 64"/>
          <p:cNvSpPr/>
          <p:nvPr/>
        </p:nvSpPr>
        <p:spPr>
          <a:xfrm>
            <a:off x="8683526" y="2790825"/>
            <a:ext cx="3019425" cy="304800"/>
          </a:xfrm>
          <a:prstGeom prst="rect">
            <a:avLst/>
          </a:prstGeom>
          <a:noFill/>
          <a:ln/>
        </p:spPr>
        <p:txBody>
          <a:bodyPr wrap="square" lIns="0" tIns="0" rIns="0" bIns="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Tubos fallaban frecuentemente, requerían mantenimiento constante</a:t>
            </a:r>
            <a:endParaRPr lang="en-US" sz="1600" dirty="0"/>
          </a:p>
        </p:txBody>
      </p:sp>
      <p:sp>
        <p:nvSpPr>
          <p:cNvPr id="67" name="Shape 65"/>
          <p:cNvSpPr/>
          <p:nvPr/>
        </p:nvSpPr>
        <p:spPr>
          <a:xfrm>
            <a:off x="8264426" y="3209925"/>
            <a:ext cx="304800" cy="304800"/>
          </a:xfrm>
          <a:custGeom>
            <a:avLst/>
            <a:gdLst/>
            <a:ahLst/>
            <a:cxnLst/>
            <a:rect l="l" t="t" r="r" b="b"/>
            <a:pathLst>
              <a:path w="304800" h="304800">
                <a:moveTo>
                  <a:pt x="76200" y="0"/>
                </a:moveTo>
                <a:lnTo>
                  <a:pt x="228600" y="0"/>
                </a:lnTo>
                <a:cubicBezTo>
                  <a:pt x="270656" y="0"/>
                  <a:pt x="304800" y="34144"/>
                  <a:pt x="304800" y="76200"/>
                </a:cubicBezTo>
                <a:lnTo>
                  <a:pt x="304800" y="228600"/>
                </a:lnTo>
                <a:cubicBezTo>
                  <a:pt x="304800" y="270656"/>
                  <a:pt x="270656" y="304800"/>
                  <a:pt x="228600" y="304800"/>
                </a:cubicBezTo>
                <a:lnTo>
                  <a:pt x="76200" y="304800"/>
                </a:lnTo>
                <a:cubicBezTo>
                  <a:pt x="34144" y="304800"/>
                  <a:pt x="0" y="270656"/>
                  <a:pt x="0" y="228600"/>
                </a:cubicBezTo>
                <a:lnTo>
                  <a:pt x="0" y="76200"/>
                </a:lnTo>
                <a:cubicBezTo>
                  <a:pt x="0" y="34144"/>
                  <a:pt x="34144" y="0"/>
                  <a:pt x="76200" y="0"/>
                </a:cubicBezTo>
                <a:close/>
              </a:path>
            </a:pathLst>
          </a:custGeom>
          <a:solidFill>
            <a:srgbClr val="6366F1">
              <a:alpha val="20000"/>
            </a:srgbClr>
          </a:solidFill>
          <a:ln/>
        </p:spPr>
      </p:sp>
      <p:sp>
        <p:nvSpPr>
          <p:cNvPr id="68" name="Shape 66"/>
          <p:cNvSpPr/>
          <p:nvPr/>
        </p:nvSpPr>
        <p:spPr>
          <a:xfrm>
            <a:off x="8360866" y="3295650"/>
            <a:ext cx="116681" cy="133350"/>
          </a:xfrm>
          <a:custGeom>
            <a:avLst/>
            <a:gdLst/>
            <a:ahLst/>
            <a:cxnLst/>
            <a:rect l="l" t="t" r="r" b="b"/>
            <a:pathLst>
              <a:path w="116681" h="133350">
                <a:moveTo>
                  <a:pt x="8334" y="8334"/>
                </a:moveTo>
                <a:cubicBezTo>
                  <a:pt x="3724" y="8334"/>
                  <a:pt x="0" y="12059"/>
                  <a:pt x="0" y="16669"/>
                </a:cubicBezTo>
                <a:lnTo>
                  <a:pt x="0" y="41672"/>
                </a:lnTo>
                <a:cubicBezTo>
                  <a:pt x="0" y="46282"/>
                  <a:pt x="3724" y="50006"/>
                  <a:pt x="8334" y="50006"/>
                </a:cubicBezTo>
                <a:cubicBezTo>
                  <a:pt x="12944" y="50006"/>
                  <a:pt x="16669" y="46282"/>
                  <a:pt x="16669" y="41672"/>
                </a:cubicBezTo>
                <a:lnTo>
                  <a:pt x="16669" y="25003"/>
                </a:lnTo>
                <a:lnTo>
                  <a:pt x="33337" y="25003"/>
                </a:lnTo>
                <a:cubicBezTo>
                  <a:pt x="37947" y="25003"/>
                  <a:pt x="41672" y="21279"/>
                  <a:pt x="41672" y="16669"/>
                </a:cubicBezTo>
                <a:cubicBezTo>
                  <a:pt x="41672" y="12059"/>
                  <a:pt x="37947" y="8334"/>
                  <a:pt x="33337" y="8334"/>
                </a:cubicBezTo>
                <a:lnTo>
                  <a:pt x="8334" y="8334"/>
                </a:lnTo>
                <a:close/>
                <a:moveTo>
                  <a:pt x="16669" y="91678"/>
                </a:moveTo>
                <a:cubicBezTo>
                  <a:pt x="16669" y="87068"/>
                  <a:pt x="12944" y="83344"/>
                  <a:pt x="8334" y="83344"/>
                </a:cubicBezTo>
                <a:cubicBezTo>
                  <a:pt x="3724" y="83344"/>
                  <a:pt x="0" y="87068"/>
                  <a:pt x="0" y="91678"/>
                </a:cubicBezTo>
                <a:lnTo>
                  <a:pt x="0" y="116681"/>
                </a:lnTo>
                <a:cubicBezTo>
                  <a:pt x="0" y="121291"/>
                  <a:pt x="3724" y="125016"/>
                  <a:pt x="8334" y="125016"/>
                </a:cubicBezTo>
                <a:lnTo>
                  <a:pt x="33337" y="125016"/>
                </a:lnTo>
                <a:cubicBezTo>
                  <a:pt x="37947" y="125016"/>
                  <a:pt x="41672" y="121291"/>
                  <a:pt x="41672" y="116681"/>
                </a:cubicBezTo>
                <a:cubicBezTo>
                  <a:pt x="41672" y="112071"/>
                  <a:pt x="37947" y="108347"/>
                  <a:pt x="33337" y="108347"/>
                </a:cubicBezTo>
                <a:lnTo>
                  <a:pt x="16669" y="108347"/>
                </a:lnTo>
                <a:lnTo>
                  <a:pt x="16669" y="91678"/>
                </a:lnTo>
                <a:close/>
                <a:moveTo>
                  <a:pt x="83344" y="8334"/>
                </a:moveTo>
                <a:cubicBezTo>
                  <a:pt x="78734" y="8334"/>
                  <a:pt x="75009" y="12059"/>
                  <a:pt x="75009" y="16669"/>
                </a:cubicBezTo>
                <a:cubicBezTo>
                  <a:pt x="75009" y="21279"/>
                  <a:pt x="78734" y="25003"/>
                  <a:pt x="83344" y="25003"/>
                </a:cubicBezTo>
                <a:lnTo>
                  <a:pt x="100013" y="25003"/>
                </a:lnTo>
                <a:lnTo>
                  <a:pt x="100013" y="41672"/>
                </a:lnTo>
                <a:cubicBezTo>
                  <a:pt x="100013" y="46282"/>
                  <a:pt x="103737" y="50006"/>
                  <a:pt x="108347" y="50006"/>
                </a:cubicBezTo>
                <a:cubicBezTo>
                  <a:pt x="112957" y="50006"/>
                  <a:pt x="116681" y="46282"/>
                  <a:pt x="116681" y="41672"/>
                </a:cubicBezTo>
                <a:lnTo>
                  <a:pt x="116681" y="16669"/>
                </a:lnTo>
                <a:cubicBezTo>
                  <a:pt x="116681" y="12059"/>
                  <a:pt x="112957" y="8334"/>
                  <a:pt x="108347" y="8334"/>
                </a:cubicBezTo>
                <a:lnTo>
                  <a:pt x="83344" y="8334"/>
                </a:lnTo>
                <a:close/>
                <a:moveTo>
                  <a:pt x="116681" y="91678"/>
                </a:moveTo>
                <a:cubicBezTo>
                  <a:pt x="116681" y="87068"/>
                  <a:pt x="112957" y="83344"/>
                  <a:pt x="108347" y="83344"/>
                </a:cubicBezTo>
                <a:cubicBezTo>
                  <a:pt x="103737" y="83344"/>
                  <a:pt x="100013" y="87068"/>
                  <a:pt x="100013" y="91678"/>
                </a:cubicBezTo>
                <a:lnTo>
                  <a:pt x="100013" y="108347"/>
                </a:lnTo>
                <a:lnTo>
                  <a:pt x="83344" y="108347"/>
                </a:lnTo>
                <a:cubicBezTo>
                  <a:pt x="78734" y="108347"/>
                  <a:pt x="75009" y="112071"/>
                  <a:pt x="75009" y="116681"/>
                </a:cubicBezTo>
                <a:cubicBezTo>
                  <a:pt x="75009" y="121291"/>
                  <a:pt x="78734" y="125016"/>
                  <a:pt x="83344" y="125016"/>
                </a:cubicBezTo>
                <a:lnTo>
                  <a:pt x="108347" y="125016"/>
                </a:lnTo>
                <a:cubicBezTo>
                  <a:pt x="112957" y="125016"/>
                  <a:pt x="116681" y="121291"/>
                  <a:pt x="116681" y="116681"/>
                </a:cubicBezTo>
                <a:lnTo>
                  <a:pt x="116681" y="91678"/>
                </a:lnTo>
                <a:close/>
              </a:path>
            </a:pathLst>
          </a:custGeom>
          <a:solidFill>
            <a:srgbClr val="6366F1"/>
          </a:solidFill>
          <a:ln/>
        </p:spPr>
      </p:sp>
      <p:sp>
        <p:nvSpPr>
          <p:cNvPr id="69" name="Text 67"/>
          <p:cNvSpPr/>
          <p:nvPr/>
        </p:nvSpPr>
        <p:spPr>
          <a:xfrm>
            <a:off x="8683526" y="3209925"/>
            <a:ext cx="3028950" cy="190500"/>
          </a:xfrm>
          <a:prstGeom prst="rect">
            <a:avLst/>
          </a:prstGeom>
          <a:noFill/>
          <a:ln/>
        </p:spPr>
        <p:txBody>
          <a:bodyPr wrap="square" lIns="0" tIns="0" rIns="0" bIns="0" rtlCol="0" anchor="ctr"/>
          <a:lstStyle/>
          <a:p>
            <a:pPr>
              <a:lnSpc>
                <a:spcPct val="120000"/>
              </a:lnSpc>
            </a:pPr>
            <a:r>
              <a:rPr lang="en-US" sz="1050" b="1" dirty="0">
                <a:solidFill>
                  <a:srgbClr val="EFEFEF"/>
                </a:solidFill>
                <a:latin typeface="Liter" pitchFamily="34" charset="0"/>
                <a:ea typeface="Liter" pitchFamily="34" charset="-122"/>
                <a:cs typeface="Liter" pitchFamily="34" charset="-120"/>
              </a:rPr>
              <a:t>Tamaño Masivo</a:t>
            </a:r>
            <a:endParaRPr lang="en-US" sz="1600" dirty="0"/>
          </a:p>
        </p:txBody>
      </p:sp>
      <p:sp>
        <p:nvSpPr>
          <p:cNvPr id="70" name="Text 68"/>
          <p:cNvSpPr/>
          <p:nvPr/>
        </p:nvSpPr>
        <p:spPr>
          <a:xfrm>
            <a:off x="8683526" y="3400425"/>
            <a:ext cx="3019425" cy="304800"/>
          </a:xfrm>
          <a:prstGeom prst="rect">
            <a:avLst/>
          </a:prstGeom>
          <a:noFill/>
          <a:ln/>
        </p:spPr>
        <p:txBody>
          <a:bodyPr wrap="square" lIns="0" tIns="0" rIns="0" bIns="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Ocupaban habitaciones enteras, pesaban decenas de toneladas</a:t>
            </a:r>
            <a:endParaRPr lang="en-US" sz="1600" dirty="0"/>
          </a:p>
        </p:txBody>
      </p:sp>
      <p:sp>
        <p:nvSpPr>
          <p:cNvPr id="71" name="Shape 69"/>
          <p:cNvSpPr/>
          <p:nvPr/>
        </p:nvSpPr>
        <p:spPr>
          <a:xfrm>
            <a:off x="8264426" y="3819525"/>
            <a:ext cx="304800" cy="304800"/>
          </a:xfrm>
          <a:custGeom>
            <a:avLst/>
            <a:gdLst/>
            <a:ahLst/>
            <a:cxnLst/>
            <a:rect l="l" t="t" r="r" b="b"/>
            <a:pathLst>
              <a:path w="304800" h="304800">
                <a:moveTo>
                  <a:pt x="76200" y="0"/>
                </a:moveTo>
                <a:lnTo>
                  <a:pt x="228600" y="0"/>
                </a:lnTo>
                <a:cubicBezTo>
                  <a:pt x="270656" y="0"/>
                  <a:pt x="304800" y="34144"/>
                  <a:pt x="304800" y="76200"/>
                </a:cubicBezTo>
                <a:lnTo>
                  <a:pt x="304800" y="228600"/>
                </a:lnTo>
                <a:cubicBezTo>
                  <a:pt x="304800" y="270656"/>
                  <a:pt x="270656" y="304800"/>
                  <a:pt x="228600" y="304800"/>
                </a:cubicBezTo>
                <a:lnTo>
                  <a:pt x="76200" y="304800"/>
                </a:lnTo>
                <a:cubicBezTo>
                  <a:pt x="34144" y="304800"/>
                  <a:pt x="0" y="270656"/>
                  <a:pt x="0" y="228600"/>
                </a:cubicBezTo>
                <a:lnTo>
                  <a:pt x="0" y="76200"/>
                </a:lnTo>
                <a:cubicBezTo>
                  <a:pt x="0" y="34144"/>
                  <a:pt x="34144" y="0"/>
                  <a:pt x="76200" y="0"/>
                </a:cubicBezTo>
                <a:close/>
              </a:path>
            </a:pathLst>
          </a:custGeom>
          <a:solidFill>
            <a:srgbClr val="6366F1">
              <a:alpha val="20000"/>
            </a:srgbClr>
          </a:solidFill>
          <a:ln/>
        </p:spPr>
      </p:sp>
      <p:sp>
        <p:nvSpPr>
          <p:cNvPr id="72" name="Shape 70"/>
          <p:cNvSpPr/>
          <p:nvPr/>
        </p:nvSpPr>
        <p:spPr>
          <a:xfrm>
            <a:off x="8344198" y="3905250"/>
            <a:ext cx="150019" cy="133350"/>
          </a:xfrm>
          <a:custGeom>
            <a:avLst/>
            <a:gdLst/>
            <a:ahLst/>
            <a:cxnLst/>
            <a:rect l="l" t="t" r="r" b="b"/>
            <a:pathLst>
              <a:path w="150019" h="133350">
                <a:moveTo>
                  <a:pt x="93970" y="313"/>
                </a:moveTo>
                <a:cubicBezTo>
                  <a:pt x="89542" y="-964"/>
                  <a:pt x="84932" y="1615"/>
                  <a:pt x="83656" y="6042"/>
                </a:cubicBezTo>
                <a:lnTo>
                  <a:pt x="50319" y="122724"/>
                </a:lnTo>
                <a:cubicBezTo>
                  <a:pt x="49043" y="127151"/>
                  <a:pt x="51621" y="131761"/>
                  <a:pt x="56049" y="133037"/>
                </a:cubicBezTo>
                <a:cubicBezTo>
                  <a:pt x="60476" y="134314"/>
                  <a:pt x="65086" y="131735"/>
                  <a:pt x="66362" y="127308"/>
                </a:cubicBezTo>
                <a:lnTo>
                  <a:pt x="99700" y="10626"/>
                </a:lnTo>
                <a:cubicBezTo>
                  <a:pt x="100976" y="6199"/>
                  <a:pt x="98398" y="1589"/>
                  <a:pt x="93970" y="313"/>
                </a:cubicBezTo>
                <a:close/>
                <a:moveTo>
                  <a:pt x="110795" y="35760"/>
                </a:moveTo>
                <a:cubicBezTo>
                  <a:pt x="107539" y="39015"/>
                  <a:pt x="107539" y="44302"/>
                  <a:pt x="110795" y="47558"/>
                </a:cubicBezTo>
                <a:lnTo>
                  <a:pt x="129912" y="66675"/>
                </a:lnTo>
                <a:lnTo>
                  <a:pt x="110795" y="85792"/>
                </a:lnTo>
                <a:cubicBezTo>
                  <a:pt x="107539" y="89048"/>
                  <a:pt x="107539" y="94335"/>
                  <a:pt x="110795" y="97590"/>
                </a:cubicBezTo>
                <a:cubicBezTo>
                  <a:pt x="114051" y="100846"/>
                  <a:pt x="119338" y="100846"/>
                  <a:pt x="122593" y="97590"/>
                </a:cubicBezTo>
                <a:lnTo>
                  <a:pt x="147597" y="72587"/>
                </a:lnTo>
                <a:cubicBezTo>
                  <a:pt x="150852" y="69332"/>
                  <a:pt x="150852" y="64044"/>
                  <a:pt x="147597" y="60789"/>
                </a:cubicBezTo>
                <a:lnTo>
                  <a:pt x="122593" y="35786"/>
                </a:lnTo>
                <a:cubicBezTo>
                  <a:pt x="119338" y="32530"/>
                  <a:pt x="114051" y="32530"/>
                  <a:pt x="110795" y="35786"/>
                </a:cubicBezTo>
                <a:close/>
                <a:moveTo>
                  <a:pt x="39250" y="35760"/>
                </a:moveTo>
                <a:cubicBezTo>
                  <a:pt x="35994" y="32504"/>
                  <a:pt x="30707" y="32504"/>
                  <a:pt x="27451" y="35760"/>
                </a:cubicBezTo>
                <a:lnTo>
                  <a:pt x="2448" y="60763"/>
                </a:lnTo>
                <a:cubicBezTo>
                  <a:pt x="-807" y="64018"/>
                  <a:pt x="-807" y="69306"/>
                  <a:pt x="2448" y="72561"/>
                </a:cubicBezTo>
                <a:lnTo>
                  <a:pt x="27451" y="97564"/>
                </a:lnTo>
                <a:cubicBezTo>
                  <a:pt x="30707" y="100820"/>
                  <a:pt x="35994" y="100820"/>
                  <a:pt x="39250" y="97564"/>
                </a:cubicBezTo>
                <a:cubicBezTo>
                  <a:pt x="42505" y="94309"/>
                  <a:pt x="42505" y="89022"/>
                  <a:pt x="39250" y="85766"/>
                </a:cubicBezTo>
                <a:lnTo>
                  <a:pt x="20133" y="66675"/>
                </a:lnTo>
                <a:lnTo>
                  <a:pt x="39224" y="47558"/>
                </a:lnTo>
                <a:cubicBezTo>
                  <a:pt x="42479" y="44302"/>
                  <a:pt x="42479" y="39015"/>
                  <a:pt x="39224" y="35760"/>
                </a:cubicBezTo>
                <a:close/>
              </a:path>
            </a:pathLst>
          </a:custGeom>
          <a:solidFill>
            <a:srgbClr val="6366F1"/>
          </a:solidFill>
          <a:ln/>
        </p:spPr>
      </p:sp>
      <p:sp>
        <p:nvSpPr>
          <p:cNvPr id="73" name="Text 71"/>
          <p:cNvSpPr/>
          <p:nvPr/>
        </p:nvSpPr>
        <p:spPr>
          <a:xfrm>
            <a:off x="8683526" y="3819525"/>
            <a:ext cx="2781300" cy="190500"/>
          </a:xfrm>
          <a:prstGeom prst="rect">
            <a:avLst/>
          </a:prstGeom>
          <a:noFill/>
          <a:ln/>
        </p:spPr>
        <p:txBody>
          <a:bodyPr wrap="square" lIns="0" tIns="0" rIns="0" bIns="0" rtlCol="0" anchor="ctr"/>
          <a:lstStyle/>
          <a:p>
            <a:pPr>
              <a:lnSpc>
                <a:spcPct val="120000"/>
              </a:lnSpc>
            </a:pPr>
            <a:r>
              <a:rPr lang="en-US" sz="1050" b="1" dirty="0">
                <a:solidFill>
                  <a:srgbClr val="EFEFEF"/>
                </a:solidFill>
                <a:latin typeface="Liter" pitchFamily="34" charset="0"/>
                <a:ea typeface="Liter" pitchFamily="34" charset="-122"/>
                <a:cs typeface="Liter" pitchFamily="34" charset="-120"/>
              </a:rPr>
              <a:t>Lenguaje Máquina</a:t>
            </a:r>
            <a:endParaRPr lang="en-US" sz="1600" dirty="0"/>
          </a:p>
        </p:txBody>
      </p:sp>
      <p:sp>
        <p:nvSpPr>
          <p:cNvPr id="74" name="Text 72"/>
          <p:cNvSpPr/>
          <p:nvPr/>
        </p:nvSpPr>
        <p:spPr>
          <a:xfrm>
            <a:off x="8683526" y="4010025"/>
            <a:ext cx="2771775" cy="152400"/>
          </a:xfrm>
          <a:prstGeom prst="rect">
            <a:avLst/>
          </a:prstGeom>
          <a:noFill/>
          <a:ln/>
        </p:spPr>
        <p:txBody>
          <a:bodyPr wrap="square" lIns="0" tIns="0" rIns="0" bIns="0" rtlCol="0" anchor="ctr"/>
          <a:lstStyle/>
          <a:p>
            <a:pPr>
              <a:lnSpc>
                <a:spcPct val="110000"/>
              </a:lnSpc>
            </a:pPr>
            <a:r>
              <a:rPr lang="en-US" sz="900" dirty="0">
                <a:solidFill>
                  <a:srgbClr val="8F8F8F"/>
                </a:solidFill>
                <a:latin typeface="Liter" pitchFamily="34" charset="0"/>
                <a:ea typeface="Liter" pitchFamily="34" charset="-122"/>
                <a:cs typeface="Liter" pitchFamily="34" charset="-120"/>
              </a:rPr>
              <a:t>Programación en código binario directo, muy compleja</a:t>
            </a:r>
            <a:endParaRPr lang="en-US" sz="1600" dirty="0"/>
          </a:p>
        </p:txBody>
      </p:sp>
      <p:sp>
        <p:nvSpPr>
          <p:cNvPr id="75" name="Shape 73"/>
          <p:cNvSpPr/>
          <p:nvPr/>
        </p:nvSpPr>
        <p:spPr>
          <a:xfrm>
            <a:off x="8107263" y="4481513"/>
            <a:ext cx="3695700" cy="1485900"/>
          </a:xfrm>
          <a:custGeom>
            <a:avLst/>
            <a:gdLst/>
            <a:ahLst/>
            <a:cxnLst/>
            <a:rect l="l" t="t" r="r" b="b"/>
            <a:pathLst>
              <a:path w="3695700" h="1485900">
                <a:moveTo>
                  <a:pt x="114295" y="0"/>
                </a:moveTo>
                <a:lnTo>
                  <a:pt x="3581405" y="0"/>
                </a:lnTo>
                <a:cubicBezTo>
                  <a:pt x="3644486" y="0"/>
                  <a:pt x="3695700" y="51214"/>
                  <a:pt x="3695700" y="114295"/>
                </a:cubicBezTo>
                <a:lnTo>
                  <a:pt x="3695700" y="1371605"/>
                </a:lnTo>
                <a:cubicBezTo>
                  <a:pt x="3695700" y="1434686"/>
                  <a:pt x="3644486" y="1485900"/>
                  <a:pt x="3581405" y="1485900"/>
                </a:cubicBezTo>
                <a:lnTo>
                  <a:pt x="114295" y="1485900"/>
                </a:lnTo>
                <a:cubicBezTo>
                  <a:pt x="51214" y="1485900"/>
                  <a:pt x="0" y="1434686"/>
                  <a:pt x="0" y="1371605"/>
                </a:cubicBezTo>
                <a:lnTo>
                  <a:pt x="0" y="114295"/>
                </a:lnTo>
                <a:cubicBezTo>
                  <a:pt x="0" y="51214"/>
                  <a:pt x="51214" y="0"/>
                  <a:pt x="114295" y="0"/>
                </a:cubicBezTo>
                <a:close/>
              </a:path>
            </a:pathLst>
          </a:custGeom>
          <a:solidFill>
            <a:srgbClr val="6366F1">
              <a:alpha val="10196"/>
            </a:srgbClr>
          </a:solidFill>
          <a:ln w="12700">
            <a:solidFill>
              <a:srgbClr val="6366F1">
                <a:alpha val="30196"/>
              </a:srgbClr>
            </a:solidFill>
            <a:prstDash val="solid"/>
          </a:ln>
        </p:spPr>
      </p:sp>
      <p:sp>
        <p:nvSpPr>
          <p:cNvPr id="76" name="Shape 74"/>
          <p:cNvSpPr/>
          <p:nvPr/>
        </p:nvSpPr>
        <p:spPr>
          <a:xfrm>
            <a:off x="8245376" y="4676775"/>
            <a:ext cx="190500" cy="190500"/>
          </a:xfrm>
          <a:custGeom>
            <a:avLst/>
            <a:gdLst/>
            <a:ahLst/>
            <a:cxnLst/>
            <a:rect l="l" t="t" r="r" b="b"/>
            <a:pathLst>
              <a:path w="190500" h="190500">
                <a:moveTo>
                  <a:pt x="95250" y="190500"/>
                </a:moveTo>
                <a:cubicBezTo>
                  <a:pt x="147820" y="190500"/>
                  <a:pt x="190500" y="147820"/>
                  <a:pt x="190500" y="95250"/>
                </a:cubicBezTo>
                <a:cubicBezTo>
                  <a:pt x="190500" y="42680"/>
                  <a:pt x="147820" y="0"/>
                  <a:pt x="95250" y="0"/>
                </a:cubicBezTo>
                <a:cubicBezTo>
                  <a:pt x="42680" y="0"/>
                  <a:pt x="0" y="42680"/>
                  <a:pt x="0" y="95250"/>
                </a:cubicBezTo>
                <a:cubicBezTo>
                  <a:pt x="0" y="147820"/>
                  <a:pt x="42680" y="190500"/>
                  <a:pt x="95250" y="190500"/>
                </a:cubicBezTo>
                <a:close/>
                <a:moveTo>
                  <a:pt x="83344" y="59531"/>
                </a:moveTo>
                <a:cubicBezTo>
                  <a:pt x="83344" y="52960"/>
                  <a:pt x="88679" y="47625"/>
                  <a:pt x="95250" y="47625"/>
                </a:cubicBezTo>
                <a:cubicBezTo>
                  <a:pt x="101821" y="47625"/>
                  <a:pt x="107156" y="52960"/>
                  <a:pt x="107156" y="59531"/>
                </a:cubicBezTo>
                <a:cubicBezTo>
                  <a:pt x="107156" y="66102"/>
                  <a:pt x="101821" y="71438"/>
                  <a:pt x="95250" y="71438"/>
                </a:cubicBezTo>
                <a:cubicBezTo>
                  <a:pt x="88679" y="71438"/>
                  <a:pt x="83344" y="66102"/>
                  <a:pt x="83344" y="59531"/>
                </a:cubicBezTo>
                <a:close/>
                <a:moveTo>
                  <a:pt x="80367" y="83344"/>
                </a:moveTo>
                <a:lnTo>
                  <a:pt x="98227" y="83344"/>
                </a:lnTo>
                <a:cubicBezTo>
                  <a:pt x="103175" y="83344"/>
                  <a:pt x="107156" y="87325"/>
                  <a:pt x="107156" y="92273"/>
                </a:cubicBezTo>
                <a:lnTo>
                  <a:pt x="107156" y="125016"/>
                </a:lnTo>
                <a:lnTo>
                  <a:pt x="110133" y="125016"/>
                </a:lnTo>
                <a:cubicBezTo>
                  <a:pt x="115081" y="125016"/>
                  <a:pt x="119063" y="128997"/>
                  <a:pt x="119063" y="133945"/>
                </a:cubicBezTo>
                <a:cubicBezTo>
                  <a:pt x="119063" y="138894"/>
                  <a:pt x="115081" y="142875"/>
                  <a:pt x="110133" y="142875"/>
                </a:cubicBezTo>
                <a:lnTo>
                  <a:pt x="80367" y="142875"/>
                </a:lnTo>
                <a:cubicBezTo>
                  <a:pt x="75419" y="142875"/>
                  <a:pt x="71438" y="138894"/>
                  <a:pt x="71438" y="133945"/>
                </a:cubicBezTo>
                <a:cubicBezTo>
                  <a:pt x="71438" y="128997"/>
                  <a:pt x="75419" y="125016"/>
                  <a:pt x="80367" y="125016"/>
                </a:cubicBezTo>
                <a:lnTo>
                  <a:pt x="89297" y="125016"/>
                </a:lnTo>
                <a:lnTo>
                  <a:pt x="89297" y="101203"/>
                </a:lnTo>
                <a:lnTo>
                  <a:pt x="80367" y="101203"/>
                </a:lnTo>
                <a:cubicBezTo>
                  <a:pt x="75419" y="101203"/>
                  <a:pt x="71438" y="97222"/>
                  <a:pt x="71438" y="92273"/>
                </a:cubicBezTo>
                <a:cubicBezTo>
                  <a:pt x="71438" y="87325"/>
                  <a:pt x="75419" y="83344"/>
                  <a:pt x="80367" y="83344"/>
                </a:cubicBezTo>
                <a:close/>
              </a:path>
            </a:pathLst>
          </a:custGeom>
          <a:solidFill>
            <a:srgbClr val="6366F1"/>
          </a:solidFill>
          <a:ln/>
        </p:spPr>
      </p:sp>
      <p:sp>
        <p:nvSpPr>
          <p:cNvPr id="77" name="Text 75"/>
          <p:cNvSpPr/>
          <p:nvPr/>
        </p:nvSpPr>
        <p:spPr>
          <a:xfrm>
            <a:off x="8526959" y="4638675"/>
            <a:ext cx="3200400" cy="228600"/>
          </a:xfrm>
          <a:prstGeom prst="rect">
            <a:avLst/>
          </a:prstGeom>
          <a:noFill/>
          <a:ln/>
        </p:spPr>
        <p:txBody>
          <a:bodyPr wrap="square" lIns="0" tIns="0" rIns="0" bIns="0" rtlCol="0" anchor="ctr"/>
          <a:lstStyle/>
          <a:p>
            <a:pPr>
              <a:lnSpc>
                <a:spcPct val="130000"/>
              </a:lnSpc>
            </a:pPr>
            <a:r>
              <a:rPr lang="en-US" sz="1200" b="1" dirty="0">
                <a:solidFill>
                  <a:srgbClr val="EFEFEF"/>
                </a:solidFill>
                <a:latin typeface="Liter" pitchFamily="34" charset="0"/>
                <a:ea typeface="Liter" pitchFamily="34" charset="-122"/>
                <a:cs typeface="Liter" pitchFamily="34" charset="-120"/>
              </a:rPr>
              <a:t>Contexto: WWII</a:t>
            </a:r>
            <a:endParaRPr lang="en-US" sz="1600" dirty="0"/>
          </a:p>
        </p:txBody>
      </p:sp>
      <p:sp>
        <p:nvSpPr>
          <p:cNvPr id="78" name="Text 76"/>
          <p:cNvSpPr/>
          <p:nvPr/>
        </p:nvSpPr>
        <p:spPr>
          <a:xfrm>
            <a:off x="8526959" y="4943475"/>
            <a:ext cx="3190875" cy="866775"/>
          </a:xfrm>
          <a:prstGeom prst="rect">
            <a:avLst/>
          </a:prstGeom>
          <a:noFill/>
          <a:ln/>
        </p:spPr>
        <p:txBody>
          <a:bodyPr wrap="square" lIns="0" tIns="0" rIns="0" bIns="0" rtlCol="0" anchor="ctr"/>
          <a:lstStyle/>
          <a:p>
            <a:pPr>
              <a:lnSpc>
                <a:spcPct val="140000"/>
              </a:lnSpc>
            </a:pPr>
            <a:r>
              <a:rPr lang="en-US" sz="1050" dirty="0">
                <a:solidFill>
                  <a:srgbClr val="8F8F8F"/>
                </a:solidFill>
                <a:latin typeface="Liter" pitchFamily="34" charset="0"/>
                <a:ea typeface="Liter" pitchFamily="34" charset="-122"/>
                <a:cs typeface="Liter" pitchFamily="34" charset="-120"/>
              </a:rPr>
              <a:t>La Segunda Guerra Mundial fue el catalizador. Se necesitaban calcular trayectorias balísticas y desarrollar armas nucleares. El proyecto ENIAC fue financiado por el ejército de EE.UU.</a:t>
            </a:r>
            <a:endParaRPr lang="en-US" sz="1600" dirty="0"/>
          </a:p>
        </p:txBody>
      </p:sp>
    </p:spTree>
  </p:cSld>
  <p:clrMapOvr>
    <a:masterClrMapping/>
  </p:clrMapOvr>
  <p:transition>
    <p:fade/>
    <p:spd val="med"/>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91919"/>
        </a:solidFill>
      </p:bgPr>
    </p:bg>
    <p:spTree>
      <p:nvGrpSpPr>
        <p:cNvPr id="1" name=""/>
        <p:cNvGrpSpPr/>
        <p:nvPr/>
      </p:nvGrpSpPr>
      <p:grpSpPr>
        <a:xfrm>
          <a:off x="0" y="0"/>
          <a:ext cx="0" cy="0"/>
          <a:chOff x="0" y="0"/>
          <a:chExt cx="0" cy="0"/>
        </a:xfrm>
      </p:grpSpPr>
      <p:sp>
        <p:nvSpPr>
          <p:cNvPr id="2" name="Text 0"/>
          <p:cNvSpPr/>
          <p:nvPr/>
        </p:nvSpPr>
        <p:spPr>
          <a:xfrm>
            <a:off x="375138" y="393895"/>
            <a:ext cx="1678745" cy="187569"/>
          </a:xfrm>
          <a:prstGeom prst="rect">
            <a:avLst/>
          </a:prstGeom>
          <a:noFill/>
          <a:ln/>
        </p:spPr>
        <p:txBody>
          <a:bodyPr wrap="square" lIns="0" tIns="0" rIns="0" bIns="0" rtlCol="0" anchor="ctr"/>
          <a:lstStyle/>
          <a:p>
            <a:pPr>
              <a:lnSpc>
                <a:spcPct val="120000"/>
              </a:lnSpc>
            </a:pPr>
            <a:r>
              <a:rPr lang="en-US" sz="1034" b="1" spc="52" kern="0" dirty="0">
                <a:solidFill>
                  <a:srgbClr val="6366F1"/>
                </a:solidFill>
                <a:latin typeface="Liter" pitchFamily="34" charset="0"/>
                <a:ea typeface="Liter" pitchFamily="34" charset="-122"/>
                <a:cs typeface="Liter" pitchFamily="34" charset="-120"/>
              </a:rPr>
              <a:t>04 / Segunda Generación</a:t>
            </a:r>
            <a:endParaRPr lang="en-US" sz="1600" dirty="0"/>
          </a:p>
        </p:txBody>
      </p:sp>
      <p:sp>
        <p:nvSpPr>
          <p:cNvPr id="3" name="Shape 1"/>
          <p:cNvSpPr/>
          <p:nvPr/>
        </p:nvSpPr>
        <p:spPr>
          <a:xfrm>
            <a:off x="2101068" y="375138"/>
            <a:ext cx="759655" cy="225083"/>
          </a:xfrm>
          <a:custGeom>
            <a:avLst/>
            <a:gdLst/>
            <a:ahLst/>
            <a:cxnLst/>
            <a:rect l="l" t="t" r="r" b="b"/>
            <a:pathLst>
              <a:path w="759655" h="225083">
                <a:moveTo>
                  <a:pt x="112542" y="0"/>
                </a:moveTo>
                <a:lnTo>
                  <a:pt x="647114" y="0"/>
                </a:lnTo>
                <a:cubicBezTo>
                  <a:pt x="709269" y="0"/>
                  <a:pt x="759655" y="50387"/>
                  <a:pt x="759655" y="112542"/>
                </a:cubicBezTo>
                <a:lnTo>
                  <a:pt x="759655" y="112542"/>
                </a:lnTo>
                <a:cubicBezTo>
                  <a:pt x="759655" y="174697"/>
                  <a:pt x="709269" y="225083"/>
                  <a:pt x="647114" y="225083"/>
                </a:cubicBezTo>
                <a:lnTo>
                  <a:pt x="112542" y="225083"/>
                </a:lnTo>
                <a:cubicBezTo>
                  <a:pt x="50387" y="225083"/>
                  <a:pt x="0" y="174697"/>
                  <a:pt x="0" y="112542"/>
                </a:cubicBezTo>
                <a:lnTo>
                  <a:pt x="0" y="112542"/>
                </a:lnTo>
                <a:cubicBezTo>
                  <a:pt x="0" y="50387"/>
                  <a:pt x="50387" y="0"/>
                  <a:pt x="112542" y="0"/>
                </a:cubicBezTo>
                <a:close/>
              </a:path>
            </a:pathLst>
          </a:custGeom>
          <a:solidFill>
            <a:srgbClr val="6366F1">
              <a:alpha val="20000"/>
            </a:srgbClr>
          </a:solidFill>
          <a:ln/>
        </p:spPr>
      </p:sp>
      <p:sp>
        <p:nvSpPr>
          <p:cNvPr id="4" name="Text 2"/>
          <p:cNvSpPr/>
          <p:nvPr/>
        </p:nvSpPr>
        <p:spPr>
          <a:xfrm>
            <a:off x="2101068" y="375138"/>
            <a:ext cx="815926" cy="225083"/>
          </a:xfrm>
          <a:prstGeom prst="rect">
            <a:avLst/>
          </a:prstGeom>
          <a:noFill/>
          <a:ln/>
        </p:spPr>
        <p:txBody>
          <a:bodyPr wrap="square" lIns="112542" tIns="37514" rIns="112542" bIns="37514" rtlCol="0" anchor="ctr"/>
          <a:lstStyle/>
          <a:p>
            <a:pPr>
              <a:lnSpc>
                <a:spcPct val="110000"/>
              </a:lnSpc>
            </a:pPr>
            <a:r>
              <a:rPr lang="en-US" sz="886" b="1" dirty="0">
                <a:solidFill>
                  <a:srgbClr val="6366F1"/>
                </a:solidFill>
                <a:latin typeface="Liter" pitchFamily="34" charset="0"/>
                <a:ea typeface="Liter" pitchFamily="34" charset="-122"/>
                <a:cs typeface="Liter" pitchFamily="34" charset="-120"/>
              </a:rPr>
              <a:t>1959-1964</a:t>
            </a:r>
            <a:endParaRPr lang="en-US" sz="1600" dirty="0"/>
          </a:p>
        </p:txBody>
      </p:sp>
      <p:sp>
        <p:nvSpPr>
          <p:cNvPr id="5" name="Text 3"/>
          <p:cNvSpPr/>
          <p:nvPr/>
        </p:nvSpPr>
        <p:spPr>
          <a:xfrm>
            <a:off x="375138" y="675249"/>
            <a:ext cx="11610535" cy="375138"/>
          </a:xfrm>
          <a:prstGeom prst="rect">
            <a:avLst/>
          </a:prstGeom>
          <a:noFill/>
          <a:ln/>
        </p:spPr>
        <p:txBody>
          <a:bodyPr wrap="square" lIns="0" tIns="0" rIns="0" bIns="0" rtlCol="0" anchor="ctr"/>
          <a:lstStyle/>
          <a:p>
            <a:pPr>
              <a:lnSpc>
                <a:spcPct val="90000"/>
              </a:lnSpc>
            </a:pPr>
            <a:r>
              <a:rPr lang="en-US" sz="2658" b="1" dirty="0">
                <a:solidFill>
                  <a:srgbClr val="EFEFEF"/>
                </a:solidFill>
                <a:latin typeface="Liter" pitchFamily="34" charset="0"/>
                <a:ea typeface="Liter" pitchFamily="34" charset="-122"/>
                <a:cs typeface="Liter" pitchFamily="34" charset="-120"/>
              </a:rPr>
              <a:t>La Revolución del Transistor</a:t>
            </a:r>
            <a:endParaRPr lang="en-US" sz="1600" dirty="0"/>
          </a:p>
        </p:txBody>
      </p:sp>
      <p:sp>
        <p:nvSpPr>
          <p:cNvPr id="6" name="Shape 4"/>
          <p:cNvSpPr/>
          <p:nvPr/>
        </p:nvSpPr>
        <p:spPr>
          <a:xfrm>
            <a:off x="375138" y="1162929"/>
            <a:ext cx="900332" cy="37514"/>
          </a:xfrm>
          <a:custGeom>
            <a:avLst/>
            <a:gdLst/>
            <a:ahLst/>
            <a:cxnLst/>
            <a:rect l="l" t="t" r="r" b="b"/>
            <a:pathLst>
              <a:path w="900332" h="37514">
                <a:moveTo>
                  <a:pt x="0" y="0"/>
                </a:moveTo>
                <a:lnTo>
                  <a:pt x="900332" y="0"/>
                </a:lnTo>
                <a:lnTo>
                  <a:pt x="900332" y="37514"/>
                </a:lnTo>
                <a:lnTo>
                  <a:pt x="0" y="37514"/>
                </a:lnTo>
                <a:lnTo>
                  <a:pt x="0" y="0"/>
                </a:lnTo>
                <a:close/>
              </a:path>
            </a:pathLst>
          </a:custGeom>
          <a:solidFill>
            <a:srgbClr val="6366F1"/>
          </a:solidFill>
          <a:ln/>
        </p:spPr>
      </p:sp>
      <p:sp>
        <p:nvSpPr>
          <p:cNvPr id="7" name="Shape 5"/>
          <p:cNvSpPr/>
          <p:nvPr/>
        </p:nvSpPr>
        <p:spPr>
          <a:xfrm>
            <a:off x="379828" y="1392702"/>
            <a:ext cx="6790006" cy="2972972"/>
          </a:xfrm>
          <a:custGeom>
            <a:avLst/>
            <a:gdLst/>
            <a:ahLst/>
            <a:cxnLst/>
            <a:rect l="l" t="t" r="r" b="b"/>
            <a:pathLst>
              <a:path w="6790006" h="2972972">
                <a:moveTo>
                  <a:pt x="112527" y="0"/>
                </a:moveTo>
                <a:lnTo>
                  <a:pt x="6677479" y="0"/>
                </a:lnTo>
                <a:cubicBezTo>
                  <a:pt x="6739626" y="0"/>
                  <a:pt x="6790006" y="50380"/>
                  <a:pt x="6790006" y="112527"/>
                </a:cubicBezTo>
                <a:lnTo>
                  <a:pt x="6790006" y="2860445"/>
                </a:lnTo>
                <a:cubicBezTo>
                  <a:pt x="6790006" y="2922592"/>
                  <a:pt x="6739626" y="2972972"/>
                  <a:pt x="6677479" y="2972972"/>
                </a:cubicBezTo>
                <a:lnTo>
                  <a:pt x="112527" y="2972972"/>
                </a:lnTo>
                <a:cubicBezTo>
                  <a:pt x="50380" y="2972972"/>
                  <a:pt x="0" y="2922592"/>
                  <a:pt x="0" y="2860445"/>
                </a:cubicBezTo>
                <a:lnTo>
                  <a:pt x="0" y="112527"/>
                </a:lnTo>
                <a:cubicBezTo>
                  <a:pt x="0" y="50380"/>
                  <a:pt x="50380" y="0"/>
                  <a:pt x="112527" y="0"/>
                </a:cubicBezTo>
                <a:close/>
              </a:path>
            </a:pathLst>
          </a:custGeom>
          <a:solidFill>
            <a:srgbClr val="262626"/>
          </a:solidFill>
          <a:ln w="12700">
            <a:solidFill>
              <a:srgbClr val="333333"/>
            </a:solidFill>
            <a:prstDash val="solid"/>
          </a:ln>
        </p:spPr>
      </p:sp>
      <p:sp>
        <p:nvSpPr>
          <p:cNvPr id="8" name="Shape 6"/>
          <p:cNvSpPr/>
          <p:nvPr/>
        </p:nvSpPr>
        <p:spPr>
          <a:xfrm>
            <a:off x="572086" y="1584960"/>
            <a:ext cx="600222" cy="600222"/>
          </a:xfrm>
          <a:custGeom>
            <a:avLst/>
            <a:gdLst/>
            <a:ahLst/>
            <a:cxnLst/>
            <a:rect l="l" t="t" r="r" b="b"/>
            <a:pathLst>
              <a:path w="600222" h="600222">
                <a:moveTo>
                  <a:pt x="112542" y="0"/>
                </a:moveTo>
                <a:lnTo>
                  <a:pt x="487680" y="0"/>
                </a:lnTo>
                <a:cubicBezTo>
                  <a:pt x="549835" y="0"/>
                  <a:pt x="600222" y="50387"/>
                  <a:pt x="600222" y="112542"/>
                </a:cubicBezTo>
                <a:lnTo>
                  <a:pt x="600222" y="487680"/>
                </a:lnTo>
                <a:cubicBezTo>
                  <a:pt x="600222" y="549835"/>
                  <a:pt x="549835" y="600222"/>
                  <a:pt x="487680" y="600222"/>
                </a:cubicBezTo>
                <a:lnTo>
                  <a:pt x="112542" y="600222"/>
                </a:lnTo>
                <a:cubicBezTo>
                  <a:pt x="50387" y="600222"/>
                  <a:pt x="0" y="549835"/>
                  <a:pt x="0" y="487680"/>
                </a:cubicBezTo>
                <a:lnTo>
                  <a:pt x="0" y="112542"/>
                </a:lnTo>
                <a:cubicBezTo>
                  <a:pt x="0" y="50387"/>
                  <a:pt x="50387" y="0"/>
                  <a:pt x="112542" y="0"/>
                </a:cubicBezTo>
                <a:close/>
              </a:path>
            </a:pathLst>
          </a:custGeom>
          <a:solidFill>
            <a:srgbClr val="6366F1">
              <a:alpha val="20000"/>
            </a:srgbClr>
          </a:solidFill>
          <a:ln/>
        </p:spPr>
      </p:sp>
      <p:sp>
        <p:nvSpPr>
          <p:cNvPr id="9" name="Shape 7"/>
          <p:cNvSpPr/>
          <p:nvPr/>
        </p:nvSpPr>
        <p:spPr>
          <a:xfrm>
            <a:off x="751449" y="1744394"/>
            <a:ext cx="246185" cy="281354"/>
          </a:xfrm>
          <a:custGeom>
            <a:avLst/>
            <a:gdLst/>
            <a:ahLst/>
            <a:cxnLst/>
            <a:rect l="l" t="t" r="r" b="b"/>
            <a:pathLst>
              <a:path w="246185" h="281354">
                <a:moveTo>
                  <a:pt x="123092" y="219148"/>
                </a:moveTo>
                <a:cubicBezTo>
                  <a:pt x="116608" y="221951"/>
                  <a:pt x="110234" y="224479"/>
                  <a:pt x="103914" y="226567"/>
                </a:cubicBezTo>
                <a:cubicBezTo>
                  <a:pt x="113091" y="245141"/>
                  <a:pt x="120949" y="246185"/>
                  <a:pt x="123092" y="246185"/>
                </a:cubicBezTo>
                <a:cubicBezTo>
                  <a:pt x="125235" y="246185"/>
                  <a:pt x="133039" y="245141"/>
                  <a:pt x="142271" y="226567"/>
                </a:cubicBezTo>
                <a:cubicBezTo>
                  <a:pt x="136006" y="224424"/>
                  <a:pt x="129577" y="221951"/>
                  <a:pt x="123092" y="219148"/>
                </a:cubicBezTo>
                <a:close/>
                <a:moveTo>
                  <a:pt x="227501" y="140677"/>
                </a:moveTo>
                <a:cubicBezTo>
                  <a:pt x="245635" y="165515"/>
                  <a:pt x="251845" y="190628"/>
                  <a:pt x="240470" y="211015"/>
                </a:cubicBezTo>
                <a:cubicBezTo>
                  <a:pt x="229369" y="230963"/>
                  <a:pt x="206125" y="238107"/>
                  <a:pt x="177165" y="234755"/>
                </a:cubicBezTo>
                <a:cubicBezTo>
                  <a:pt x="165076" y="263385"/>
                  <a:pt x="146557" y="281354"/>
                  <a:pt x="123092" y="281354"/>
                </a:cubicBezTo>
                <a:cubicBezTo>
                  <a:pt x="99628" y="281354"/>
                  <a:pt x="81109" y="263385"/>
                  <a:pt x="69020" y="234755"/>
                </a:cubicBezTo>
                <a:cubicBezTo>
                  <a:pt x="40060" y="238107"/>
                  <a:pt x="16815" y="230963"/>
                  <a:pt x="5715" y="211015"/>
                </a:cubicBezTo>
                <a:cubicBezTo>
                  <a:pt x="-5660" y="190628"/>
                  <a:pt x="550" y="165515"/>
                  <a:pt x="18684" y="140677"/>
                </a:cubicBezTo>
                <a:cubicBezTo>
                  <a:pt x="550" y="115839"/>
                  <a:pt x="-5660" y="90726"/>
                  <a:pt x="5715" y="70338"/>
                </a:cubicBezTo>
                <a:cubicBezTo>
                  <a:pt x="16815" y="50391"/>
                  <a:pt x="40060" y="43247"/>
                  <a:pt x="69020" y="46599"/>
                </a:cubicBezTo>
                <a:cubicBezTo>
                  <a:pt x="81109" y="17969"/>
                  <a:pt x="99573" y="0"/>
                  <a:pt x="123092" y="0"/>
                </a:cubicBezTo>
                <a:cubicBezTo>
                  <a:pt x="146612" y="0"/>
                  <a:pt x="165076" y="17969"/>
                  <a:pt x="177165" y="46599"/>
                </a:cubicBezTo>
                <a:cubicBezTo>
                  <a:pt x="206125" y="43247"/>
                  <a:pt x="229369" y="50336"/>
                  <a:pt x="240470" y="70338"/>
                </a:cubicBezTo>
                <a:cubicBezTo>
                  <a:pt x="251845" y="90726"/>
                  <a:pt x="245635" y="115839"/>
                  <a:pt x="227501" y="140677"/>
                </a:cubicBezTo>
                <a:close/>
                <a:moveTo>
                  <a:pt x="191343" y="177715"/>
                </a:moveTo>
                <a:cubicBezTo>
                  <a:pt x="190408" y="185518"/>
                  <a:pt x="189199" y="193101"/>
                  <a:pt x="187661" y="200355"/>
                </a:cubicBezTo>
                <a:cubicBezTo>
                  <a:pt x="205136" y="201124"/>
                  <a:pt x="208872" y="195574"/>
                  <a:pt x="209751" y="193925"/>
                </a:cubicBezTo>
                <a:cubicBezTo>
                  <a:pt x="211015" y="191617"/>
                  <a:pt x="213598" y="184089"/>
                  <a:pt x="203212" y="167493"/>
                </a:cubicBezTo>
                <a:cubicBezTo>
                  <a:pt x="199475" y="170955"/>
                  <a:pt x="195519" y="174362"/>
                  <a:pt x="191343" y="177715"/>
                </a:cubicBezTo>
                <a:close/>
                <a:moveTo>
                  <a:pt x="187661" y="81054"/>
                </a:moveTo>
                <a:cubicBezTo>
                  <a:pt x="189199" y="88253"/>
                  <a:pt x="190408" y="95836"/>
                  <a:pt x="191343" y="103694"/>
                </a:cubicBezTo>
                <a:cubicBezTo>
                  <a:pt x="195519" y="107046"/>
                  <a:pt x="199475" y="110453"/>
                  <a:pt x="203212" y="113915"/>
                </a:cubicBezTo>
                <a:cubicBezTo>
                  <a:pt x="213598" y="97320"/>
                  <a:pt x="211015" y="89736"/>
                  <a:pt x="209751" y="87483"/>
                </a:cubicBezTo>
                <a:cubicBezTo>
                  <a:pt x="208872" y="85890"/>
                  <a:pt x="205136" y="80340"/>
                  <a:pt x="187661" y="81054"/>
                </a:cubicBezTo>
                <a:close/>
                <a:moveTo>
                  <a:pt x="142271" y="54787"/>
                </a:moveTo>
                <a:cubicBezTo>
                  <a:pt x="133039" y="36213"/>
                  <a:pt x="125235" y="35169"/>
                  <a:pt x="123092" y="35169"/>
                </a:cubicBezTo>
                <a:cubicBezTo>
                  <a:pt x="120949" y="35169"/>
                  <a:pt x="113146" y="36213"/>
                  <a:pt x="103914" y="54787"/>
                </a:cubicBezTo>
                <a:cubicBezTo>
                  <a:pt x="110179" y="56930"/>
                  <a:pt x="116608" y="59403"/>
                  <a:pt x="123092" y="62206"/>
                </a:cubicBezTo>
                <a:cubicBezTo>
                  <a:pt x="129577" y="59403"/>
                  <a:pt x="135951" y="56875"/>
                  <a:pt x="142271" y="54787"/>
                </a:cubicBezTo>
                <a:close/>
                <a:moveTo>
                  <a:pt x="54897" y="103639"/>
                </a:moveTo>
                <a:cubicBezTo>
                  <a:pt x="55831" y="95781"/>
                  <a:pt x="57040" y="88253"/>
                  <a:pt x="58579" y="80999"/>
                </a:cubicBezTo>
                <a:cubicBezTo>
                  <a:pt x="41104" y="80230"/>
                  <a:pt x="37367" y="85780"/>
                  <a:pt x="36488" y="87429"/>
                </a:cubicBezTo>
                <a:cubicBezTo>
                  <a:pt x="35224" y="89736"/>
                  <a:pt x="32641" y="97265"/>
                  <a:pt x="43027" y="113860"/>
                </a:cubicBezTo>
                <a:cubicBezTo>
                  <a:pt x="46764" y="110398"/>
                  <a:pt x="50721" y="106991"/>
                  <a:pt x="54897" y="103639"/>
                </a:cubicBezTo>
                <a:close/>
                <a:moveTo>
                  <a:pt x="42972" y="167493"/>
                </a:moveTo>
                <a:cubicBezTo>
                  <a:pt x="32586" y="184089"/>
                  <a:pt x="35169" y="191672"/>
                  <a:pt x="36433" y="193925"/>
                </a:cubicBezTo>
                <a:cubicBezTo>
                  <a:pt x="37312" y="195519"/>
                  <a:pt x="41049" y="201069"/>
                  <a:pt x="58524" y="200355"/>
                </a:cubicBezTo>
                <a:cubicBezTo>
                  <a:pt x="56985" y="193156"/>
                  <a:pt x="55776" y="185573"/>
                  <a:pt x="54842" y="177715"/>
                </a:cubicBezTo>
                <a:cubicBezTo>
                  <a:pt x="50666" y="174362"/>
                  <a:pt x="46709" y="170955"/>
                  <a:pt x="42972" y="167493"/>
                </a:cubicBezTo>
                <a:close/>
                <a:moveTo>
                  <a:pt x="167054" y="140677"/>
                </a:moveTo>
                <a:cubicBezTo>
                  <a:pt x="167054" y="116414"/>
                  <a:pt x="147355" y="96715"/>
                  <a:pt x="123092" y="96715"/>
                </a:cubicBezTo>
                <a:cubicBezTo>
                  <a:pt x="98829" y="96715"/>
                  <a:pt x="79131" y="116414"/>
                  <a:pt x="79131" y="140677"/>
                </a:cubicBezTo>
                <a:cubicBezTo>
                  <a:pt x="79131" y="164940"/>
                  <a:pt x="98829" y="184638"/>
                  <a:pt x="123092" y="184638"/>
                </a:cubicBezTo>
                <a:cubicBezTo>
                  <a:pt x="147355" y="184638"/>
                  <a:pt x="167054" y="164940"/>
                  <a:pt x="167054" y="140677"/>
                </a:cubicBezTo>
                <a:close/>
                <a:moveTo>
                  <a:pt x="123092" y="123092"/>
                </a:moveTo>
                <a:cubicBezTo>
                  <a:pt x="132798" y="123092"/>
                  <a:pt x="140677" y="130972"/>
                  <a:pt x="140677" y="140677"/>
                </a:cubicBezTo>
                <a:cubicBezTo>
                  <a:pt x="140677" y="150382"/>
                  <a:pt x="132798" y="158262"/>
                  <a:pt x="123092" y="158262"/>
                </a:cubicBezTo>
                <a:cubicBezTo>
                  <a:pt x="113387" y="158262"/>
                  <a:pt x="105508" y="150382"/>
                  <a:pt x="105508" y="140677"/>
                </a:cubicBezTo>
                <a:cubicBezTo>
                  <a:pt x="105508" y="130972"/>
                  <a:pt x="113387" y="123092"/>
                  <a:pt x="123092" y="123092"/>
                </a:cubicBezTo>
                <a:close/>
              </a:path>
            </a:pathLst>
          </a:custGeom>
          <a:solidFill>
            <a:srgbClr val="6366F1"/>
          </a:solidFill>
          <a:ln/>
        </p:spPr>
      </p:sp>
      <p:sp>
        <p:nvSpPr>
          <p:cNvPr id="10" name="Text 8"/>
          <p:cNvSpPr/>
          <p:nvPr/>
        </p:nvSpPr>
        <p:spPr>
          <a:xfrm>
            <a:off x="1322363" y="1584960"/>
            <a:ext cx="5748997" cy="262597"/>
          </a:xfrm>
          <a:prstGeom prst="rect">
            <a:avLst/>
          </a:prstGeom>
          <a:noFill/>
          <a:ln/>
        </p:spPr>
        <p:txBody>
          <a:bodyPr wrap="square" lIns="0" tIns="0" rIns="0" bIns="0" rtlCol="0" anchor="ctr"/>
          <a:lstStyle/>
          <a:p>
            <a:pPr>
              <a:lnSpc>
                <a:spcPct val="120000"/>
              </a:lnSpc>
            </a:pPr>
            <a:r>
              <a:rPr lang="en-US" sz="1477" b="1" dirty="0">
                <a:solidFill>
                  <a:srgbClr val="EFEFEF"/>
                </a:solidFill>
                <a:latin typeface="Liter" pitchFamily="34" charset="0"/>
                <a:ea typeface="Liter" pitchFamily="34" charset="-122"/>
                <a:cs typeface="Liter" pitchFamily="34" charset="-120"/>
              </a:rPr>
              <a:t>El Invento que Cambió Todo</a:t>
            </a:r>
            <a:endParaRPr lang="en-US" sz="1600" dirty="0"/>
          </a:p>
        </p:txBody>
      </p:sp>
      <p:sp>
        <p:nvSpPr>
          <p:cNvPr id="11" name="Text 9"/>
          <p:cNvSpPr/>
          <p:nvPr/>
        </p:nvSpPr>
        <p:spPr>
          <a:xfrm>
            <a:off x="1322363" y="1960098"/>
            <a:ext cx="5720862" cy="637735"/>
          </a:xfrm>
          <a:prstGeom prst="rect">
            <a:avLst/>
          </a:prstGeom>
          <a:noFill/>
          <a:ln/>
        </p:spPr>
        <p:txBody>
          <a:bodyPr wrap="square" lIns="0" tIns="0" rIns="0" bIns="0" rtlCol="0" anchor="ctr"/>
          <a:lstStyle/>
          <a:p>
            <a:pPr>
              <a:lnSpc>
                <a:spcPct val="140000"/>
              </a:lnSpc>
            </a:pPr>
            <a:r>
              <a:rPr lang="en-US" sz="1034" dirty="0">
                <a:solidFill>
                  <a:srgbClr val="8F8F8F"/>
                </a:solidFill>
                <a:latin typeface="Liter" pitchFamily="34" charset="0"/>
                <a:ea typeface="Liter" pitchFamily="34" charset="-122"/>
                <a:cs typeface="Liter" pitchFamily="34" charset="-120"/>
              </a:rPr>
              <a:t>En </a:t>
            </a:r>
            <a:pPr>
              <a:lnSpc>
                <a:spcPct val="140000"/>
              </a:lnSpc>
            </a:pPr>
            <a:r>
              <a:rPr lang="en-US" sz="1034" b="1" dirty="0">
                <a:solidFill>
                  <a:srgbClr val="EFEFEF"/>
                </a:solidFill>
                <a:latin typeface="Liter" pitchFamily="34" charset="0"/>
                <a:ea typeface="Liter" pitchFamily="34" charset="-122"/>
                <a:cs typeface="Liter" pitchFamily="34" charset="-120"/>
              </a:rPr>
              <a:t>1947</a:t>
            </a:r>
            <a:pPr>
              <a:lnSpc>
                <a:spcPct val="140000"/>
              </a:lnSpc>
            </a:pPr>
            <a:r>
              <a:rPr lang="en-US" sz="1034" dirty="0">
                <a:solidFill>
                  <a:srgbClr val="8F8F8F"/>
                </a:solidFill>
                <a:latin typeface="Liter" pitchFamily="34" charset="0"/>
                <a:ea typeface="Liter" pitchFamily="34" charset="-122"/>
                <a:cs typeface="Liter" pitchFamily="34" charset="-120"/>
              </a:rPr>
              <a:t>, los científicos </a:t>
            </a:r>
            <a:pPr>
              <a:lnSpc>
                <a:spcPct val="140000"/>
              </a:lnSpc>
            </a:pPr>
            <a:r>
              <a:rPr lang="en-US" sz="1034" b="1" dirty="0">
                <a:solidFill>
                  <a:srgbClr val="EFEFEF"/>
                </a:solidFill>
                <a:latin typeface="Liter" pitchFamily="34" charset="0"/>
                <a:ea typeface="Liter" pitchFamily="34" charset="-122"/>
                <a:cs typeface="Liter" pitchFamily="34" charset="-120"/>
              </a:rPr>
              <a:t>John Bardeen, Walter Brattain y William Shockley</a:t>
            </a:r>
            <a:pPr>
              <a:lnSpc>
                <a:spcPct val="140000"/>
              </a:lnSpc>
            </a:pPr>
            <a:r>
              <a:rPr lang="en-US" sz="1034" dirty="0">
                <a:solidFill>
                  <a:srgbClr val="8F8F8F"/>
                </a:solidFill>
                <a:latin typeface="Liter" pitchFamily="34" charset="0"/>
                <a:ea typeface="Liter" pitchFamily="34" charset="-122"/>
                <a:cs typeface="Liter" pitchFamily="34" charset="-120"/>
              </a:rPr>
              <a:t> de los Laboratorios Bell inventaron el transistor. Recibieron el </a:t>
            </a:r>
            <a:pPr>
              <a:lnSpc>
                <a:spcPct val="140000"/>
              </a:lnSpc>
            </a:pPr>
            <a:r>
              <a:rPr lang="en-US" sz="1034" b="1" dirty="0">
                <a:solidFill>
                  <a:srgbClr val="EFEFEF"/>
                </a:solidFill>
                <a:latin typeface="Liter" pitchFamily="34" charset="0"/>
                <a:ea typeface="Liter" pitchFamily="34" charset="-122"/>
                <a:cs typeface="Liter" pitchFamily="34" charset="-120"/>
              </a:rPr>
              <a:t>Premio Nobel de Física en 1956</a:t>
            </a:r>
            <a:pPr>
              <a:lnSpc>
                <a:spcPct val="140000"/>
              </a:lnSpc>
            </a:pPr>
            <a:r>
              <a:rPr lang="en-US" sz="1034" dirty="0">
                <a:solidFill>
                  <a:srgbClr val="8F8F8F"/>
                </a:solidFill>
                <a:latin typeface="Liter" pitchFamily="34" charset="0"/>
                <a:ea typeface="Liter" pitchFamily="34" charset="-122"/>
                <a:cs typeface="Liter" pitchFamily="34" charset="-120"/>
              </a:rPr>
              <a:t>. El transistor reemplazó los tubos de vacío, permitiendo dispositivos más pequeños, rápidos, confiables y eficientes.</a:t>
            </a:r>
            <a:endParaRPr lang="en-US" sz="1600" dirty="0"/>
          </a:p>
        </p:txBody>
      </p:sp>
      <p:sp>
        <p:nvSpPr>
          <p:cNvPr id="12" name="Shape 10"/>
          <p:cNvSpPr/>
          <p:nvPr/>
        </p:nvSpPr>
        <p:spPr>
          <a:xfrm>
            <a:off x="1322363" y="2712720"/>
            <a:ext cx="2776025" cy="750277"/>
          </a:xfrm>
          <a:custGeom>
            <a:avLst/>
            <a:gdLst/>
            <a:ahLst/>
            <a:cxnLst/>
            <a:rect l="l" t="t" r="r" b="b"/>
            <a:pathLst>
              <a:path w="2776025" h="750277">
                <a:moveTo>
                  <a:pt x="75028" y="0"/>
                </a:moveTo>
                <a:lnTo>
                  <a:pt x="2700997" y="0"/>
                </a:lnTo>
                <a:cubicBezTo>
                  <a:pt x="2742434" y="0"/>
                  <a:pt x="2776025" y="33591"/>
                  <a:pt x="2776025" y="75028"/>
                </a:cubicBezTo>
                <a:lnTo>
                  <a:pt x="2776025" y="675249"/>
                </a:lnTo>
                <a:cubicBezTo>
                  <a:pt x="2776025" y="716686"/>
                  <a:pt x="2742434" y="750277"/>
                  <a:pt x="2700997" y="750277"/>
                </a:cubicBezTo>
                <a:lnTo>
                  <a:pt x="75028" y="750277"/>
                </a:lnTo>
                <a:cubicBezTo>
                  <a:pt x="33591" y="750277"/>
                  <a:pt x="0" y="716686"/>
                  <a:pt x="0" y="675249"/>
                </a:cubicBezTo>
                <a:lnTo>
                  <a:pt x="0" y="75028"/>
                </a:lnTo>
                <a:cubicBezTo>
                  <a:pt x="0" y="33619"/>
                  <a:pt x="33619" y="0"/>
                  <a:pt x="75028" y="0"/>
                </a:cubicBezTo>
                <a:close/>
              </a:path>
            </a:pathLst>
          </a:custGeom>
          <a:solidFill>
            <a:srgbClr val="333333"/>
          </a:solidFill>
          <a:ln/>
        </p:spPr>
      </p:sp>
      <p:sp>
        <p:nvSpPr>
          <p:cNvPr id="13" name="Shape 11"/>
          <p:cNvSpPr/>
          <p:nvPr/>
        </p:nvSpPr>
        <p:spPr>
          <a:xfrm>
            <a:off x="1478280" y="2853397"/>
            <a:ext cx="82062" cy="131298"/>
          </a:xfrm>
          <a:custGeom>
            <a:avLst/>
            <a:gdLst/>
            <a:ahLst/>
            <a:cxnLst/>
            <a:rect l="l" t="t" r="r" b="b"/>
            <a:pathLst>
              <a:path w="82062" h="131298">
                <a:moveTo>
                  <a:pt x="41031" y="0"/>
                </a:moveTo>
                <a:cubicBezTo>
                  <a:pt x="27439" y="0"/>
                  <a:pt x="16412" y="11027"/>
                  <a:pt x="16412" y="24618"/>
                </a:cubicBezTo>
                <a:lnTo>
                  <a:pt x="16412" y="66855"/>
                </a:lnTo>
                <a:cubicBezTo>
                  <a:pt x="8847" y="73599"/>
                  <a:pt x="4103" y="83446"/>
                  <a:pt x="4103" y="94371"/>
                </a:cubicBezTo>
                <a:cubicBezTo>
                  <a:pt x="4103" y="114758"/>
                  <a:pt x="20644" y="131298"/>
                  <a:pt x="41031" y="131298"/>
                </a:cubicBezTo>
                <a:cubicBezTo>
                  <a:pt x="61418" y="131298"/>
                  <a:pt x="77958" y="114758"/>
                  <a:pt x="77958" y="94371"/>
                </a:cubicBezTo>
                <a:cubicBezTo>
                  <a:pt x="77958" y="83446"/>
                  <a:pt x="73214" y="73599"/>
                  <a:pt x="65649" y="66855"/>
                </a:cubicBezTo>
                <a:lnTo>
                  <a:pt x="65649" y="24618"/>
                </a:lnTo>
                <a:cubicBezTo>
                  <a:pt x="65649" y="11027"/>
                  <a:pt x="54622" y="0"/>
                  <a:pt x="41031" y="0"/>
                </a:cubicBezTo>
                <a:close/>
                <a:moveTo>
                  <a:pt x="57443" y="94371"/>
                </a:moveTo>
                <a:cubicBezTo>
                  <a:pt x="57443" y="103423"/>
                  <a:pt x="50083" y="110783"/>
                  <a:pt x="41031" y="110783"/>
                </a:cubicBezTo>
                <a:cubicBezTo>
                  <a:pt x="31978" y="110783"/>
                  <a:pt x="24618" y="103423"/>
                  <a:pt x="24618" y="94371"/>
                </a:cubicBezTo>
                <a:cubicBezTo>
                  <a:pt x="24618" y="87472"/>
                  <a:pt x="28850" y="81574"/>
                  <a:pt x="34876" y="79164"/>
                </a:cubicBezTo>
                <a:lnTo>
                  <a:pt x="34876" y="55392"/>
                </a:lnTo>
                <a:cubicBezTo>
                  <a:pt x="34876" y="51981"/>
                  <a:pt x="37620" y="49237"/>
                  <a:pt x="41031" y="49237"/>
                </a:cubicBezTo>
                <a:cubicBezTo>
                  <a:pt x="44441" y="49237"/>
                  <a:pt x="47185" y="51981"/>
                  <a:pt x="47185" y="55392"/>
                </a:cubicBezTo>
                <a:lnTo>
                  <a:pt x="47185" y="79164"/>
                </a:lnTo>
                <a:cubicBezTo>
                  <a:pt x="53212" y="81600"/>
                  <a:pt x="57443" y="87498"/>
                  <a:pt x="57443" y="94371"/>
                </a:cubicBezTo>
                <a:close/>
              </a:path>
            </a:pathLst>
          </a:custGeom>
          <a:solidFill>
            <a:srgbClr val="6366F1"/>
          </a:solidFill>
          <a:ln/>
        </p:spPr>
      </p:sp>
      <p:sp>
        <p:nvSpPr>
          <p:cNvPr id="14" name="Text 12"/>
          <p:cNvSpPr/>
          <p:nvPr/>
        </p:nvSpPr>
        <p:spPr>
          <a:xfrm>
            <a:off x="1674055" y="2825262"/>
            <a:ext cx="778412" cy="187569"/>
          </a:xfrm>
          <a:prstGeom prst="rect">
            <a:avLst/>
          </a:prstGeom>
          <a:noFill/>
          <a:ln/>
        </p:spPr>
        <p:txBody>
          <a:bodyPr wrap="square" lIns="0" tIns="0" rIns="0" bIns="0" rtlCol="0" anchor="ctr"/>
          <a:lstStyle/>
          <a:p>
            <a:pPr>
              <a:lnSpc>
                <a:spcPct val="120000"/>
              </a:lnSpc>
            </a:pPr>
            <a:r>
              <a:rPr lang="en-US" sz="1034" b="1" dirty="0">
                <a:solidFill>
                  <a:srgbClr val="EFEFEF"/>
                </a:solidFill>
                <a:latin typeface="Liter" pitchFamily="34" charset="0"/>
                <a:ea typeface="Liter" pitchFamily="34" charset="-122"/>
                <a:cs typeface="Liter" pitchFamily="34" charset="-120"/>
              </a:rPr>
              <a:t>Menor Calor</a:t>
            </a:r>
            <a:endParaRPr lang="en-US" sz="1600" dirty="0"/>
          </a:p>
        </p:txBody>
      </p:sp>
      <p:sp>
        <p:nvSpPr>
          <p:cNvPr id="15" name="Text 13"/>
          <p:cNvSpPr/>
          <p:nvPr/>
        </p:nvSpPr>
        <p:spPr>
          <a:xfrm>
            <a:off x="1434905" y="3050345"/>
            <a:ext cx="2607212" cy="300111"/>
          </a:xfrm>
          <a:prstGeom prst="rect">
            <a:avLst/>
          </a:prstGeom>
          <a:noFill/>
          <a:ln/>
        </p:spPr>
        <p:txBody>
          <a:bodyPr wrap="square" lIns="0" tIns="0" rIns="0" bIns="0" rtlCol="0" anchor="ctr"/>
          <a:lstStyle/>
          <a:p>
            <a:pPr>
              <a:lnSpc>
                <a:spcPct val="110000"/>
              </a:lnSpc>
            </a:pPr>
            <a:r>
              <a:rPr lang="en-US" sz="886" dirty="0">
                <a:solidFill>
                  <a:srgbClr val="8F8F8F"/>
                </a:solidFill>
                <a:latin typeface="Liter" pitchFamily="34" charset="0"/>
                <a:ea typeface="Liter" pitchFamily="34" charset="-122"/>
                <a:cs typeface="Liter" pitchFamily="34" charset="-120"/>
              </a:rPr>
              <a:t>No requiere calentamiento, opera a temperatura ambiente</a:t>
            </a:r>
            <a:endParaRPr lang="en-US" sz="1600" dirty="0"/>
          </a:p>
        </p:txBody>
      </p:sp>
      <p:sp>
        <p:nvSpPr>
          <p:cNvPr id="16" name="Shape 14"/>
          <p:cNvSpPr/>
          <p:nvPr/>
        </p:nvSpPr>
        <p:spPr>
          <a:xfrm>
            <a:off x="4207705" y="2712720"/>
            <a:ext cx="2776025" cy="750277"/>
          </a:xfrm>
          <a:custGeom>
            <a:avLst/>
            <a:gdLst/>
            <a:ahLst/>
            <a:cxnLst/>
            <a:rect l="l" t="t" r="r" b="b"/>
            <a:pathLst>
              <a:path w="2776025" h="750277">
                <a:moveTo>
                  <a:pt x="75028" y="0"/>
                </a:moveTo>
                <a:lnTo>
                  <a:pt x="2700997" y="0"/>
                </a:lnTo>
                <a:cubicBezTo>
                  <a:pt x="2742434" y="0"/>
                  <a:pt x="2776025" y="33591"/>
                  <a:pt x="2776025" y="75028"/>
                </a:cubicBezTo>
                <a:lnTo>
                  <a:pt x="2776025" y="675249"/>
                </a:lnTo>
                <a:cubicBezTo>
                  <a:pt x="2776025" y="716686"/>
                  <a:pt x="2742434" y="750277"/>
                  <a:pt x="2700997" y="750277"/>
                </a:cubicBezTo>
                <a:lnTo>
                  <a:pt x="75028" y="750277"/>
                </a:lnTo>
                <a:cubicBezTo>
                  <a:pt x="33591" y="750277"/>
                  <a:pt x="0" y="716686"/>
                  <a:pt x="0" y="675249"/>
                </a:cubicBezTo>
                <a:lnTo>
                  <a:pt x="0" y="75028"/>
                </a:lnTo>
                <a:cubicBezTo>
                  <a:pt x="0" y="33619"/>
                  <a:pt x="33619" y="0"/>
                  <a:pt x="75028" y="0"/>
                </a:cubicBezTo>
                <a:close/>
              </a:path>
            </a:pathLst>
          </a:custGeom>
          <a:solidFill>
            <a:srgbClr val="333333"/>
          </a:solidFill>
          <a:ln/>
        </p:spPr>
      </p:sp>
      <p:sp>
        <p:nvSpPr>
          <p:cNvPr id="17" name="Shape 15"/>
          <p:cNvSpPr/>
          <p:nvPr/>
        </p:nvSpPr>
        <p:spPr>
          <a:xfrm>
            <a:off x="4347210" y="2853397"/>
            <a:ext cx="114886" cy="131298"/>
          </a:xfrm>
          <a:custGeom>
            <a:avLst/>
            <a:gdLst/>
            <a:ahLst/>
            <a:cxnLst/>
            <a:rect l="l" t="t" r="r" b="b"/>
            <a:pathLst>
              <a:path w="114886" h="131298">
                <a:moveTo>
                  <a:pt x="86883" y="-2539"/>
                </a:moveTo>
                <a:cubicBezTo>
                  <a:pt x="89934" y="-333"/>
                  <a:pt x="91063" y="3667"/>
                  <a:pt x="89678" y="7155"/>
                </a:cubicBezTo>
                <a:lnTo>
                  <a:pt x="69573" y="57443"/>
                </a:lnTo>
                <a:lnTo>
                  <a:pt x="106680" y="57443"/>
                </a:lnTo>
                <a:cubicBezTo>
                  <a:pt x="110142" y="57443"/>
                  <a:pt x="113219" y="59597"/>
                  <a:pt x="114399" y="62854"/>
                </a:cubicBezTo>
                <a:cubicBezTo>
                  <a:pt x="115579" y="66111"/>
                  <a:pt x="114578" y="69752"/>
                  <a:pt x="111937" y="71958"/>
                </a:cubicBezTo>
                <a:lnTo>
                  <a:pt x="38082" y="133504"/>
                </a:lnTo>
                <a:cubicBezTo>
                  <a:pt x="35184" y="135914"/>
                  <a:pt x="31055" y="136043"/>
                  <a:pt x="28004" y="133837"/>
                </a:cubicBezTo>
                <a:cubicBezTo>
                  <a:pt x="24952" y="131632"/>
                  <a:pt x="23823" y="127631"/>
                  <a:pt x="25208" y="124144"/>
                </a:cubicBezTo>
                <a:lnTo>
                  <a:pt x="45313" y="73855"/>
                </a:lnTo>
                <a:lnTo>
                  <a:pt x="8206" y="73855"/>
                </a:lnTo>
                <a:cubicBezTo>
                  <a:pt x="4744" y="73855"/>
                  <a:pt x="1667" y="71701"/>
                  <a:pt x="487" y="68444"/>
                </a:cubicBezTo>
                <a:cubicBezTo>
                  <a:pt x="-692" y="65188"/>
                  <a:pt x="308" y="61546"/>
                  <a:pt x="2949" y="59341"/>
                </a:cubicBezTo>
                <a:lnTo>
                  <a:pt x="76804" y="-2205"/>
                </a:lnTo>
                <a:cubicBezTo>
                  <a:pt x="79702" y="-4616"/>
                  <a:pt x="83831" y="-4744"/>
                  <a:pt x="86883" y="-2539"/>
                </a:cubicBezTo>
                <a:close/>
              </a:path>
            </a:pathLst>
          </a:custGeom>
          <a:solidFill>
            <a:srgbClr val="6366F1"/>
          </a:solidFill>
          <a:ln/>
        </p:spPr>
      </p:sp>
      <p:sp>
        <p:nvSpPr>
          <p:cNvPr id="18" name="Text 16"/>
          <p:cNvSpPr/>
          <p:nvPr/>
        </p:nvSpPr>
        <p:spPr>
          <a:xfrm>
            <a:off x="4559398" y="2825262"/>
            <a:ext cx="628357" cy="187569"/>
          </a:xfrm>
          <a:prstGeom prst="rect">
            <a:avLst/>
          </a:prstGeom>
          <a:noFill/>
          <a:ln/>
        </p:spPr>
        <p:txBody>
          <a:bodyPr wrap="square" lIns="0" tIns="0" rIns="0" bIns="0" rtlCol="0" anchor="ctr"/>
          <a:lstStyle/>
          <a:p>
            <a:pPr>
              <a:lnSpc>
                <a:spcPct val="120000"/>
              </a:lnSpc>
            </a:pPr>
            <a:r>
              <a:rPr lang="en-US" sz="1034" b="1" dirty="0">
                <a:solidFill>
                  <a:srgbClr val="EFEFEF"/>
                </a:solidFill>
                <a:latin typeface="Liter" pitchFamily="34" charset="0"/>
                <a:ea typeface="Liter" pitchFamily="34" charset="-122"/>
                <a:cs typeface="Liter" pitchFamily="34" charset="-120"/>
              </a:rPr>
              <a:t>Eficiencia</a:t>
            </a:r>
            <a:endParaRPr lang="en-US" sz="1600" dirty="0"/>
          </a:p>
        </p:txBody>
      </p:sp>
      <p:sp>
        <p:nvSpPr>
          <p:cNvPr id="19" name="Text 17"/>
          <p:cNvSpPr/>
          <p:nvPr/>
        </p:nvSpPr>
        <p:spPr>
          <a:xfrm>
            <a:off x="4320247" y="3050345"/>
            <a:ext cx="2607212" cy="150055"/>
          </a:xfrm>
          <a:prstGeom prst="rect">
            <a:avLst/>
          </a:prstGeom>
          <a:noFill/>
          <a:ln/>
        </p:spPr>
        <p:txBody>
          <a:bodyPr wrap="square" lIns="0" tIns="0" rIns="0" bIns="0" rtlCol="0" anchor="ctr"/>
          <a:lstStyle/>
          <a:p>
            <a:pPr>
              <a:lnSpc>
                <a:spcPct val="110000"/>
              </a:lnSpc>
            </a:pPr>
            <a:r>
              <a:rPr lang="en-US" sz="886" dirty="0">
                <a:solidFill>
                  <a:srgbClr val="8F8F8F"/>
                </a:solidFill>
                <a:latin typeface="Liter" pitchFamily="34" charset="0"/>
                <a:ea typeface="Liter" pitchFamily="34" charset="-122"/>
                <a:cs typeface="Liter" pitchFamily="34" charset="-120"/>
              </a:rPr>
              <a:t>Consumo energético reducido drásticamente</a:t>
            </a:r>
            <a:endParaRPr lang="en-US" sz="1600" dirty="0"/>
          </a:p>
        </p:txBody>
      </p:sp>
      <p:sp>
        <p:nvSpPr>
          <p:cNvPr id="20" name="Shape 18"/>
          <p:cNvSpPr/>
          <p:nvPr/>
        </p:nvSpPr>
        <p:spPr>
          <a:xfrm>
            <a:off x="1322363" y="3575538"/>
            <a:ext cx="2776025" cy="600222"/>
          </a:xfrm>
          <a:custGeom>
            <a:avLst/>
            <a:gdLst/>
            <a:ahLst/>
            <a:cxnLst/>
            <a:rect l="l" t="t" r="r" b="b"/>
            <a:pathLst>
              <a:path w="2776025" h="600222">
                <a:moveTo>
                  <a:pt x="75028" y="0"/>
                </a:moveTo>
                <a:lnTo>
                  <a:pt x="2700997" y="0"/>
                </a:lnTo>
                <a:cubicBezTo>
                  <a:pt x="2742434" y="0"/>
                  <a:pt x="2776025" y="33591"/>
                  <a:pt x="2776025" y="75028"/>
                </a:cubicBezTo>
                <a:lnTo>
                  <a:pt x="2776025" y="525194"/>
                </a:lnTo>
                <a:cubicBezTo>
                  <a:pt x="2776025" y="566630"/>
                  <a:pt x="2742434" y="600222"/>
                  <a:pt x="2700997" y="600222"/>
                </a:cubicBezTo>
                <a:lnTo>
                  <a:pt x="75028" y="600222"/>
                </a:lnTo>
                <a:cubicBezTo>
                  <a:pt x="33591" y="600222"/>
                  <a:pt x="0" y="566630"/>
                  <a:pt x="0" y="525194"/>
                </a:cubicBezTo>
                <a:lnTo>
                  <a:pt x="0" y="75028"/>
                </a:lnTo>
                <a:cubicBezTo>
                  <a:pt x="0" y="33619"/>
                  <a:pt x="33619" y="0"/>
                  <a:pt x="75028" y="0"/>
                </a:cubicBezTo>
                <a:close/>
              </a:path>
            </a:pathLst>
          </a:custGeom>
          <a:solidFill>
            <a:srgbClr val="333333"/>
          </a:solidFill>
          <a:ln/>
        </p:spPr>
      </p:sp>
      <p:sp>
        <p:nvSpPr>
          <p:cNvPr id="21" name="Shape 19"/>
          <p:cNvSpPr/>
          <p:nvPr/>
        </p:nvSpPr>
        <p:spPr>
          <a:xfrm>
            <a:off x="1453662" y="3716215"/>
            <a:ext cx="131298" cy="131298"/>
          </a:xfrm>
          <a:custGeom>
            <a:avLst/>
            <a:gdLst/>
            <a:ahLst/>
            <a:cxnLst/>
            <a:rect l="l" t="t" r="r" b="b"/>
            <a:pathLst>
              <a:path w="131298" h="131298">
                <a:moveTo>
                  <a:pt x="65649" y="131298"/>
                </a:moveTo>
                <a:cubicBezTo>
                  <a:pt x="101882" y="131298"/>
                  <a:pt x="131298" y="101882"/>
                  <a:pt x="131298" y="65649"/>
                </a:cubicBezTo>
                <a:cubicBezTo>
                  <a:pt x="131298" y="29416"/>
                  <a:pt x="101882" y="0"/>
                  <a:pt x="65649" y="0"/>
                </a:cubicBezTo>
                <a:cubicBezTo>
                  <a:pt x="29416" y="0"/>
                  <a:pt x="0" y="29416"/>
                  <a:pt x="0" y="65649"/>
                </a:cubicBezTo>
                <a:cubicBezTo>
                  <a:pt x="0" y="101882"/>
                  <a:pt x="29416" y="131298"/>
                  <a:pt x="65649" y="131298"/>
                </a:cubicBezTo>
                <a:close/>
                <a:moveTo>
                  <a:pt x="87293" y="54545"/>
                </a:moveTo>
                <a:lnTo>
                  <a:pt x="66778" y="87370"/>
                </a:lnTo>
                <a:cubicBezTo>
                  <a:pt x="65701" y="89088"/>
                  <a:pt x="63854" y="90165"/>
                  <a:pt x="61828" y="90268"/>
                </a:cubicBezTo>
                <a:cubicBezTo>
                  <a:pt x="59802" y="90370"/>
                  <a:pt x="57853" y="89447"/>
                  <a:pt x="56648" y="87806"/>
                </a:cubicBezTo>
                <a:lnTo>
                  <a:pt x="44339" y="71394"/>
                </a:lnTo>
                <a:cubicBezTo>
                  <a:pt x="42287" y="68675"/>
                  <a:pt x="42852" y="64829"/>
                  <a:pt x="45570" y="62777"/>
                </a:cubicBezTo>
                <a:cubicBezTo>
                  <a:pt x="48288" y="60726"/>
                  <a:pt x="52135" y="61290"/>
                  <a:pt x="54186" y="64008"/>
                </a:cubicBezTo>
                <a:lnTo>
                  <a:pt x="61110" y="73240"/>
                </a:lnTo>
                <a:lnTo>
                  <a:pt x="76856" y="48032"/>
                </a:lnTo>
                <a:cubicBezTo>
                  <a:pt x="78651" y="45159"/>
                  <a:pt x="82446" y="44262"/>
                  <a:pt x="85344" y="46083"/>
                </a:cubicBezTo>
                <a:cubicBezTo>
                  <a:pt x="88242" y="47903"/>
                  <a:pt x="89114" y="51673"/>
                  <a:pt x="87293" y="54571"/>
                </a:cubicBezTo>
                <a:close/>
              </a:path>
            </a:pathLst>
          </a:custGeom>
          <a:solidFill>
            <a:srgbClr val="6366F1"/>
          </a:solidFill>
          <a:ln/>
        </p:spPr>
      </p:sp>
      <p:sp>
        <p:nvSpPr>
          <p:cNvPr id="22" name="Text 20"/>
          <p:cNvSpPr/>
          <p:nvPr/>
        </p:nvSpPr>
        <p:spPr>
          <a:xfrm>
            <a:off x="1674055" y="3688080"/>
            <a:ext cx="834683" cy="187569"/>
          </a:xfrm>
          <a:prstGeom prst="rect">
            <a:avLst/>
          </a:prstGeom>
          <a:noFill/>
          <a:ln/>
        </p:spPr>
        <p:txBody>
          <a:bodyPr wrap="square" lIns="0" tIns="0" rIns="0" bIns="0" rtlCol="0" anchor="ctr"/>
          <a:lstStyle/>
          <a:p>
            <a:pPr>
              <a:lnSpc>
                <a:spcPct val="120000"/>
              </a:lnSpc>
            </a:pPr>
            <a:r>
              <a:rPr lang="en-US" sz="1034" b="1" dirty="0">
                <a:solidFill>
                  <a:srgbClr val="EFEFEF"/>
                </a:solidFill>
                <a:latin typeface="Liter" pitchFamily="34" charset="0"/>
                <a:ea typeface="Liter" pitchFamily="34" charset="-122"/>
                <a:cs typeface="Liter" pitchFamily="34" charset="-120"/>
              </a:rPr>
              <a:t>Confiabilidad</a:t>
            </a:r>
            <a:endParaRPr lang="en-US" sz="1600" dirty="0"/>
          </a:p>
        </p:txBody>
      </p:sp>
      <p:sp>
        <p:nvSpPr>
          <p:cNvPr id="23" name="Text 21"/>
          <p:cNvSpPr/>
          <p:nvPr/>
        </p:nvSpPr>
        <p:spPr>
          <a:xfrm>
            <a:off x="1434905" y="3913163"/>
            <a:ext cx="2607212" cy="150055"/>
          </a:xfrm>
          <a:prstGeom prst="rect">
            <a:avLst/>
          </a:prstGeom>
          <a:noFill/>
          <a:ln/>
        </p:spPr>
        <p:txBody>
          <a:bodyPr wrap="square" lIns="0" tIns="0" rIns="0" bIns="0" rtlCol="0" anchor="ctr"/>
          <a:lstStyle/>
          <a:p>
            <a:pPr>
              <a:lnSpc>
                <a:spcPct val="110000"/>
              </a:lnSpc>
            </a:pPr>
            <a:r>
              <a:rPr lang="en-US" sz="886" dirty="0">
                <a:solidFill>
                  <a:srgbClr val="8F8F8F"/>
                </a:solidFill>
                <a:latin typeface="Liter" pitchFamily="34" charset="0"/>
                <a:ea typeface="Liter" pitchFamily="34" charset="-122"/>
                <a:cs typeface="Liter" pitchFamily="34" charset="-120"/>
              </a:rPr>
              <a:t>Vida útil mucho mayor, menos fallas</a:t>
            </a:r>
            <a:endParaRPr lang="en-US" sz="1600" dirty="0"/>
          </a:p>
        </p:txBody>
      </p:sp>
      <p:sp>
        <p:nvSpPr>
          <p:cNvPr id="24" name="Shape 22"/>
          <p:cNvSpPr/>
          <p:nvPr/>
        </p:nvSpPr>
        <p:spPr>
          <a:xfrm>
            <a:off x="4207705" y="3575538"/>
            <a:ext cx="2776025" cy="600222"/>
          </a:xfrm>
          <a:custGeom>
            <a:avLst/>
            <a:gdLst/>
            <a:ahLst/>
            <a:cxnLst/>
            <a:rect l="l" t="t" r="r" b="b"/>
            <a:pathLst>
              <a:path w="2776025" h="600222">
                <a:moveTo>
                  <a:pt x="75028" y="0"/>
                </a:moveTo>
                <a:lnTo>
                  <a:pt x="2700997" y="0"/>
                </a:lnTo>
                <a:cubicBezTo>
                  <a:pt x="2742434" y="0"/>
                  <a:pt x="2776025" y="33591"/>
                  <a:pt x="2776025" y="75028"/>
                </a:cubicBezTo>
                <a:lnTo>
                  <a:pt x="2776025" y="525194"/>
                </a:lnTo>
                <a:cubicBezTo>
                  <a:pt x="2776025" y="566630"/>
                  <a:pt x="2742434" y="600222"/>
                  <a:pt x="2700997" y="600222"/>
                </a:cubicBezTo>
                <a:lnTo>
                  <a:pt x="75028" y="600222"/>
                </a:lnTo>
                <a:cubicBezTo>
                  <a:pt x="33591" y="600222"/>
                  <a:pt x="0" y="566630"/>
                  <a:pt x="0" y="525194"/>
                </a:cubicBezTo>
                <a:lnTo>
                  <a:pt x="0" y="75028"/>
                </a:lnTo>
                <a:cubicBezTo>
                  <a:pt x="0" y="33619"/>
                  <a:pt x="33619" y="0"/>
                  <a:pt x="75028" y="0"/>
                </a:cubicBezTo>
                <a:close/>
              </a:path>
            </a:pathLst>
          </a:custGeom>
          <a:solidFill>
            <a:srgbClr val="333333"/>
          </a:solidFill>
          <a:ln/>
        </p:spPr>
      </p:sp>
      <p:sp>
        <p:nvSpPr>
          <p:cNvPr id="25" name="Shape 23"/>
          <p:cNvSpPr/>
          <p:nvPr/>
        </p:nvSpPr>
        <p:spPr>
          <a:xfrm>
            <a:off x="4347210" y="3716215"/>
            <a:ext cx="114886" cy="131298"/>
          </a:xfrm>
          <a:custGeom>
            <a:avLst/>
            <a:gdLst/>
            <a:ahLst/>
            <a:cxnLst/>
            <a:rect l="l" t="t" r="r" b="b"/>
            <a:pathLst>
              <a:path w="114886" h="131298">
                <a:moveTo>
                  <a:pt x="41031" y="16412"/>
                </a:moveTo>
                <a:cubicBezTo>
                  <a:pt x="41031" y="11873"/>
                  <a:pt x="37364" y="8206"/>
                  <a:pt x="32825" y="8206"/>
                </a:cubicBezTo>
                <a:cubicBezTo>
                  <a:pt x="28286" y="8206"/>
                  <a:pt x="24618" y="11873"/>
                  <a:pt x="24618" y="16412"/>
                </a:cubicBezTo>
                <a:lnTo>
                  <a:pt x="24618" y="32825"/>
                </a:lnTo>
                <a:lnTo>
                  <a:pt x="8206" y="32825"/>
                </a:lnTo>
                <a:cubicBezTo>
                  <a:pt x="3667" y="32825"/>
                  <a:pt x="0" y="36492"/>
                  <a:pt x="0" y="41031"/>
                </a:cubicBezTo>
                <a:cubicBezTo>
                  <a:pt x="0" y="45570"/>
                  <a:pt x="3667" y="49237"/>
                  <a:pt x="8206" y="49237"/>
                </a:cubicBezTo>
                <a:lnTo>
                  <a:pt x="32825" y="49237"/>
                </a:lnTo>
                <a:cubicBezTo>
                  <a:pt x="37364" y="49237"/>
                  <a:pt x="41031" y="45570"/>
                  <a:pt x="41031" y="41031"/>
                </a:cubicBezTo>
                <a:lnTo>
                  <a:pt x="41031" y="16412"/>
                </a:lnTo>
                <a:close/>
                <a:moveTo>
                  <a:pt x="8206" y="82062"/>
                </a:moveTo>
                <a:cubicBezTo>
                  <a:pt x="3667" y="82062"/>
                  <a:pt x="0" y="85729"/>
                  <a:pt x="0" y="90268"/>
                </a:cubicBezTo>
                <a:cubicBezTo>
                  <a:pt x="0" y="94807"/>
                  <a:pt x="3667" y="98474"/>
                  <a:pt x="8206" y="98474"/>
                </a:cubicBezTo>
                <a:lnTo>
                  <a:pt x="24618" y="98474"/>
                </a:lnTo>
                <a:lnTo>
                  <a:pt x="24618" y="114886"/>
                </a:lnTo>
                <a:cubicBezTo>
                  <a:pt x="24618" y="119425"/>
                  <a:pt x="28286" y="123092"/>
                  <a:pt x="32825" y="123092"/>
                </a:cubicBezTo>
                <a:cubicBezTo>
                  <a:pt x="37364" y="123092"/>
                  <a:pt x="41031" y="119425"/>
                  <a:pt x="41031" y="114886"/>
                </a:cubicBezTo>
                <a:lnTo>
                  <a:pt x="41031" y="90268"/>
                </a:lnTo>
                <a:cubicBezTo>
                  <a:pt x="41031" y="85729"/>
                  <a:pt x="37364" y="82062"/>
                  <a:pt x="32825" y="82062"/>
                </a:cubicBezTo>
                <a:lnTo>
                  <a:pt x="8206" y="82062"/>
                </a:lnTo>
                <a:close/>
                <a:moveTo>
                  <a:pt x="90268" y="16412"/>
                </a:moveTo>
                <a:cubicBezTo>
                  <a:pt x="90268" y="11873"/>
                  <a:pt x="86601" y="8206"/>
                  <a:pt x="82062" y="8206"/>
                </a:cubicBezTo>
                <a:cubicBezTo>
                  <a:pt x="77523" y="8206"/>
                  <a:pt x="73855" y="11873"/>
                  <a:pt x="73855" y="16412"/>
                </a:cubicBezTo>
                <a:lnTo>
                  <a:pt x="73855" y="41031"/>
                </a:lnTo>
                <a:cubicBezTo>
                  <a:pt x="73855" y="45570"/>
                  <a:pt x="77523" y="49237"/>
                  <a:pt x="82062" y="49237"/>
                </a:cubicBezTo>
                <a:lnTo>
                  <a:pt x="106680" y="49237"/>
                </a:lnTo>
                <a:cubicBezTo>
                  <a:pt x="111219" y="49237"/>
                  <a:pt x="114886" y="45570"/>
                  <a:pt x="114886" y="41031"/>
                </a:cubicBezTo>
                <a:cubicBezTo>
                  <a:pt x="114886" y="36492"/>
                  <a:pt x="111219" y="32825"/>
                  <a:pt x="106680" y="32825"/>
                </a:cubicBezTo>
                <a:lnTo>
                  <a:pt x="90268" y="32825"/>
                </a:lnTo>
                <a:lnTo>
                  <a:pt x="90268" y="16412"/>
                </a:lnTo>
                <a:close/>
                <a:moveTo>
                  <a:pt x="82062" y="82062"/>
                </a:moveTo>
                <a:cubicBezTo>
                  <a:pt x="77523" y="82062"/>
                  <a:pt x="73855" y="85729"/>
                  <a:pt x="73855" y="90268"/>
                </a:cubicBezTo>
                <a:lnTo>
                  <a:pt x="73855" y="114886"/>
                </a:lnTo>
                <a:cubicBezTo>
                  <a:pt x="73855" y="119425"/>
                  <a:pt x="77523" y="123092"/>
                  <a:pt x="82062" y="123092"/>
                </a:cubicBezTo>
                <a:cubicBezTo>
                  <a:pt x="86601" y="123092"/>
                  <a:pt x="90268" y="119425"/>
                  <a:pt x="90268" y="114886"/>
                </a:cubicBezTo>
                <a:lnTo>
                  <a:pt x="90268" y="98474"/>
                </a:lnTo>
                <a:lnTo>
                  <a:pt x="106680" y="98474"/>
                </a:lnTo>
                <a:cubicBezTo>
                  <a:pt x="111219" y="98474"/>
                  <a:pt x="114886" y="94807"/>
                  <a:pt x="114886" y="90268"/>
                </a:cubicBezTo>
                <a:cubicBezTo>
                  <a:pt x="114886" y="85729"/>
                  <a:pt x="111219" y="82062"/>
                  <a:pt x="106680" y="82062"/>
                </a:cubicBezTo>
                <a:lnTo>
                  <a:pt x="82062" y="82062"/>
                </a:lnTo>
                <a:close/>
              </a:path>
            </a:pathLst>
          </a:custGeom>
          <a:solidFill>
            <a:srgbClr val="6366F1"/>
          </a:solidFill>
          <a:ln/>
        </p:spPr>
      </p:sp>
      <p:sp>
        <p:nvSpPr>
          <p:cNvPr id="26" name="Text 24"/>
          <p:cNvSpPr/>
          <p:nvPr/>
        </p:nvSpPr>
        <p:spPr>
          <a:xfrm>
            <a:off x="4559398" y="3688080"/>
            <a:ext cx="947225" cy="187569"/>
          </a:xfrm>
          <a:prstGeom prst="rect">
            <a:avLst/>
          </a:prstGeom>
          <a:noFill/>
          <a:ln/>
        </p:spPr>
        <p:txBody>
          <a:bodyPr wrap="square" lIns="0" tIns="0" rIns="0" bIns="0" rtlCol="0" anchor="ctr"/>
          <a:lstStyle/>
          <a:p>
            <a:pPr>
              <a:lnSpc>
                <a:spcPct val="120000"/>
              </a:lnSpc>
            </a:pPr>
            <a:r>
              <a:rPr lang="en-US" sz="1034" b="1" dirty="0">
                <a:solidFill>
                  <a:srgbClr val="EFEFEF"/>
                </a:solidFill>
                <a:latin typeface="Liter" pitchFamily="34" charset="0"/>
                <a:ea typeface="Liter" pitchFamily="34" charset="-122"/>
                <a:cs typeface="Liter" pitchFamily="34" charset="-120"/>
              </a:rPr>
              <a:t>Miniaturización</a:t>
            </a:r>
            <a:endParaRPr lang="en-US" sz="1600" dirty="0"/>
          </a:p>
        </p:txBody>
      </p:sp>
      <p:sp>
        <p:nvSpPr>
          <p:cNvPr id="27" name="Text 25"/>
          <p:cNvSpPr/>
          <p:nvPr/>
        </p:nvSpPr>
        <p:spPr>
          <a:xfrm>
            <a:off x="4320247" y="3913163"/>
            <a:ext cx="2607212" cy="150055"/>
          </a:xfrm>
          <a:prstGeom prst="rect">
            <a:avLst/>
          </a:prstGeom>
          <a:noFill/>
          <a:ln/>
        </p:spPr>
        <p:txBody>
          <a:bodyPr wrap="square" lIns="0" tIns="0" rIns="0" bIns="0" rtlCol="0" anchor="ctr"/>
          <a:lstStyle/>
          <a:p>
            <a:pPr>
              <a:lnSpc>
                <a:spcPct val="110000"/>
              </a:lnSpc>
            </a:pPr>
            <a:r>
              <a:rPr lang="en-US" sz="886" dirty="0">
                <a:solidFill>
                  <a:srgbClr val="8F8F8F"/>
                </a:solidFill>
                <a:latin typeface="Liter" pitchFamily="34" charset="0"/>
                <a:ea typeface="Liter" pitchFamily="34" charset="-122"/>
                <a:cs typeface="Liter" pitchFamily="34" charset="-120"/>
              </a:rPr>
              <a:t>Tamaño reducido, permite más componentes</a:t>
            </a:r>
            <a:endParaRPr lang="en-US" sz="1600" dirty="0"/>
          </a:p>
        </p:txBody>
      </p:sp>
      <p:sp>
        <p:nvSpPr>
          <p:cNvPr id="28" name="Shape 26"/>
          <p:cNvSpPr/>
          <p:nvPr/>
        </p:nvSpPr>
        <p:spPr>
          <a:xfrm>
            <a:off x="379828" y="4527452"/>
            <a:ext cx="6790006" cy="1828800"/>
          </a:xfrm>
          <a:custGeom>
            <a:avLst/>
            <a:gdLst/>
            <a:ahLst/>
            <a:cxnLst/>
            <a:rect l="l" t="t" r="r" b="b"/>
            <a:pathLst>
              <a:path w="6790006" h="1828800">
                <a:moveTo>
                  <a:pt x="112544" y="0"/>
                </a:moveTo>
                <a:lnTo>
                  <a:pt x="6677462" y="0"/>
                </a:lnTo>
                <a:cubicBezTo>
                  <a:pt x="6739618" y="0"/>
                  <a:pt x="6790006" y="50388"/>
                  <a:pt x="6790006" y="112544"/>
                </a:cubicBezTo>
                <a:lnTo>
                  <a:pt x="6790006" y="1716256"/>
                </a:lnTo>
                <a:cubicBezTo>
                  <a:pt x="6790006" y="1778412"/>
                  <a:pt x="6739618" y="1828800"/>
                  <a:pt x="6677462" y="1828800"/>
                </a:cubicBezTo>
                <a:lnTo>
                  <a:pt x="112544" y="1828800"/>
                </a:lnTo>
                <a:cubicBezTo>
                  <a:pt x="50388" y="1828800"/>
                  <a:pt x="0" y="1778412"/>
                  <a:pt x="0" y="1716256"/>
                </a:cubicBezTo>
                <a:lnTo>
                  <a:pt x="0" y="112544"/>
                </a:lnTo>
                <a:cubicBezTo>
                  <a:pt x="0" y="50429"/>
                  <a:pt x="50429" y="0"/>
                  <a:pt x="112544" y="0"/>
                </a:cubicBezTo>
                <a:close/>
              </a:path>
            </a:pathLst>
          </a:custGeom>
          <a:solidFill>
            <a:srgbClr val="262626"/>
          </a:solidFill>
          <a:ln w="12700">
            <a:solidFill>
              <a:srgbClr val="333333"/>
            </a:solidFill>
            <a:prstDash val="solid"/>
          </a:ln>
        </p:spPr>
      </p:sp>
      <p:sp>
        <p:nvSpPr>
          <p:cNvPr id="29" name="Text 27"/>
          <p:cNvSpPr/>
          <p:nvPr/>
        </p:nvSpPr>
        <p:spPr>
          <a:xfrm>
            <a:off x="572086" y="4719711"/>
            <a:ext cx="6489895" cy="262597"/>
          </a:xfrm>
          <a:prstGeom prst="rect">
            <a:avLst/>
          </a:prstGeom>
          <a:noFill/>
          <a:ln/>
        </p:spPr>
        <p:txBody>
          <a:bodyPr wrap="square" lIns="0" tIns="0" rIns="0" bIns="0" rtlCol="0" anchor="ctr"/>
          <a:lstStyle/>
          <a:p>
            <a:pPr>
              <a:lnSpc>
                <a:spcPct val="130000"/>
              </a:lnSpc>
            </a:pPr>
            <a:r>
              <a:rPr lang="en-US" sz="1329" b="1" dirty="0">
                <a:solidFill>
                  <a:srgbClr val="EFEFEF"/>
                </a:solidFill>
                <a:latin typeface="Liter" pitchFamily="34" charset="0"/>
                <a:ea typeface="Liter" pitchFamily="34" charset="-122"/>
                <a:cs typeface="Liter" pitchFamily="34" charset="-120"/>
              </a:rPr>
              <a:t>Avances en Software</a:t>
            </a:r>
            <a:endParaRPr lang="en-US" sz="1600" dirty="0"/>
          </a:p>
        </p:txBody>
      </p:sp>
      <p:sp>
        <p:nvSpPr>
          <p:cNvPr id="30" name="Shape 28"/>
          <p:cNvSpPr/>
          <p:nvPr/>
        </p:nvSpPr>
        <p:spPr>
          <a:xfrm>
            <a:off x="572086" y="5132363"/>
            <a:ext cx="3132406" cy="1031631"/>
          </a:xfrm>
          <a:custGeom>
            <a:avLst/>
            <a:gdLst/>
            <a:ahLst/>
            <a:cxnLst/>
            <a:rect l="l" t="t" r="r" b="b"/>
            <a:pathLst>
              <a:path w="3132406" h="1031631">
                <a:moveTo>
                  <a:pt x="75031" y="0"/>
                </a:moveTo>
                <a:lnTo>
                  <a:pt x="3057376" y="0"/>
                </a:lnTo>
                <a:cubicBezTo>
                  <a:pt x="3098814" y="0"/>
                  <a:pt x="3132406" y="33592"/>
                  <a:pt x="3132406" y="75031"/>
                </a:cubicBezTo>
                <a:lnTo>
                  <a:pt x="3132406" y="956600"/>
                </a:lnTo>
                <a:cubicBezTo>
                  <a:pt x="3132406" y="998038"/>
                  <a:pt x="3098814" y="1031631"/>
                  <a:pt x="3057376" y="1031631"/>
                </a:cubicBezTo>
                <a:lnTo>
                  <a:pt x="75031" y="1031631"/>
                </a:lnTo>
                <a:cubicBezTo>
                  <a:pt x="33620" y="1031631"/>
                  <a:pt x="0" y="998011"/>
                  <a:pt x="0" y="956600"/>
                </a:cubicBezTo>
                <a:lnTo>
                  <a:pt x="0" y="75031"/>
                </a:lnTo>
                <a:cubicBezTo>
                  <a:pt x="0" y="33620"/>
                  <a:pt x="33620" y="0"/>
                  <a:pt x="75031" y="0"/>
                </a:cubicBezTo>
                <a:close/>
              </a:path>
            </a:pathLst>
          </a:custGeom>
          <a:solidFill>
            <a:srgbClr val="333333">
              <a:alpha val="50196"/>
            </a:srgbClr>
          </a:solidFill>
          <a:ln/>
        </p:spPr>
      </p:sp>
      <p:sp>
        <p:nvSpPr>
          <p:cNvPr id="31" name="Shape 29"/>
          <p:cNvSpPr/>
          <p:nvPr/>
        </p:nvSpPr>
        <p:spPr>
          <a:xfrm>
            <a:off x="731520" y="5319932"/>
            <a:ext cx="168812" cy="150055"/>
          </a:xfrm>
          <a:custGeom>
            <a:avLst/>
            <a:gdLst/>
            <a:ahLst/>
            <a:cxnLst/>
            <a:rect l="l" t="t" r="r" b="b"/>
            <a:pathLst>
              <a:path w="168812" h="150055">
                <a:moveTo>
                  <a:pt x="105742" y="352"/>
                </a:moveTo>
                <a:cubicBezTo>
                  <a:pt x="100760" y="-1084"/>
                  <a:pt x="95572" y="1817"/>
                  <a:pt x="94136" y="6799"/>
                </a:cubicBezTo>
                <a:lnTo>
                  <a:pt x="56622" y="138098"/>
                </a:lnTo>
                <a:cubicBezTo>
                  <a:pt x="55186" y="143080"/>
                  <a:pt x="58088" y="148268"/>
                  <a:pt x="63070" y="149704"/>
                </a:cubicBezTo>
                <a:cubicBezTo>
                  <a:pt x="68052" y="151140"/>
                  <a:pt x="73240" y="148238"/>
                  <a:pt x="74676" y="143256"/>
                </a:cubicBezTo>
                <a:lnTo>
                  <a:pt x="112190" y="11958"/>
                </a:lnTo>
                <a:cubicBezTo>
                  <a:pt x="113626" y="6975"/>
                  <a:pt x="110724" y="1788"/>
                  <a:pt x="105742" y="352"/>
                </a:cubicBezTo>
                <a:close/>
                <a:moveTo>
                  <a:pt x="124675" y="40239"/>
                </a:moveTo>
                <a:cubicBezTo>
                  <a:pt x="121011" y="43903"/>
                  <a:pt x="121011" y="49852"/>
                  <a:pt x="124675" y="53516"/>
                </a:cubicBezTo>
                <a:lnTo>
                  <a:pt x="146187" y="75028"/>
                </a:lnTo>
                <a:lnTo>
                  <a:pt x="124675" y="96540"/>
                </a:lnTo>
                <a:cubicBezTo>
                  <a:pt x="121011" y="100203"/>
                  <a:pt x="121011" y="106152"/>
                  <a:pt x="124675" y="109816"/>
                </a:cubicBezTo>
                <a:cubicBezTo>
                  <a:pt x="128338" y="113479"/>
                  <a:pt x="134288" y="113479"/>
                  <a:pt x="137951" y="109816"/>
                </a:cubicBezTo>
                <a:lnTo>
                  <a:pt x="166087" y="81681"/>
                </a:lnTo>
                <a:cubicBezTo>
                  <a:pt x="169750" y="78017"/>
                  <a:pt x="169750" y="72068"/>
                  <a:pt x="166087" y="68404"/>
                </a:cubicBezTo>
                <a:lnTo>
                  <a:pt x="137951" y="40269"/>
                </a:lnTo>
                <a:cubicBezTo>
                  <a:pt x="134288" y="36605"/>
                  <a:pt x="128338" y="36605"/>
                  <a:pt x="124675" y="40269"/>
                </a:cubicBezTo>
                <a:close/>
                <a:moveTo>
                  <a:pt x="44167" y="40239"/>
                </a:moveTo>
                <a:cubicBezTo>
                  <a:pt x="40503" y="36576"/>
                  <a:pt x="34554" y="36576"/>
                  <a:pt x="30890" y="40239"/>
                </a:cubicBezTo>
                <a:lnTo>
                  <a:pt x="2755" y="68375"/>
                </a:lnTo>
                <a:cubicBezTo>
                  <a:pt x="-909" y="72038"/>
                  <a:pt x="-909" y="77988"/>
                  <a:pt x="2755" y="81651"/>
                </a:cubicBezTo>
                <a:lnTo>
                  <a:pt x="30890" y="109787"/>
                </a:lnTo>
                <a:cubicBezTo>
                  <a:pt x="34554" y="113450"/>
                  <a:pt x="40503" y="113450"/>
                  <a:pt x="44167" y="109787"/>
                </a:cubicBezTo>
                <a:cubicBezTo>
                  <a:pt x="47830" y="106123"/>
                  <a:pt x="47830" y="100174"/>
                  <a:pt x="44167" y="96510"/>
                </a:cubicBezTo>
                <a:lnTo>
                  <a:pt x="22655" y="75028"/>
                </a:lnTo>
                <a:lnTo>
                  <a:pt x="44137" y="53516"/>
                </a:lnTo>
                <a:cubicBezTo>
                  <a:pt x="47801" y="49852"/>
                  <a:pt x="47801" y="43903"/>
                  <a:pt x="44137" y="40239"/>
                </a:cubicBezTo>
                <a:close/>
              </a:path>
            </a:pathLst>
          </a:custGeom>
          <a:solidFill>
            <a:srgbClr val="6366F1"/>
          </a:solidFill>
          <a:ln/>
        </p:spPr>
      </p:sp>
      <p:sp>
        <p:nvSpPr>
          <p:cNvPr id="32" name="Text 30"/>
          <p:cNvSpPr/>
          <p:nvPr/>
        </p:nvSpPr>
        <p:spPr>
          <a:xfrm>
            <a:off x="984738" y="5282418"/>
            <a:ext cx="1575582" cy="225083"/>
          </a:xfrm>
          <a:prstGeom prst="rect">
            <a:avLst/>
          </a:prstGeom>
          <a:noFill/>
          <a:ln/>
        </p:spPr>
        <p:txBody>
          <a:bodyPr wrap="square" lIns="0" tIns="0" rIns="0" bIns="0" rtlCol="0" anchor="ctr"/>
          <a:lstStyle/>
          <a:p>
            <a:pPr>
              <a:lnSpc>
                <a:spcPct val="130000"/>
              </a:lnSpc>
            </a:pPr>
            <a:r>
              <a:rPr lang="en-US" sz="1182" b="1" dirty="0">
                <a:solidFill>
                  <a:srgbClr val="EFEFEF"/>
                </a:solidFill>
                <a:latin typeface="Liter" pitchFamily="34" charset="0"/>
                <a:ea typeface="Liter" pitchFamily="34" charset="-122"/>
                <a:cs typeface="Liter" pitchFamily="34" charset="-120"/>
              </a:rPr>
              <a:t>Lenguaje Ensamblador</a:t>
            </a:r>
            <a:endParaRPr lang="en-US" sz="1600" dirty="0"/>
          </a:p>
        </p:txBody>
      </p:sp>
      <p:sp>
        <p:nvSpPr>
          <p:cNvPr id="33" name="Text 31"/>
          <p:cNvSpPr/>
          <p:nvPr/>
        </p:nvSpPr>
        <p:spPr>
          <a:xfrm>
            <a:off x="722142" y="5582529"/>
            <a:ext cx="2897945" cy="431409"/>
          </a:xfrm>
          <a:prstGeom prst="rect">
            <a:avLst/>
          </a:prstGeom>
          <a:noFill/>
          <a:ln/>
        </p:spPr>
        <p:txBody>
          <a:bodyPr wrap="square" lIns="0" tIns="0" rIns="0" bIns="0" rtlCol="0" anchor="ctr"/>
          <a:lstStyle/>
          <a:p>
            <a:pPr>
              <a:lnSpc>
                <a:spcPct val="140000"/>
              </a:lnSpc>
            </a:pPr>
            <a:r>
              <a:rPr lang="en-US" sz="1034" dirty="0">
                <a:solidFill>
                  <a:srgbClr val="8F8F8F"/>
                </a:solidFill>
                <a:latin typeface="Liter" pitchFamily="34" charset="0"/>
                <a:ea typeface="Liter" pitchFamily="34" charset="-122"/>
                <a:cs typeface="Liter" pitchFamily="34" charset="-120"/>
              </a:rPr>
              <a:t>Reemplazó el código máquina binario con mnemónicos más legibles por humanos.</a:t>
            </a:r>
            <a:endParaRPr lang="en-US" sz="1600" dirty="0"/>
          </a:p>
        </p:txBody>
      </p:sp>
      <p:sp>
        <p:nvSpPr>
          <p:cNvPr id="34" name="Shape 32"/>
          <p:cNvSpPr/>
          <p:nvPr/>
        </p:nvSpPr>
        <p:spPr>
          <a:xfrm>
            <a:off x="3851324" y="5132363"/>
            <a:ext cx="3132406" cy="1031631"/>
          </a:xfrm>
          <a:custGeom>
            <a:avLst/>
            <a:gdLst/>
            <a:ahLst/>
            <a:cxnLst/>
            <a:rect l="l" t="t" r="r" b="b"/>
            <a:pathLst>
              <a:path w="3132406" h="1031631">
                <a:moveTo>
                  <a:pt x="75031" y="0"/>
                </a:moveTo>
                <a:lnTo>
                  <a:pt x="3057376" y="0"/>
                </a:lnTo>
                <a:cubicBezTo>
                  <a:pt x="3098814" y="0"/>
                  <a:pt x="3132406" y="33592"/>
                  <a:pt x="3132406" y="75031"/>
                </a:cubicBezTo>
                <a:lnTo>
                  <a:pt x="3132406" y="956600"/>
                </a:lnTo>
                <a:cubicBezTo>
                  <a:pt x="3132406" y="998038"/>
                  <a:pt x="3098814" y="1031631"/>
                  <a:pt x="3057376" y="1031631"/>
                </a:cubicBezTo>
                <a:lnTo>
                  <a:pt x="75031" y="1031631"/>
                </a:lnTo>
                <a:cubicBezTo>
                  <a:pt x="33620" y="1031631"/>
                  <a:pt x="0" y="998011"/>
                  <a:pt x="0" y="956600"/>
                </a:cubicBezTo>
                <a:lnTo>
                  <a:pt x="0" y="75031"/>
                </a:lnTo>
                <a:cubicBezTo>
                  <a:pt x="0" y="33620"/>
                  <a:pt x="33620" y="0"/>
                  <a:pt x="75031" y="0"/>
                </a:cubicBezTo>
                <a:close/>
              </a:path>
            </a:pathLst>
          </a:custGeom>
          <a:solidFill>
            <a:srgbClr val="333333">
              <a:alpha val="50196"/>
            </a:srgbClr>
          </a:solidFill>
          <a:ln/>
        </p:spPr>
      </p:sp>
      <p:sp>
        <p:nvSpPr>
          <p:cNvPr id="35" name="Shape 33"/>
          <p:cNvSpPr/>
          <p:nvPr/>
        </p:nvSpPr>
        <p:spPr>
          <a:xfrm>
            <a:off x="4038893" y="5319932"/>
            <a:ext cx="112542" cy="150055"/>
          </a:xfrm>
          <a:custGeom>
            <a:avLst/>
            <a:gdLst/>
            <a:ahLst/>
            <a:cxnLst/>
            <a:rect l="l" t="t" r="r" b="b"/>
            <a:pathLst>
              <a:path w="112542" h="150055">
                <a:moveTo>
                  <a:pt x="0" y="18757"/>
                </a:moveTo>
                <a:cubicBezTo>
                  <a:pt x="0" y="8411"/>
                  <a:pt x="8411" y="0"/>
                  <a:pt x="18757" y="0"/>
                </a:cubicBezTo>
                <a:lnTo>
                  <a:pt x="62572" y="0"/>
                </a:lnTo>
                <a:cubicBezTo>
                  <a:pt x="67554" y="0"/>
                  <a:pt x="72331" y="1964"/>
                  <a:pt x="75848" y="5481"/>
                </a:cubicBezTo>
                <a:lnTo>
                  <a:pt x="107061" y="36723"/>
                </a:lnTo>
                <a:cubicBezTo>
                  <a:pt x="110578" y="40239"/>
                  <a:pt x="112542" y="45017"/>
                  <a:pt x="112542" y="49999"/>
                </a:cubicBezTo>
                <a:lnTo>
                  <a:pt x="112542" y="131298"/>
                </a:lnTo>
                <a:cubicBezTo>
                  <a:pt x="112542" y="141644"/>
                  <a:pt x="104130" y="150055"/>
                  <a:pt x="93785" y="150055"/>
                </a:cubicBezTo>
                <a:lnTo>
                  <a:pt x="18757" y="150055"/>
                </a:lnTo>
                <a:cubicBezTo>
                  <a:pt x="8411" y="150055"/>
                  <a:pt x="0" y="141644"/>
                  <a:pt x="0" y="131298"/>
                </a:cubicBezTo>
                <a:lnTo>
                  <a:pt x="0" y="18757"/>
                </a:lnTo>
                <a:close/>
                <a:moveTo>
                  <a:pt x="60960" y="17145"/>
                </a:moveTo>
                <a:lnTo>
                  <a:pt x="60960" y="44548"/>
                </a:lnTo>
                <a:cubicBezTo>
                  <a:pt x="60960" y="48446"/>
                  <a:pt x="64096" y="51582"/>
                  <a:pt x="67994" y="51582"/>
                </a:cubicBezTo>
                <a:lnTo>
                  <a:pt x="95397" y="51582"/>
                </a:lnTo>
                <a:lnTo>
                  <a:pt x="60960" y="17145"/>
                </a:lnTo>
                <a:close/>
                <a:moveTo>
                  <a:pt x="45192" y="86634"/>
                </a:moveTo>
                <a:cubicBezTo>
                  <a:pt x="47713" y="83673"/>
                  <a:pt x="47391" y="79248"/>
                  <a:pt x="44430" y="76728"/>
                </a:cubicBezTo>
                <a:cubicBezTo>
                  <a:pt x="41470" y="74207"/>
                  <a:pt x="37045" y="74529"/>
                  <a:pt x="34524" y="77490"/>
                </a:cubicBezTo>
                <a:lnTo>
                  <a:pt x="20457" y="93902"/>
                </a:lnTo>
                <a:cubicBezTo>
                  <a:pt x="18200" y="96540"/>
                  <a:pt x="18200" y="100408"/>
                  <a:pt x="20457" y="103046"/>
                </a:cubicBezTo>
                <a:lnTo>
                  <a:pt x="34524" y="119458"/>
                </a:lnTo>
                <a:cubicBezTo>
                  <a:pt x="37045" y="122418"/>
                  <a:pt x="41500" y="122741"/>
                  <a:pt x="44430" y="120220"/>
                </a:cubicBezTo>
                <a:cubicBezTo>
                  <a:pt x="47361" y="117700"/>
                  <a:pt x="47713" y="113245"/>
                  <a:pt x="45192" y="110314"/>
                </a:cubicBezTo>
                <a:lnTo>
                  <a:pt x="35052" y="98474"/>
                </a:lnTo>
                <a:lnTo>
                  <a:pt x="45192" y="86634"/>
                </a:lnTo>
                <a:close/>
                <a:moveTo>
                  <a:pt x="78017" y="77490"/>
                </a:moveTo>
                <a:cubicBezTo>
                  <a:pt x="75497" y="74529"/>
                  <a:pt x="71042" y="74207"/>
                  <a:pt x="68111" y="76728"/>
                </a:cubicBezTo>
                <a:cubicBezTo>
                  <a:pt x="65180" y="79248"/>
                  <a:pt x="64829" y="83703"/>
                  <a:pt x="67349" y="86634"/>
                </a:cubicBezTo>
                <a:lnTo>
                  <a:pt x="77490" y="98474"/>
                </a:lnTo>
                <a:lnTo>
                  <a:pt x="67349" y="110314"/>
                </a:lnTo>
                <a:cubicBezTo>
                  <a:pt x="64829" y="113274"/>
                  <a:pt x="65151" y="117700"/>
                  <a:pt x="68111" y="120220"/>
                </a:cubicBezTo>
                <a:cubicBezTo>
                  <a:pt x="71071" y="122741"/>
                  <a:pt x="75497" y="122418"/>
                  <a:pt x="78017" y="119458"/>
                </a:cubicBezTo>
                <a:lnTo>
                  <a:pt x="92085" y="103046"/>
                </a:lnTo>
                <a:cubicBezTo>
                  <a:pt x="94341" y="100408"/>
                  <a:pt x="94341" y="96540"/>
                  <a:pt x="92085" y="93902"/>
                </a:cubicBezTo>
                <a:lnTo>
                  <a:pt x="78017" y="77490"/>
                </a:lnTo>
                <a:close/>
              </a:path>
            </a:pathLst>
          </a:custGeom>
          <a:solidFill>
            <a:srgbClr val="6366F1"/>
          </a:solidFill>
          <a:ln/>
        </p:spPr>
      </p:sp>
      <p:sp>
        <p:nvSpPr>
          <p:cNvPr id="36" name="Text 34"/>
          <p:cNvSpPr/>
          <p:nvPr/>
        </p:nvSpPr>
        <p:spPr>
          <a:xfrm>
            <a:off x="4263976" y="5282418"/>
            <a:ext cx="1613095" cy="225083"/>
          </a:xfrm>
          <a:prstGeom prst="rect">
            <a:avLst/>
          </a:prstGeom>
          <a:noFill/>
          <a:ln/>
        </p:spPr>
        <p:txBody>
          <a:bodyPr wrap="square" lIns="0" tIns="0" rIns="0" bIns="0" rtlCol="0" anchor="ctr"/>
          <a:lstStyle/>
          <a:p>
            <a:pPr>
              <a:lnSpc>
                <a:spcPct val="130000"/>
              </a:lnSpc>
            </a:pPr>
            <a:r>
              <a:rPr lang="en-US" sz="1182" b="1" dirty="0">
                <a:solidFill>
                  <a:srgbClr val="EFEFEF"/>
                </a:solidFill>
                <a:latin typeface="Liter" pitchFamily="34" charset="0"/>
                <a:ea typeface="Liter" pitchFamily="34" charset="-122"/>
                <a:cs typeface="Liter" pitchFamily="34" charset="-120"/>
              </a:rPr>
              <a:t>Lenguajes de Alto Nivel</a:t>
            </a:r>
            <a:endParaRPr lang="en-US" sz="1600" dirty="0"/>
          </a:p>
        </p:txBody>
      </p:sp>
      <p:sp>
        <p:nvSpPr>
          <p:cNvPr id="37" name="Text 35"/>
          <p:cNvSpPr/>
          <p:nvPr/>
        </p:nvSpPr>
        <p:spPr>
          <a:xfrm>
            <a:off x="4001379" y="5582529"/>
            <a:ext cx="2897945" cy="431409"/>
          </a:xfrm>
          <a:prstGeom prst="rect">
            <a:avLst/>
          </a:prstGeom>
          <a:noFill/>
          <a:ln/>
        </p:spPr>
        <p:txBody>
          <a:bodyPr wrap="square" lIns="0" tIns="0" rIns="0" bIns="0" rtlCol="0" anchor="ctr"/>
          <a:lstStyle/>
          <a:p>
            <a:pPr>
              <a:lnSpc>
                <a:spcPct val="140000"/>
              </a:lnSpc>
            </a:pPr>
            <a:r>
              <a:rPr lang="en-US" sz="1034" b="1" dirty="0">
                <a:solidFill>
                  <a:srgbClr val="EFEFEF"/>
                </a:solidFill>
                <a:latin typeface="Liter" pitchFamily="34" charset="0"/>
                <a:ea typeface="Liter" pitchFamily="34" charset="-122"/>
                <a:cs typeface="Liter" pitchFamily="34" charset="-120"/>
              </a:rPr>
              <a:t>FORTRAN</a:t>
            </a:r>
            <a:pPr>
              <a:lnSpc>
                <a:spcPct val="140000"/>
              </a:lnSpc>
            </a:pPr>
            <a:r>
              <a:rPr lang="en-US" sz="1034" dirty="0">
                <a:solidFill>
                  <a:srgbClr val="8F8F8F"/>
                </a:solidFill>
                <a:latin typeface="Liter" pitchFamily="34" charset="0"/>
                <a:ea typeface="Liter" pitchFamily="34" charset="-122"/>
                <a:cs typeface="Liter" pitchFamily="34" charset="-120"/>
              </a:rPr>
              <a:t> (1957) para cálculos científicos y </a:t>
            </a:r>
            <a:pPr>
              <a:lnSpc>
                <a:spcPct val="140000"/>
              </a:lnSpc>
            </a:pPr>
            <a:r>
              <a:rPr lang="en-US" sz="1034" b="1" dirty="0">
                <a:solidFill>
                  <a:srgbClr val="EFEFEF"/>
                </a:solidFill>
                <a:latin typeface="Liter" pitchFamily="34" charset="0"/>
                <a:ea typeface="Liter" pitchFamily="34" charset="-122"/>
                <a:cs typeface="Liter" pitchFamily="34" charset="-120"/>
              </a:rPr>
              <a:t>COBOL</a:t>
            </a:r>
            <a:pPr>
              <a:lnSpc>
                <a:spcPct val="140000"/>
              </a:lnSpc>
            </a:pPr>
            <a:r>
              <a:rPr lang="en-US" sz="1034" dirty="0">
                <a:solidFill>
                  <a:srgbClr val="8F8F8F"/>
                </a:solidFill>
                <a:latin typeface="Liter" pitchFamily="34" charset="0"/>
                <a:ea typeface="Liter" pitchFamily="34" charset="-122"/>
                <a:cs typeface="Liter" pitchFamily="34" charset="-120"/>
              </a:rPr>
              <a:t> (1959) para aplicaciones de negocios.</a:t>
            </a:r>
            <a:endParaRPr lang="en-US" sz="1600" dirty="0"/>
          </a:p>
        </p:txBody>
      </p:sp>
      <p:sp>
        <p:nvSpPr>
          <p:cNvPr id="38" name="Shape 36"/>
          <p:cNvSpPr/>
          <p:nvPr/>
        </p:nvSpPr>
        <p:spPr>
          <a:xfrm>
            <a:off x="7332345" y="1392702"/>
            <a:ext cx="4473526" cy="1791286"/>
          </a:xfrm>
          <a:custGeom>
            <a:avLst/>
            <a:gdLst/>
            <a:ahLst/>
            <a:cxnLst/>
            <a:rect l="l" t="t" r="r" b="b"/>
            <a:pathLst>
              <a:path w="4473526" h="1791286">
                <a:moveTo>
                  <a:pt x="112547" y="0"/>
                </a:moveTo>
                <a:lnTo>
                  <a:pt x="4360980" y="0"/>
                </a:lnTo>
                <a:cubicBezTo>
                  <a:pt x="4423137" y="0"/>
                  <a:pt x="4473526" y="50389"/>
                  <a:pt x="4473526" y="112547"/>
                </a:cubicBezTo>
                <a:lnTo>
                  <a:pt x="4473526" y="1678740"/>
                </a:lnTo>
                <a:cubicBezTo>
                  <a:pt x="4473526" y="1740897"/>
                  <a:pt x="4423137" y="1791286"/>
                  <a:pt x="4360980" y="1791286"/>
                </a:cubicBezTo>
                <a:lnTo>
                  <a:pt x="112547" y="1791286"/>
                </a:lnTo>
                <a:cubicBezTo>
                  <a:pt x="50389" y="1791286"/>
                  <a:pt x="0" y="1740897"/>
                  <a:pt x="0" y="1678740"/>
                </a:cubicBezTo>
                <a:lnTo>
                  <a:pt x="0" y="112547"/>
                </a:lnTo>
                <a:cubicBezTo>
                  <a:pt x="0" y="50430"/>
                  <a:pt x="50430" y="0"/>
                  <a:pt x="112547" y="0"/>
                </a:cubicBezTo>
                <a:close/>
              </a:path>
            </a:pathLst>
          </a:custGeom>
          <a:solidFill>
            <a:srgbClr val="262626"/>
          </a:solidFill>
          <a:ln w="12700">
            <a:solidFill>
              <a:srgbClr val="333333"/>
            </a:solidFill>
            <a:prstDash val="solid"/>
          </a:ln>
        </p:spPr>
      </p:sp>
      <p:pic>
        <p:nvPicPr>
          <p:cNvPr id="39" name="Image 0" descr="https://kimi-web-img.moonshot.cn/img/upload.wikimedia.org/290f752ac84245a5a666feb2c0619186fc0c756a.jpg">    </p:cNvPr>
          <p:cNvPicPr>
            <a:picLocks noChangeAspect="1"/>
          </p:cNvPicPr>
          <p:nvPr/>
        </p:nvPicPr>
        <p:blipFill>
          <a:blip r:embed="rId1"/>
          <a:srcRect l="0" r="0" t="27725" b="27725"/>
          <a:stretch/>
        </p:blipFill>
        <p:spPr>
          <a:xfrm>
            <a:off x="7337034" y="1397391"/>
            <a:ext cx="4464148" cy="1781908"/>
          </a:xfrm>
          <a:prstGeom prst="roundRect">
            <a:avLst>
              <a:gd name="adj" fmla="val 6316"/>
            </a:avLst>
          </a:prstGeom>
        </p:spPr>
      </p:pic>
      <p:sp>
        <p:nvSpPr>
          <p:cNvPr id="40" name="Shape 37"/>
          <p:cNvSpPr/>
          <p:nvPr/>
        </p:nvSpPr>
        <p:spPr>
          <a:xfrm>
            <a:off x="7332345" y="3343422"/>
            <a:ext cx="4473526" cy="1885071"/>
          </a:xfrm>
          <a:custGeom>
            <a:avLst/>
            <a:gdLst/>
            <a:ahLst/>
            <a:cxnLst/>
            <a:rect l="l" t="t" r="r" b="b"/>
            <a:pathLst>
              <a:path w="4473526" h="1885071">
                <a:moveTo>
                  <a:pt x="112539" y="0"/>
                </a:moveTo>
                <a:lnTo>
                  <a:pt x="4360987" y="0"/>
                </a:lnTo>
                <a:cubicBezTo>
                  <a:pt x="4423141" y="0"/>
                  <a:pt x="4473526" y="50385"/>
                  <a:pt x="4473526" y="112539"/>
                </a:cubicBezTo>
                <a:lnTo>
                  <a:pt x="4473526" y="1772532"/>
                </a:lnTo>
                <a:cubicBezTo>
                  <a:pt x="4473526" y="1834685"/>
                  <a:pt x="4423141" y="1885071"/>
                  <a:pt x="4360987" y="1885071"/>
                </a:cubicBezTo>
                <a:lnTo>
                  <a:pt x="112539" y="1885071"/>
                </a:lnTo>
                <a:cubicBezTo>
                  <a:pt x="50385" y="1885071"/>
                  <a:pt x="0" y="1834685"/>
                  <a:pt x="0" y="1772532"/>
                </a:cubicBezTo>
                <a:lnTo>
                  <a:pt x="0" y="112539"/>
                </a:lnTo>
                <a:cubicBezTo>
                  <a:pt x="0" y="50385"/>
                  <a:pt x="50385" y="0"/>
                  <a:pt x="112539" y="0"/>
                </a:cubicBezTo>
                <a:close/>
              </a:path>
            </a:pathLst>
          </a:custGeom>
          <a:solidFill>
            <a:srgbClr val="262626"/>
          </a:solidFill>
          <a:ln w="12700">
            <a:solidFill>
              <a:srgbClr val="333333"/>
            </a:solidFill>
            <a:prstDash val="solid"/>
          </a:ln>
        </p:spPr>
      </p:sp>
      <p:sp>
        <p:nvSpPr>
          <p:cNvPr id="41" name="Text 38"/>
          <p:cNvSpPr/>
          <p:nvPr/>
        </p:nvSpPr>
        <p:spPr>
          <a:xfrm>
            <a:off x="7487090" y="3498166"/>
            <a:ext cx="4248443" cy="262597"/>
          </a:xfrm>
          <a:prstGeom prst="rect">
            <a:avLst/>
          </a:prstGeom>
          <a:noFill/>
          <a:ln/>
        </p:spPr>
        <p:txBody>
          <a:bodyPr wrap="square" lIns="0" tIns="0" rIns="0" bIns="0" rtlCol="0" anchor="ctr"/>
          <a:lstStyle/>
          <a:p>
            <a:pPr>
              <a:lnSpc>
                <a:spcPct val="130000"/>
              </a:lnSpc>
            </a:pPr>
            <a:r>
              <a:rPr lang="en-US" sz="1329" b="1" dirty="0">
                <a:solidFill>
                  <a:srgbClr val="EFEFEF"/>
                </a:solidFill>
                <a:latin typeface="Liter" pitchFamily="34" charset="0"/>
                <a:ea typeface="Liter" pitchFamily="34" charset="-122"/>
                <a:cs typeface="Liter" pitchFamily="34" charset="-120"/>
              </a:rPr>
              <a:t>Almacenamiento</a:t>
            </a:r>
            <a:endParaRPr lang="en-US" sz="1600" dirty="0"/>
          </a:p>
        </p:txBody>
      </p:sp>
      <p:sp>
        <p:nvSpPr>
          <p:cNvPr id="42" name="Shape 39"/>
          <p:cNvSpPr/>
          <p:nvPr/>
        </p:nvSpPr>
        <p:spPr>
          <a:xfrm>
            <a:off x="7487090" y="3873305"/>
            <a:ext cx="4164037" cy="562708"/>
          </a:xfrm>
          <a:custGeom>
            <a:avLst/>
            <a:gdLst/>
            <a:ahLst/>
            <a:cxnLst/>
            <a:rect l="l" t="t" r="r" b="b"/>
            <a:pathLst>
              <a:path w="4164037" h="562708">
                <a:moveTo>
                  <a:pt x="75026" y="0"/>
                </a:moveTo>
                <a:lnTo>
                  <a:pt x="4089011" y="0"/>
                </a:lnTo>
                <a:cubicBezTo>
                  <a:pt x="4130447" y="0"/>
                  <a:pt x="4164037" y="33590"/>
                  <a:pt x="4164037" y="75026"/>
                </a:cubicBezTo>
                <a:lnTo>
                  <a:pt x="4164037" y="487682"/>
                </a:lnTo>
                <a:cubicBezTo>
                  <a:pt x="4164037" y="529117"/>
                  <a:pt x="4130447" y="562708"/>
                  <a:pt x="4089011" y="562708"/>
                </a:cubicBezTo>
                <a:lnTo>
                  <a:pt x="75026" y="562708"/>
                </a:lnTo>
                <a:cubicBezTo>
                  <a:pt x="33590" y="562708"/>
                  <a:pt x="0" y="529117"/>
                  <a:pt x="0" y="487682"/>
                </a:cubicBezTo>
                <a:lnTo>
                  <a:pt x="0" y="75026"/>
                </a:lnTo>
                <a:cubicBezTo>
                  <a:pt x="0" y="33618"/>
                  <a:pt x="33618" y="0"/>
                  <a:pt x="75026" y="0"/>
                </a:cubicBezTo>
                <a:close/>
              </a:path>
            </a:pathLst>
          </a:custGeom>
          <a:solidFill>
            <a:srgbClr val="333333"/>
          </a:solidFill>
          <a:ln/>
        </p:spPr>
      </p:sp>
      <p:sp>
        <p:nvSpPr>
          <p:cNvPr id="43" name="Shape 40"/>
          <p:cNvSpPr/>
          <p:nvPr/>
        </p:nvSpPr>
        <p:spPr>
          <a:xfrm>
            <a:off x="7633628" y="4070252"/>
            <a:ext cx="147711" cy="168812"/>
          </a:xfrm>
          <a:custGeom>
            <a:avLst/>
            <a:gdLst/>
            <a:ahLst/>
            <a:cxnLst/>
            <a:rect l="l" t="t" r="r" b="b"/>
            <a:pathLst>
              <a:path w="147711" h="168812">
                <a:moveTo>
                  <a:pt x="0" y="58029"/>
                </a:moveTo>
                <a:lnTo>
                  <a:pt x="0" y="94957"/>
                </a:lnTo>
                <a:cubicBezTo>
                  <a:pt x="0" y="135742"/>
                  <a:pt x="33070" y="168812"/>
                  <a:pt x="73855" y="168812"/>
                </a:cubicBezTo>
                <a:cubicBezTo>
                  <a:pt x="114641" y="168812"/>
                  <a:pt x="147711" y="135742"/>
                  <a:pt x="147711" y="94957"/>
                </a:cubicBezTo>
                <a:lnTo>
                  <a:pt x="147711" y="58029"/>
                </a:lnTo>
                <a:lnTo>
                  <a:pt x="105508" y="58029"/>
                </a:lnTo>
                <a:lnTo>
                  <a:pt x="105508" y="94957"/>
                </a:lnTo>
                <a:cubicBezTo>
                  <a:pt x="105508" y="112432"/>
                  <a:pt x="91330" y="126609"/>
                  <a:pt x="73855" y="126609"/>
                </a:cubicBezTo>
                <a:cubicBezTo>
                  <a:pt x="56381" y="126609"/>
                  <a:pt x="42203" y="112432"/>
                  <a:pt x="42203" y="94957"/>
                </a:cubicBezTo>
                <a:lnTo>
                  <a:pt x="42203" y="58029"/>
                </a:lnTo>
                <a:lnTo>
                  <a:pt x="0" y="58029"/>
                </a:lnTo>
                <a:close/>
                <a:moveTo>
                  <a:pt x="0" y="42203"/>
                </a:moveTo>
                <a:lnTo>
                  <a:pt x="42203" y="42203"/>
                </a:lnTo>
                <a:lnTo>
                  <a:pt x="42203" y="21102"/>
                </a:lnTo>
                <a:cubicBezTo>
                  <a:pt x="42203" y="15266"/>
                  <a:pt x="37488" y="10551"/>
                  <a:pt x="31652" y="10551"/>
                </a:cubicBezTo>
                <a:lnTo>
                  <a:pt x="10551" y="10551"/>
                </a:lnTo>
                <a:cubicBezTo>
                  <a:pt x="4715" y="10551"/>
                  <a:pt x="0" y="15266"/>
                  <a:pt x="0" y="21102"/>
                </a:cubicBezTo>
                <a:lnTo>
                  <a:pt x="0" y="42203"/>
                </a:lnTo>
                <a:close/>
                <a:moveTo>
                  <a:pt x="105508" y="42203"/>
                </a:moveTo>
                <a:lnTo>
                  <a:pt x="147711" y="42203"/>
                </a:lnTo>
                <a:lnTo>
                  <a:pt x="147711" y="21102"/>
                </a:lnTo>
                <a:cubicBezTo>
                  <a:pt x="147711" y="15266"/>
                  <a:pt x="142996" y="10551"/>
                  <a:pt x="137160" y="10551"/>
                </a:cubicBezTo>
                <a:lnTo>
                  <a:pt x="116058" y="10551"/>
                </a:lnTo>
                <a:cubicBezTo>
                  <a:pt x="110223" y="10551"/>
                  <a:pt x="105508" y="15266"/>
                  <a:pt x="105508" y="21102"/>
                </a:cubicBezTo>
                <a:lnTo>
                  <a:pt x="105508" y="42203"/>
                </a:lnTo>
                <a:close/>
              </a:path>
            </a:pathLst>
          </a:custGeom>
          <a:solidFill>
            <a:srgbClr val="6366F1"/>
          </a:solidFill>
          <a:ln/>
        </p:spPr>
      </p:sp>
      <p:sp>
        <p:nvSpPr>
          <p:cNvPr id="44" name="Text 41"/>
          <p:cNvSpPr/>
          <p:nvPr/>
        </p:nvSpPr>
        <p:spPr>
          <a:xfrm>
            <a:off x="7923188" y="3985846"/>
            <a:ext cx="1725637" cy="187569"/>
          </a:xfrm>
          <a:prstGeom prst="rect">
            <a:avLst/>
          </a:prstGeom>
          <a:noFill/>
          <a:ln/>
        </p:spPr>
        <p:txBody>
          <a:bodyPr wrap="square" lIns="0" tIns="0" rIns="0" bIns="0" rtlCol="0" anchor="ctr"/>
          <a:lstStyle/>
          <a:p>
            <a:pPr>
              <a:lnSpc>
                <a:spcPct val="120000"/>
              </a:lnSpc>
            </a:pPr>
            <a:r>
              <a:rPr lang="en-US" sz="1034" b="1" dirty="0">
                <a:solidFill>
                  <a:srgbClr val="EFEFEF"/>
                </a:solidFill>
                <a:latin typeface="Liter" pitchFamily="34" charset="0"/>
                <a:ea typeface="Liter" pitchFamily="34" charset="-122"/>
                <a:cs typeface="Liter" pitchFamily="34" charset="-120"/>
              </a:rPr>
              <a:t>Cintas Magnéticas</a:t>
            </a:r>
            <a:endParaRPr lang="en-US" sz="1600" dirty="0"/>
          </a:p>
        </p:txBody>
      </p:sp>
      <p:sp>
        <p:nvSpPr>
          <p:cNvPr id="45" name="Text 42"/>
          <p:cNvSpPr/>
          <p:nvPr/>
        </p:nvSpPr>
        <p:spPr>
          <a:xfrm>
            <a:off x="7923188" y="4173415"/>
            <a:ext cx="1716258" cy="150055"/>
          </a:xfrm>
          <a:prstGeom prst="rect">
            <a:avLst/>
          </a:prstGeom>
          <a:noFill/>
          <a:ln/>
        </p:spPr>
        <p:txBody>
          <a:bodyPr wrap="square" lIns="0" tIns="0" rIns="0" bIns="0" rtlCol="0" anchor="ctr"/>
          <a:lstStyle/>
          <a:p>
            <a:pPr>
              <a:lnSpc>
                <a:spcPct val="110000"/>
              </a:lnSpc>
            </a:pPr>
            <a:r>
              <a:rPr lang="en-US" sz="886" dirty="0">
                <a:solidFill>
                  <a:srgbClr val="8F8F8F"/>
                </a:solidFill>
                <a:latin typeface="Liter" pitchFamily="34" charset="0"/>
                <a:ea typeface="Liter" pitchFamily="34" charset="-122"/>
                <a:cs typeface="Liter" pitchFamily="34" charset="-120"/>
              </a:rPr>
              <a:t>Reemplazaron tarjetas perforadas</a:t>
            </a:r>
            <a:endParaRPr lang="en-US" sz="1600" dirty="0"/>
          </a:p>
        </p:txBody>
      </p:sp>
      <p:sp>
        <p:nvSpPr>
          <p:cNvPr id="46" name="Shape 43"/>
          <p:cNvSpPr/>
          <p:nvPr/>
        </p:nvSpPr>
        <p:spPr>
          <a:xfrm>
            <a:off x="7487090" y="4511040"/>
            <a:ext cx="4164037" cy="562708"/>
          </a:xfrm>
          <a:custGeom>
            <a:avLst/>
            <a:gdLst/>
            <a:ahLst/>
            <a:cxnLst/>
            <a:rect l="l" t="t" r="r" b="b"/>
            <a:pathLst>
              <a:path w="4164037" h="562708">
                <a:moveTo>
                  <a:pt x="75026" y="0"/>
                </a:moveTo>
                <a:lnTo>
                  <a:pt x="4089011" y="0"/>
                </a:lnTo>
                <a:cubicBezTo>
                  <a:pt x="4130447" y="0"/>
                  <a:pt x="4164037" y="33590"/>
                  <a:pt x="4164037" y="75026"/>
                </a:cubicBezTo>
                <a:lnTo>
                  <a:pt x="4164037" y="487682"/>
                </a:lnTo>
                <a:cubicBezTo>
                  <a:pt x="4164037" y="529117"/>
                  <a:pt x="4130447" y="562708"/>
                  <a:pt x="4089011" y="562708"/>
                </a:cubicBezTo>
                <a:lnTo>
                  <a:pt x="75026" y="562708"/>
                </a:lnTo>
                <a:cubicBezTo>
                  <a:pt x="33590" y="562708"/>
                  <a:pt x="0" y="529117"/>
                  <a:pt x="0" y="487682"/>
                </a:cubicBezTo>
                <a:lnTo>
                  <a:pt x="0" y="75026"/>
                </a:lnTo>
                <a:cubicBezTo>
                  <a:pt x="0" y="33618"/>
                  <a:pt x="33618" y="0"/>
                  <a:pt x="75026" y="0"/>
                </a:cubicBezTo>
                <a:close/>
              </a:path>
            </a:pathLst>
          </a:custGeom>
          <a:solidFill>
            <a:srgbClr val="333333"/>
          </a:solidFill>
          <a:ln/>
        </p:spPr>
      </p:sp>
      <p:sp>
        <p:nvSpPr>
          <p:cNvPr id="47" name="Shape 44"/>
          <p:cNvSpPr/>
          <p:nvPr/>
        </p:nvSpPr>
        <p:spPr>
          <a:xfrm>
            <a:off x="7633628" y="4707988"/>
            <a:ext cx="147711" cy="168812"/>
          </a:xfrm>
          <a:custGeom>
            <a:avLst/>
            <a:gdLst/>
            <a:ahLst/>
            <a:cxnLst/>
            <a:rect l="l" t="t" r="r" b="b"/>
            <a:pathLst>
              <a:path w="147711" h="168812">
                <a:moveTo>
                  <a:pt x="21102" y="10551"/>
                </a:moveTo>
                <a:cubicBezTo>
                  <a:pt x="9463" y="10551"/>
                  <a:pt x="0" y="20013"/>
                  <a:pt x="0" y="31652"/>
                </a:cubicBezTo>
                <a:lnTo>
                  <a:pt x="0" y="85758"/>
                </a:lnTo>
                <a:cubicBezTo>
                  <a:pt x="5968" y="81571"/>
                  <a:pt x="13254" y="79131"/>
                  <a:pt x="21102" y="79131"/>
                </a:cubicBezTo>
                <a:lnTo>
                  <a:pt x="126609" y="79131"/>
                </a:lnTo>
                <a:cubicBezTo>
                  <a:pt x="134456" y="79131"/>
                  <a:pt x="141743" y="81571"/>
                  <a:pt x="147711" y="85758"/>
                </a:cubicBezTo>
                <a:lnTo>
                  <a:pt x="147711" y="31652"/>
                </a:lnTo>
                <a:cubicBezTo>
                  <a:pt x="147711" y="20013"/>
                  <a:pt x="138248" y="10551"/>
                  <a:pt x="126609" y="10551"/>
                </a:cubicBezTo>
                <a:lnTo>
                  <a:pt x="21102" y="10551"/>
                </a:lnTo>
                <a:close/>
                <a:moveTo>
                  <a:pt x="147711" y="116058"/>
                </a:moveTo>
                <a:cubicBezTo>
                  <a:pt x="147711" y="104420"/>
                  <a:pt x="138248" y="94957"/>
                  <a:pt x="126609" y="94957"/>
                </a:cubicBezTo>
                <a:lnTo>
                  <a:pt x="21102" y="94957"/>
                </a:lnTo>
                <a:cubicBezTo>
                  <a:pt x="9463" y="94957"/>
                  <a:pt x="0" y="104420"/>
                  <a:pt x="0" y="116058"/>
                </a:cubicBezTo>
                <a:lnTo>
                  <a:pt x="0" y="137160"/>
                </a:lnTo>
                <a:cubicBezTo>
                  <a:pt x="0" y="148799"/>
                  <a:pt x="9463" y="158262"/>
                  <a:pt x="21102" y="158262"/>
                </a:cubicBezTo>
                <a:lnTo>
                  <a:pt x="126609" y="158262"/>
                </a:lnTo>
                <a:cubicBezTo>
                  <a:pt x="138248" y="158262"/>
                  <a:pt x="147711" y="148799"/>
                  <a:pt x="147711" y="137160"/>
                </a:cubicBezTo>
                <a:lnTo>
                  <a:pt x="147711" y="116058"/>
                </a:lnTo>
                <a:close/>
                <a:moveTo>
                  <a:pt x="73855" y="126609"/>
                </a:moveTo>
                <a:cubicBezTo>
                  <a:pt x="73855" y="120786"/>
                  <a:pt x="78583" y="116058"/>
                  <a:pt x="84406" y="116058"/>
                </a:cubicBezTo>
                <a:cubicBezTo>
                  <a:pt x="90229" y="116058"/>
                  <a:pt x="94957" y="120786"/>
                  <a:pt x="94957" y="126609"/>
                </a:cubicBezTo>
                <a:cubicBezTo>
                  <a:pt x="94957" y="132432"/>
                  <a:pt x="90229" y="137160"/>
                  <a:pt x="84406" y="137160"/>
                </a:cubicBezTo>
                <a:cubicBezTo>
                  <a:pt x="78583" y="137160"/>
                  <a:pt x="73855" y="132432"/>
                  <a:pt x="73855" y="126609"/>
                </a:cubicBezTo>
                <a:close/>
                <a:moveTo>
                  <a:pt x="116058" y="116058"/>
                </a:moveTo>
                <a:cubicBezTo>
                  <a:pt x="121882" y="116058"/>
                  <a:pt x="126609" y="120786"/>
                  <a:pt x="126609" y="126609"/>
                </a:cubicBezTo>
                <a:cubicBezTo>
                  <a:pt x="126609" y="132432"/>
                  <a:pt x="121882" y="137160"/>
                  <a:pt x="116058" y="137160"/>
                </a:cubicBezTo>
                <a:cubicBezTo>
                  <a:pt x="110235" y="137160"/>
                  <a:pt x="105508" y="132432"/>
                  <a:pt x="105508" y="126609"/>
                </a:cubicBezTo>
                <a:cubicBezTo>
                  <a:pt x="105508" y="120786"/>
                  <a:pt x="110235" y="116058"/>
                  <a:pt x="116058" y="116058"/>
                </a:cubicBezTo>
                <a:close/>
              </a:path>
            </a:pathLst>
          </a:custGeom>
          <a:solidFill>
            <a:srgbClr val="6366F1"/>
          </a:solidFill>
          <a:ln/>
        </p:spPr>
      </p:sp>
      <p:sp>
        <p:nvSpPr>
          <p:cNvPr id="48" name="Text 45"/>
          <p:cNvSpPr/>
          <p:nvPr/>
        </p:nvSpPr>
        <p:spPr>
          <a:xfrm>
            <a:off x="7923188" y="4623582"/>
            <a:ext cx="1191065" cy="187569"/>
          </a:xfrm>
          <a:prstGeom prst="rect">
            <a:avLst/>
          </a:prstGeom>
          <a:noFill/>
          <a:ln/>
        </p:spPr>
        <p:txBody>
          <a:bodyPr wrap="square" lIns="0" tIns="0" rIns="0" bIns="0" rtlCol="0" anchor="ctr"/>
          <a:lstStyle/>
          <a:p>
            <a:pPr>
              <a:lnSpc>
                <a:spcPct val="120000"/>
              </a:lnSpc>
            </a:pPr>
            <a:r>
              <a:rPr lang="en-US" sz="1034" b="1" dirty="0">
                <a:solidFill>
                  <a:srgbClr val="EFEFEF"/>
                </a:solidFill>
                <a:latin typeface="Liter" pitchFamily="34" charset="0"/>
                <a:ea typeface="Liter" pitchFamily="34" charset="-122"/>
                <a:cs typeface="Liter" pitchFamily="34" charset="-120"/>
              </a:rPr>
              <a:t>Discos Magnéticos</a:t>
            </a:r>
            <a:endParaRPr lang="en-US" sz="1600" dirty="0"/>
          </a:p>
        </p:txBody>
      </p:sp>
      <p:sp>
        <p:nvSpPr>
          <p:cNvPr id="49" name="Text 46"/>
          <p:cNvSpPr/>
          <p:nvPr/>
        </p:nvSpPr>
        <p:spPr>
          <a:xfrm>
            <a:off x="7923188" y="4811151"/>
            <a:ext cx="1181686" cy="150055"/>
          </a:xfrm>
          <a:prstGeom prst="rect">
            <a:avLst/>
          </a:prstGeom>
          <a:noFill/>
          <a:ln/>
        </p:spPr>
        <p:txBody>
          <a:bodyPr wrap="square" lIns="0" tIns="0" rIns="0" bIns="0" rtlCol="0" anchor="ctr"/>
          <a:lstStyle/>
          <a:p>
            <a:pPr>
              <a:lnSpc>
                <a:spcPct val="110000"/>
              </a:lnSpc>
            </a:pPr>
            <a:r>
              <a:rPr lang="en-US" sz="886" dirty="0">
                <a:solidFill>
                  <a:srgbClr val="8F8F8F"/>
                </a:solidFill>
                <a:latin typeface="Liter" pitchFamily="34" charset="0"/>
                <a:ea typeface="Liter" pitchFamily="34" charset="-122"/>
                <a:cs typeface="Liter" pitchFamily="34" charset="-120"/>
              </a:rPr>
              <a:t>Acceso directo a datos</a:t>
            </a:r>
            <a:endParaRPr lang="en-US" sz="1600" dirty="0"/>
          </a:p>
        </p:txBody>
      </p:sp>
      <p:sp>
        <p:nvSpPr>
          <p:cNvPr id="50" name="Shape 47"/>
          <p:cNvSpPr/>
          <p:nvPr/>
        </p:nvSpPr>
        <p:spPr>
          <a:xfrm>
            <a:off x="7332345" y="5387926"/>
            <a:ext cx="4473526" cy="1463040"/>
          </a:xfrm>
          <a:custGeom>
            <a:avLst/>
            <a:gdLst/>
            <a:ahLst/>
            <a:cxnLst/>
            <a:rect l="l" t="t" r="r" b="b"/>
            <a:pathLst>
              <a:path w="4473526" h="1463040">
                <a:moveTo>
                  <a:pt x="112537" y="0"/>
                </a:moveTo>
                <a:lnTo>
                  <a:pt x="4360989" y="0"/>
                </a:lnTo>
                <a:cubicBezTo>
                  <a:pt x="4423142" y="0"/>
                  <a:pt x="4473526" y="50385"/>
                  <a:pt x="4473526" y="112537"/>
                </a:cubicBezTo>
                <a:lnTo>
                  <a:pt x="4473526" y="1350503"/>
                </a:lnTo>
                <a:cubicBezTo>
                  <a:pt x="4473526" y="1412655"/>
                  <a:pt x="4423142" y="1463040"/>
                  <a:pt x="4360989" y="1463040"/>
                </a:cubicBezTo>
                <a:lnTo>
                  <a:pt x="112537" y="1463040"/>
                </a:lnTo>
                <a:cubicBezTo>
                  <a:pt x="50385" y="1463040"/>
                  <a:pt x="0" y="1412655"/>
                  <a:pt x="0" y="1350503"/>
                </a:cubicBezTo>
                <a:lnTo>
                  <a:pt x="0" y="112537"/>
                </a:lnTo>
                <a:cubicBezTo>
                  <a:pt x="0" y="50385"/>
                  <a:pt x="50385" y="0"/>
                  <a:pt x="112537" y="0"/>
                </a:cubicBezTo>
                <a:close/>
              </a:path>
            </a:pathLst>
          </a:custGeom>
          <a:solidFill>
            <a:srgbClr val="6366F1">
              <a:alpha val="10196"/>
            </a:srgbClr>
          </a:solidFill>
          <a:ln w="12700">
            <a:solidFill>
              <a:srgbClr val="6366F1">
                <a:alpha val="30196"/>
              </a:srgbClr>
            </a:solidFill>
            <a:prstDash val="solid"/>
          </a:ln>
        </p:spPr>
      </p:sp>
      <p:sp>
        <p:nvSpPr>
          <p:cNvPr id="51" name="Text 48"/>
          <p:cNvSpPr/>
          <p:nvPr/>
        </p:nvSpPr>
        <p:spPr>
          <a:xfrm>
            <a:off x="7487090" y="5542671"/>
            <a:ext cx="4239065" cy="225083"/>
          </a:xfrm>
          <a:prstGeom prst="rect">
            <a:avLst/>
          </a:prstGeom>
          <a:noFill/>
          <a:ln/>
        </p:spPr>
        <p:txBody>
          <a:bodyPr wrap="square" lIns="0" tIns="0" rIns="0" bIns="0" rtlCol="0" anchor="ctr"/>
          <a:lstStyle/>
          <a:p>
            <a:pPr>
              <a:lnSpc>
                <a:spcPct val="130000"/>
              </a:lnSpc>
            </a:pPr>
            <a:r>
              <a:rPr lang="en-US" sz="1182" b="1" dirty="0">
                <a:solidFill>
                  <a:srgbClr val="EFEFEF"/>
                </a:solidFill>
                <a:latin typeface="Liter" pitchFamily="34" charset="0"/>
                <a:ea typeface="Liter" pitchFamily="34" charset="-122"/>
                <a:cs typeface="Liter" pitchFamily="34" charset="-120"/>
              </a:rPr>
              <a:t>Impacto Económico</a:t>
            </a:r>
            <a:endParaRPr lang="en-US" sz="1600" dirty="0"/>
          </a:p>
        </p:txBody>
      </p:sp>
      <p:sp>
        <p:nvSpPr>
          <p:cNvPr id="52" name="Text 49"/>
          <p:cNvSpPr/>
          <p:nvPr/>
        </p:nvSpPr>
        <p:spPr>
          <a:xfrm>
            <a:off x="7487090" y="5842782"/>
            <a:ext cx="4229686" cy="853440"/>
          </a:xfrm>
          <a:prstGeom prst="rect">
            <a:avLst/>
          </a:prstGeom>
          <a:noFill/>
          <a:ln/>
        </p:spPr>
        <p:txBody>
          <a:bodyPr wrap="square" lIns="0" tIns="0" rIns="0" bIns="0" rtlCol="0" anchor="ctr"/>
          <a:lstStyle/>
          <a:p>
            <a:pPr>
              <a:lnSpc>
                <a:spcPct val="140000"/>
              </a:lnSpc>
            </a:pPr>
            <a:r>
              <a:rPr lang="en-US" sz="1034" dirty="0">
                <a:solidFill>
                  <a:srgbClr val="8F8F8F"/>
                </a:solidFill>
                <a:latin typeface="Liter" pitchFamily="34" charset="0"/>
                <a:ea typeface="Liter" pitchFamily="34" charset="-122"/>
                <a:cs typeface="Liter" pitchFamily="34" charset="-120"/>
              </a:rPr>
              <a:t>Aunque más accesibles, las computadoras seguían siendo costosas. Solo grandes empresas, universidades y gobiernos podían adquirirlas. Sin embargo, el transistor sentó las bases para la democratización futura de la computación.</a:t>
            </a:r>
            <a:endParaRPr lang="en-US" sz="1600" dirty="0"/>
          </a:p>
        </p:txBody>
      </p:sp>
    </p:spTree>
  </p:cSld>
  <p:clrMapOvr>
    <a:masterClrMapping/>
  </p:clrMapOvr>
  <p:transition>
    <p:fade/>
    <p:spd val="med"/>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91919"/>
        </a:solidFill>
      </p:bgPr>
    </p:bg>
    <p:spTree>
      <p:nvGrpSpPr>
        <p:cNvPr id="1" name=""/>
        <p:cNvGrpSpPr/>
        <p:nvPr/>
      </p:nvGrpSpPr>
      <p:grpSpPr>
        <a:xfrm>
          <a:off x="0" y="0"/>
          <a:ext cx="0" cy="0"/>
          <a:chOff x="0" y="0"/>
          <a:chExt cx="0" cy="0"/>
        </a:xfrm>
      </p:grpSpPr>
      <p:sp>
        <p:nvSpPr>
          <p:cNvPr id="2" name="Text 0"/>
          <p:cNvSpPr/>
          <p:nvPr/>
        </p:nvSpPr>
        <p:spPr>
          <a:xfrm>
            <a:off x="334486" y="351210"/>
            <a:ext cx="1438288" cy="167243"/>
          </a:xfrm>
          <a:prstGeom prst="rect">
            <a:avLst/>
          </a:prstGeom>
          <a:noFill/>
          <a:ln/>
        </p:spPr>
        <p:txBody>
          <a:bodyPr wrap="square" lIns="0" tIns="0" rIns="0" bIns="0" rtlCol="0" anchor="ctr"/>
          <a:lstStyle/>
          <a:p>
            <a:pPr>
              <a:lnSpc>
                <a:spcPct val="120000"/>
              </a:lnSpc>
            </a:pPr>
            <a:r>
              <a:rPr lang="en-US" sz="922" b="1" spc="46" kern="0" dirty="0">
                <a:solidFill>
                  <a:srgbClr val="6366F1"/>
                </a:solidFill>
                <a:latin typeface="Liter" pitchFamily="34" charset="0"/>
                <a:ea typeface="Liter" pitchFamily="34" charset="-122"/>
                <a:cs typeface="Liter" pitchFamily="34" charset="-120"/>
              </a:rPr>
              <a:t>05 / Tercera Generación</a:t>
            </a:r>
            <a:endParaRPr lang="en-US" sz="1600" dirty="0"/>
          </a:p>
        </p:txBody>
      </p:sp>
      <p:sp>
        <p:nvSpPr>
          <p:cNvPr id="3" name="Shape 1"/>
          <p:cNvSpPr/>
          <p:nvPr/>
        </p:nvSpPr>
        <p:spPr>
          <a:xfrm>
            <a:off x="1811841" y="334486"/>
            <a:ext cx="652247" cy="200691"/>
          </a:xfrm>
          <a:custGeom>
            <a:avLst/>
            <a:gdLst/>
            <a:ahLst/>
            <a:cxnLst/>
            <a:rect l="l" t="t" r="r" b="b"/>
            <a:pathLst>
              <a:path w="652247" h="200691">
                <a:moveTo>
                  <a:pt x="100346" y="0"/>
                </a:moveTo>
                <a:lnTo>
                  <a:pt x="551901" y="0"/>
                </a:lnTo>
                <a:cubicBezTo>
                  <a:pt x="607321" y="0"/>
                  <a:pt x="652247" y="44926"/>
                  <a:pt x="652247" y="100346"/>
                </a:cubicBezTo>
                <a:lnTo>
                  <a:pt x="652247" y="100346"/>
                </a:lnTo>
                <a:cubicBezTo>
                  <a:pt x="652247" y="155765"/>
                  <a:pt x="607321" y="200691"/>
                  <a:pt x="551901" y="200691"/>
                </a:cubicBezTo>
                <a:lnTo>
                  <a:pt x="100346" y="200691"/>
                </a:lnTo>
                <a:cubicBezTo>
                  <a:pt x="44963" y="200691"/>
                  <a:pt x="0" y="155728"/>
                  <a:pt x="0" y="100346"/>
                </a:cubicBezTo>
                <a:lnTo>
                  <a:pt x="0" y="100346"/>
                </a:lnTo>
                <a:cubicBezTo>
                  <a:pt x="0" y="44963"/>
                  <a:pt x="44963" y="0"/>
                  <a:pt x="100346" y="0"/>
                </a:cubicBezTo>
                <a:close/>
              </a:path>
            </a:pathLst>
          </a:custGeom>
          <a:solidFill>
            <a:srgbClr val="6366F1">
              <a:alpha val="20000"/>
            </a:srgbClr>
          </a:solidFill>
          <a:ln/>
        </p:spPr>
      </p:sp>
      <p:sp>
        <p:nvSpPr>
          <p:cNvPr id="4" name="Text 2"/>
          <p:cNvSpPr/>
          <p:nvPr/>
        </p:nvSpPr>
        <p:spPr>
          <a:xfrm>
            <a:off x="1811841" y="334486"/>
            <a:ext cx="702420" cy="200691"/>
          </a:xfrm>
          <a:prstGeom prst="rect">
            <a:avLst/>
          </a:prstGeom>
          <a:noFill/>
          <a:ln/>
        </p:spPr>
        <p:txBody>
          <a:bodyPr wrap="square" lIns="100346" tIns="33449" rIns="100346" bIns="33449" rtlCol="0" anchor="ctr"/>
          <a:lstStyle/>
          <a:p>
            <a:pPr>
              <a:lnSpc>
                <a:spcPct val="110000"/>
              </a:lnSpc>
            </a:pPr>
            <a:r>
              <a:rPr lang="en-US" sz="790" b="1" dirty="0">
                <a:solidFill>
                  <a:srgbClr val="6366F1"/>
                </a:solidFill>
                <a:latin typeface="Liter" pitchFamily="34" charset="0"/>
                <a:ea typeface="Liter" pitchFamily="34" charset="-122"/>
                <a:cs typeface="Liter" pitchFamily="34" charset="-120"/>
              </a:rPr>
              <a:t>1964-1971</a:t>
            </a:r>
            <a:endParaRPr lang="en-US" sz="1600" dirty="0"/>
          </a:p>
        </p:txBody>
      </p:sp>
      <p:sp>
        <p:nvSpPr>
          <p:cNvPr id="5" name="Text 3"/>
          <p:cNvSpPr/>
          <p:nvPr/>
        </p:nvSpPr>
        <p:spPr>
          <a:xfrm>
            <a:off x="334486" y="602074"/>
            <a:ext cx="11673547" cy="334486"/>
          </a:xfrm>
          <a:prstGeom prst="rect">
            <a:avLst/>
          </a:prstGeom>
          <a:noFill/>
          <a:ln/>
        </p:spPr>
        <p:txBody>
          <a:bodyPr wrap="square" lIns="0" tIns="0" rIns="0" bIns="0" rtlCol="0" anchor="ctr"/>
          <a:lstStyle/>
          <a:p>
            <a:pPr>
              <a:lnSpc>
                <a:spcPct val="90000"/>
              </a:lnSpc>
            </a:pPr>
            <a:r>
              <a:rPr lang="en-US" sz="2370" b="1" dirty="0">
                <a:solidFill>
                  <a:srgbClr val="EFEFEF"/>
                </a:solidFill>
                <a:latin typeface="Liter" pitchFamily="34" charset="0"/>
                <a:ea typeface="Liter" pitchFamily="34" charset="-122"/>
                <a:cs typeface="Liter" pitchFamily="34" charset="-120"/>
              </a:rPr>
              <a:t>La Era de los Circuitos Integrados</a:t>
            </a:r>
            <a:endParaRPr lang="en-US" sz="1600" dirty="0"/>
          </a:p>
        </p:txBody>
      </p:sp>
      <p:sp>
        <p:nvSpPr>
          <p:cNvPr id="6" name="Shape 4"/>
          <p:cNvSpPr/>
          <p:nvPr/>
        </p:nvSpPr>
        <p:spPr>
          <a:xfrm>
            <a:off x="334486" y="1036905"/>
            <a:ext cx="802765" cy="33449"/>
          </a:xfrm>
          <a:custGeom>
            <a:avLst/>
            <a:gdLst/>
            <a:ahLst/>
            <a:cxnLst/>
            <a:rect l="l" t="t" r="r" b="b"/>
            <a:pathLst>
              <a:path w="802765" h="33449">
                <a:moveTo>
                  <a:pt x="0" y="0"/>
                </a:moveTo>
                <a:lnTo>
                  <a:pt x="802765" y="0"/>
                </a:lnTo>
                <a:lnTo>
                  <a:pt x="802765" y="33449"/>
                </a:lnTo>
                <a:lnTo>
                  <a:pt x="0" y="33449"/>
                </a:lnTo>
                <a:lnTo>
                  <a:pt x="0" y="0"/>
                </a:lnTo>
                <a:close/>
              </a:path>
            </a:pathLst>
          </a:custGeom>
          <a:solidFill>
            <a:srgbClr val="6366F1"/>
          </a:solidFill>
          <a:ln/>
        </p:spPr>
      </p:sp>
      <p:sp>
        <p:nvSpPr>
          <p:cNvPr id="7" name="Shape 5"/>
          <p:cNvSpPr/>
          <p:nvPr/>
        </p:nvSpPr>
        <p:spPr>
          <a:xfrm>
            <a:off x="338667" y="1241778"/>
            <a:ext cx="5669531" cy="2583901"/>
          </a:xfrm>
          <a:custGeom>
            <a:avLst/>
            <a:gdLst/>
            <a:ahLst/>
            <a:cxnLst/>
            <a:rect l="l" t="t" r="r" b="b"/>
            <a:pathLst>
              <a:path w="5669531" h="2583901">
                <a:moveTo>
                  <a:pt x="100333" y="0"/>
                </a:moveTo>
                <a:lnTo>
                  <a:pt x="5569198" y="0"/>
                </a:lnTo>
                <a:cubicBezTo>
                  <a:pt x="5624610" y="0"/>
                  <a:pt x="5669531" y="44921"/>
                  <a:pt x="5669531" y="100333"/>
                </a:cubicBezTo>
                <a:lnTo>
                  <a:pt x="5669531" y="2483568"/>
                </a:lnTo>
                <a:cubicBezTo>
                  <a:pt x="5669531" y="2538944"/>
                  <a:pt x="5624573" y="2583901"/>
                  <a:pt x="5569198" y="2583901"/>
                </a:cubicBezTo>
                <a:lnTo>
                  <a:pt x="100333" y="2583901"/>
                </a:lnTo>
                <a:cubicBezTo>
                  <a:pt x="44921" y="2583901"/>
                  <a:pt x="0" y="2538981"/>
                  <a:pt x="0" y="2483568"/>
                </a:cubicBezTo>
                <a:lnTo>
                  <a:pt x="0" y="100333"/>
                </a:lnTo>
                <a:cubicBezTo>
                  <a:pt x="0" y="44921"/>
                  <a:pt x="44921" y="0"/>
                  <a:pt x="100333" y="0"/>
                </a:cubicBezTo>
                <a:close/>
              </a:path>
            </a:pathLst>
          </a:custGeom>
          <a:solidFill>
            <a:srgbClr val="262626"/>
          </a:solidFill>
          <a:ln w="12700">
            <a:solidFill>
              <a:srgbClr val="333333"/>
            </a:solidFill>
            <a:prstDash val="solid"/>
          </a:ln>
        </p:spPr>
      </p:sp>
      <p:sp>
        <p:nvSpPr>
          <p:cNvPr id="8" name="Shape 6"/>
          <p:cNvSpPr/>
          <p:nvPr/>
        </p:nvSpPr>
        <p:spPr>
          <a:xfrm>
            <a:off x="510091" y="1413202"/>
            <a:ext cx="535177" cy="535177"/>
          </a:xfrm>
          <a:custGeom>
            <a:avLst/>
            <a:gdLst/>
            <a:ahLst/>
            <a:cxnLst/>
            <a:rect l="l" t="t" r="r" b="b"/>
            <a:pathLst>
              <a:path w="535177" h="535177">
                <a:moveTo>
                  <a:pt x="100346" y="0"/>
                </a:moveTo>
                <a:lnTo>
                  <a:pt x="434831" y="0"/>
                </a:lnTo>
                <a:cubicBezTo>
                  <a:pt x="490251" y="0"/>
                  <a:pt x="535177" y="44926"/>
                  <a:pt x="535177" y="100346"/>
                </a:cubicBezTo>
                <a:lnTo>
                  <a:pt x="535177" y="434831"/>
                </a:lnTo>
                <a:cubicBezTo>
                  <a:pt x="535177" y="490251"/>
                  <a:pt x="490251" y="535177"/>
                  <a:pt x="434831" y="535177"/>
                </a:cubicBezTo>
                <a:lnTo>
                  <a:pt x="100346" y="535177"/>
                </a:lnTo>
                <a:cubicBezTo>
                  <a:pt x="44963" y="535177"/>
                  <a:pt x="0" y="490214"/>
                  <a:pt x="0" y="434831"/>
                </a:cubicBezTo>
                <a:lnTo>
                  <a:pt x="0" y="100346"/>
                </a:lnTo>
                <a:cubicBezTo>
                  <a:pt x="0" y="44963"/>
                  <a:pt x="44963" y="0"/>
                  <a:pt x="100346" y="0"/>
                </a:cubicBezTo>
                <a:close/>
              </a:path>
            </a:pathLst>
          </a:custGeom>
          <a:solidFill>
            <a:srgbClr val="6366F1">
              <a:alpha val="20000"/>
            </a:srgbClr>
          </a:solidFill>
          <a:ln/>
        </p:spPr>
      </p:sp>
      <p:sp>
        <p:nvSpPr>
          <p:cNvPr id="9" name="Shape 7"/>
          <p:cNvSpPr/>
          <p:nvPr/>
        </p:nvSpPr>
        <p:spPr>
          <a:xfrm>
            <a:off x="654337" y="1555358"/>
            <a:ext cx="250864" cy="250864"/>
          </a:xfrm>
          <a:custGeom>
            <a:avLst/>
            <a:gdLst/>
            <a:ahLst/>
            <a:cxnLst/>
            <a:rect l="l" t="t" r="r" b="b"/>
            <a:pathLst>
              <a:path w="250864" h="250864">
                <a:moveTo>
                  <a:pt x="86235" y="11759"/>
                </a:moveTo>
                <a:cubicBezTo>
                  <a:pt x="86235" y="5243"/>
                  <a:pt x="80992" y="0"/>
                  <a:pt x="74475" y="0"/>
                </a:cubicBezTo>
                <a:cubicBezTo>
                  <a:pt x="67959" y="0"/>
                  <a:pt x="62716" y="5243"/>
                  <a:pt x="62716" y="11759"/>
                </a:cubicBezTo>
                <a:lnTo>
                  <a:pt x="62716" y="31358"/>
                </a:lnTo>
                <a:cubicBezTo>
                  <a:pt x="45420" y="31358"/>
                  <a:pt x="31358" y="45420"/>
                  <a:pt x="31358" y="62716"/>
                </a:cubicBezTo>
                <a:lnTo>
                  <a:pt x="11759" y="62716"/>
                </a:lnTo>
                <a:cubicBezTo>
                  <a:pt x="5243" y="62716"/>
                  <a:pt x="0" y="67959"/>
                  <a:pt x="0" y="74475"/>
                </a:cubicBezTo>
                <a:cubicBezTo>
                  <a:pt x="0" y="80992"/>
                  <a:pt x="5243" y="86235"/>
                  <a:pt x="11759" y="86235"/>
                </a:cubicBezTo>
                <a:lnTo>
                  <a:pt x="31358" y="86235"/>
                </a:lnTo>
                <a:lnTo>
                  <a:pt x="31358" y="113673"/>
                </a:lnTo>
                <a:lnTo>
                  <a:pt x="11759" y="113673"/>
                </a:lnTo>
                <a:cubicBezTo>
                  <a:pt x="5243" y="113673"/>
                  <a:pt x="0" y="118916"/>
                  <a:pt x="0" y="125432"/>
                </a:cubicBezTo>
                <a:cubicBezTo>
                  <a:pt x="0" y="131949"/>
                  <a:pt x="5243" y="137191"/>
                  <a:pt x="11759" y="137191"/>
                </a:cubicBezTo>
                <a:lnTo>
                  <a:pt x="31358" y="137191"/>
                </a:lnTo>
                <a:lnTo>
                  <a:pt x="31358" y="164630"/>
                </a:lnTo>
                <a:lnTo>
                  <a:pt x="11759" y="164630"/>
                </a:lnTo>
                <a:cubicBezTo>
                  <a:pt x="5243" y="164630"/>
                  <a:pt x="0" y="169872"/>
                  <a:pt x="0" y="176389"/>
                </a:cubicBezTo>
                <a:cubicBezTo>
                  <a:pt x="0" y="182905"/>
                  <a:pt x="5243" y="188148"/>
                  <a:pt x="11759" y="188148"/>
                </a:cubicBezTo>
                <a:lnTo>
                  <a:pt x="31358" y="188148"/>
                </a:lnTo>
                <a:cubicBezTo>
                  <a:pt x="31358" y="205444"/>
                  <a:pt x="45420" y="219506"/>
                  <a:pt x="62716" y="219506"/>
                </a:cubicBezTo>
                <a:lnTo>
                  <a:pt x="62716" y="239105"/>
                </a:lnTo>
                <a:cubicBezTo>
                  <a:pt x="62716" y="245622"/>
                  <a:pt x="67959" y="250864"/>
                  <a:pt x="74475" y="250864"/>
                </a:cubicBezTo>
                <a:cubicBezTo>
                  <a:pt x="80992" y="250864"/>
                  <a:pt x="86235" y="245622"/>
                  <a:pt x="86235" y="239105"/>
                </a:cubicBezTo>
                <a:lnTo>
                  <a:pt x="86235" y="219506"/>
                </a:lnTo>
                <a:lnTo>
                  <a:pt x="113673" y="219506"/>
                </a:lnTo>
                <a:lnTo>
                  <a:pt x="113673" y="239105"/>
                </a:lnTo>
                <a:cubicBezTo>
                  <a:pt x="113673" y="245622"/>
                  <a:pt x="118916" y="250864"/>
                  <a:pt x="125432" y="250864"/>
                </a:cubicBezTo>
                <a:cubicBezTo>
                  <a:pt x="131949" y="250864"/>
                  <a:pt x="137191" y="245622"/>
                  <a:pt x="137191" y="239105"/>
                </a:cubicBezTo>
                <a:lnTo>
                  <a:pt x="137191" y="219506"/>
                </a:lnTo>
                <a:lnTo>
                  <a:pt x="164630" y="219506"/>
                </a:lnTo>
                <a:lnTo>
                  <a:pt x="164630" y="239105"/>
                </a:lnTo>
                <a:cubicBezTo>
                  <a:pt x="164630" y="245622"/>
                  <a:pt x="169872" y="250864"/>
                  <a:pt x="176389" y="250864"/>
                </a:cubicBezTo>
                <a:cubicBezTo>
                  <a:pt x="182905" y="250864"/>
                  <a:pt x="188148" y="245622"/>
                  <a:pt x="188148" y="239105"/>
                </a:cubicBezTo>
                <a:lnTo>
                  <a:pt x="188148" y="219506"/>
                </a:lnTo>
                <a:cubicBezTo>
                  <a:pt x="205444" y="219506"/>
                  <a:pt x="219506" y="205444"/>
                  <a:pt x="219506" y="188148"/>
                </a:cubicBezTo>
                <a:lnTo>
                  <a:pt x="239105" y="188148"/>
                </a:lnTo>
                <a:cubicBezTo>
                  <a:pt x="245622" y="188148"/>
                  <a:pt x="250864" y="182905"/>
                  <a:pt x="250864" y="176389"/>
                </a:cubicBezTo>
                <a:cubicBezTo>
                  <a:pt x="250864" y="169872"/>
                  <a:pt x="245622" y="164630"/>
                  <a:pt x="239105" y="164630"/>
                </a:cubicBezTo>
                <a:lnTo>
                  <a:pt x="219506" y="164630"/>
                </a:lnTo>
                <a:lnTo>
                  <a:pt x="219506" y="137191"/>
                </a:lnTo>
                <a:lnTo>
                  <a:pt x="239105" y="137191"/>
                </a:lnTo>
                <a:cubicBezTo>
                  <a:pt x="245622" y="137191"/>
                  <a:pt x="250864" y="131949"/>
                  <a:pt x="250864" y="125432"/>
                </a:cubicBezTo>
                <a:cubicBezTo>
                  <a:pt x="250864" y="118916"/>
                  <a:pt x="245622" y="113673"/>
                  <a:pt x="239105" y="113673"/>
                </a:cubicBezTo>
                <a:lnTo>
                  <a:pt x="219506" y="113673"/>
                </a:lnTo>
                <a:lnTo>
                  <a:pt x="219506" y="86235"/>
                </a:lnTo>
                <a:lnTo>
                  <a:pt x="239105" y="86235"/>
                </a:lnTo>
                <a:cubicBezTo>
                  <a:pt x="245622" y="86235"/>
                  <a:pt x="250864" y="80992"/>
                  <a:pt x="250864" y="74475"/>
                </a:cubicBezTo>
                <a:cubicBezTo>
                  <a:pt x="250864" y="67959"/>
                  <a:pt x="245622" y="62716"/>
                  <a:pt x="239105" y="62716"/>
                </a:cubicBezTo>
                <a:lnTo>
                  <a:pt x="219506" y="62716"/>
                </a:lnTo>
                <a:cubicBezTo>
                  <a:pt x="219506" y="45420"/>
                  <a:pt x="205444" y="31358"/>
                  <a:pt x="188148" y="31358"/>
                </a:cubicBezTo>
                <a:lnTo>
                  <a:pt x="188148" y="11759"/>
                </a:lnTo>
                <a:cubicBezTo>
                  <a:pt x="188148" y="5243"/>
                  <a:pt x="182905" y="0"/>
                  <a:pt x="176389" y="0"/>
                </a:cubicBezTo>
                <a:cubicBezTo>
                  <a:pt x="169872" y="0"/>
                  <a:pt x="164630" y="5243"/>
                  <a:pt x="164630" y="11759"/>
                </a:cubicBezTo>
                <a:lnTo>
                  <a:pt x="164630" y="31358"/>
                </a:lnTo>
                <a:lnTo>
                  <a:pt x="137191" y="31358"/>
                </a:lnTo>
                <a:lnTo>
                  <a:pt x="137191" y="11759"/>
                </a:lnTo>
                <a:cubicBezTo>
                  <a:pt x="137191" y="5243"/>
                  <a:pt x="131949" y="0"/>
                  <a:pt x="125432" y="0"/>
                </a:cubicBezTo>
                <a:cubicBezTo>
                  <a:pt x="118916" y="0"/>
                  <a:pt x="113673" y="5243"/>
                  <a:pt x="113673" y="11759"/>
                </a:cubicBezTo>
                <a:lnTo>
                  <a:pt x="113673" y="31358"/>
                </a:lnTo>
                <a:lnTo>
                  <a:pt x="86235" y="31358"/>
                </a:lnTo>
                <a:lnTo>
                  <a:pt x="86235" y="11759"/>
                </a:lnTo>
                <a:close/>
                <a:moveTo>
                  <a:pt x="78395" y="62716"/>
                </a:moveTo>
                <a:lnTo>
                  <a:pt x="172469" y="62716"/>
                </a:lnTo>
                <a:cubicBezTo>
                  <a:pt x="181142" y="62716"/>
                  <a:pt x="188148" y="69723"/>
                  <a:pt x="188148" y="78395"/>
                </a:cubicBezTo>
                <a:lnTo>
                  <a:pt x="188148" y="172469"/>
                </a:lnTo>
                <a:cubicBezTo>
                  <a:pt x="188148" y="181142"/>
                  <a:pt x="181142" y="188148"/>
                  <a:pt x="172469" y="188148"/>
                </a:cubicBezTo>
                <a:lnTo>
                  <a:pt x="78395" y="188148"/>
                </a:lnTo>
                <a:cubicBezTo>
                  <a:pt x="69723" y="188148"/>
                  <a:pt x="62716" y="181142"/>
                  <a:pt x="62716" y="172469"/>
                </a:cubicBezTo>
                <a:lnTo>
                  <a:pt x="62716" y="78395"/>
                </a:lnTo>
                <a:cubicBezTo>
                  <a:pt x="62716" y="69723"/>
                  <a:pt x="69723" y="62716"/>
                  <a:pt x="78395" y="62716"/>
                </a:cubicBezTo>
                <a:close/>
                <a:moveTo>
                  <a:pt x="86235" y="86235"/>
                </a:moveTo>
                <a:lnTo>
                  <a:pt x="86235" y="164630"/>
                </a:lnTo>
                <a:lnTo>
                  <a:pt x="164630" y="164630"/>
                </a:lnTo>
                <a:lnTo>
                  <a:pt x="164630" y="86235"/>
                </a:lnTo>
                <a:lnTo>
                  <a:pt x="86235" y="86235"/>
                </a:lnTo>
                <a:close/>
              </a:path>
            </a:pathLst>
          </a:custGeom>
          <a:solidFill>
            <a:srgbClr val="6366F1"/>
          </a:solidFill>
          <a:ln/>
        </p:spPr>
      </p:sp>
      <p:sp>
        <p:nvSpPr>
          <p:cNvPr id="10" name="Text 8"/>
          <p:cNvSpPr/>
          <p:nvPr/>
        </p:nvSpPr>
        <p:spPr>
          <a:xfrm>
            <a:off x="1179062" y="1413202"/>
            <a:ext cx="4741333" cy="234140"/>
          </a:xfrm>
          <a:prstGeom prst="rect">
            <a:avLst/>
          </a:prstGeom>
          <a:noFill/>
          <a:ln/>
        </p:spPr>
        <p:txBody>
          <a:bodyPr wrap="square" lIns="0" tIns="0" rIns="0" bIns="0" rtlCol="0" anchor="ctr"/>
          <a:lstStyle/>
          <a:p>
            <a:pPr>
              <a:lnSpc>
                <a:spcPct val="120000"/>
              </a:lnSpc>
            </a:pPr>
            <a:r>
              <a:rPr lang="en-US" sz="1317" b="1" dirty="0">
                <a:solidFill>
                  <a:srgbClr val="EFEFEF"/>
                </a:solidFill>
                <a:latin typeface="Liter" pitchFamily="34" charset="0"/>
                <a:ea typeface="Liter" pitchFamily="34" charset="-122"/>
                <a:cs typeface="Liter" pitchFamily="34" charset="-120"/>
              </a:rPr>
              <a:t>El Chip Revoluciona Todo</a:t>
            </a:r>
            <a:endParaRPr lang="en-US" sz="1600" dirty="0"/>
          </a:p>
        </p:txBody>
      </p:sp>
      <p:sp>
        <p:nvSpPr>
          <p:cNvPr id="11" name="Text 9"/>
          <p:cNvSpPr/>
          <p:nvPr/>
        </p:nvSpPr>
        <p:spPr>
          <a:xfrm>
            <a:off x="1179062" y="1747687"/>
            <a:ext cx="4716247" cy="568626"/>
          </a:xfrm>
          <a:prstGeom prst="rect">
            <a:avLst/>
          </a:prstGeom>
          <a:noFill/>
          <a:ln/>
        </p:spPr>
        <p:txBody>
          <a:bodyPr wrap="square" lIns="0" tIns="0" rIns="0" bIns="0" rtlCol="0" anchor="ctr"/>
          <a:lstStyle/>
          <a:p>
            <a:pPr>
              <a:lnSpc>
                <a:spcPct val="140000"/>
              </a:lnSpc>
            </a:pPr>
            <a:r>
              <a:rPr lang="en-US" sz="922" b="1" dirty="0">
                <a:solidFill>
                  <a:srgbClr val="EFEFEF"/>
                </a:solidFill>
                <a:latin typeface="Liter" pitchFamily="34" charset="0"/>
                <a:ea typeface="Liter" pitchFamily="34" charset="-122"/>
                <a:cs typeface="Liter" pitchFamily="34" charset="-120"/>
              </a:rPr>
              <a:t>Robert Noyce</a:t>
            </a:r>
            <a:pPr>
              <a:lnSpc>
                <a:spcPct val="140000"/>
              </a:lnSpc>
            </a:pPr>
            <a:r>
              <a:rPr lang="en-US" sz="922" dirty="0">
                <a:solidFill>
                  <a:srgbClr val="8F8F8F"/>
                </a:solidFill>
                <a:latin typeface="Liter" pitchFamily="34" charset="0"/>
                <a:ea typeface="Liter" pitchFamily="34" charset="-122"/>
                <a:cs typeface="Liter" pitchFamily="34" charset="-120"/>
              </a:rPr>
              <a:t> (co-fundador de Intel) desarrolló el circuito integrado (IC) o "chip". Una pequeña placa de silicio de 6.45 mm² integraba múltiples transistores y componentes electrónicos. Esto permitió:</a:t>
            </a:r>
            <a:endParaRPr lang="en-US" sz="1600" dirty="0"/>
          </a:p>
        </p:txBody>
      </p:sp>
      <p:sp>
        <p:nvSpPr>
          <p:cNvPr id="12" name="Shape 10"/>
          <p:cNvSpPr/>
          <p:nvPr/>
        </p:nvSpPr>
        <p:spPr>
          <a:xfrm>
            <a:off x="1179062" y="2418749"/>
            <a:ext cx="4657712" cy="367934"/>
          </a:xfrm>
          <a:custGeom>
            <a:avLst/>
            <a:gdLst/>
            <a:ahLst/>
            <a:cxnLst/>
            <a:rect l="l" t="t" r="r" b="b"/>
            <a:pathLst>
              <a:path w="4657712" h="367934">
                <a:moveTo>
                  <a:pt x="66898" y="0"/>
                </a:moveTo>
                <a:lnTo>
                  <a:pt x="4590814" y="0"/>
                </a:lnTo>
                <a:cubicBezTo>
                  <a:pt x="4627761" y="0"/>
                  <a:pt x="4657712" y="29951"/>
                  <a:pt x="4657712" y="66898"/>
                </a:cubicBezTo>
                <a:lnTo>
                  <a:pt x="4657712" y="301036"/>
                </a:lnTo>
                <a:cubicBezTo>
                  <a:pt x="4657712" y="337983"/>
                  <a:pt x="4627761" y="367934"/>
                  <a:pt x="4590814" y="367934"/>
                </a:cubicBezTo>
                <a:lnTo>
                  <a:pt x="66898" y="367934"/>
                </a:lnTo>
                <a:cubicBezTo>
                  <a:pt x="29951" y="367934"/>
                  <a:pt x="0" y="337983"/>
                  <a:pt x="0" y="301036"/>
                </a:cubicBezTo>
                <a:lnTo>
                  <a:pt x="0" y="66898"/>
                </a:lnTo>
                <a:cubicBezTo>
                  <a:pt x="0" y="29976"/>
                  <a:pt x="29976" y="0"/>
                  <a:pt x="66898" y="0"/>
                </a:cubicBezTo>
                <a:close/>
              </a:path>
            </a:pathLst>
          </a:custGeom>
          <a:solidFill>
            <a:srgbClr val="333333"/>
          </a:solidFill>
          <a:ln/>
        </p:spPr>
      </p:sp>
      <p:sp>
        <p:nvSpPr>
          <p:cNvPr id="13" name="Shape 11"/>
          <p:cNvSpPr/>
          <p:nvPr/>
        </p:nvSpPr>
        <p:spPr>
          <a:xfrm>
            <a:off x="1296132" y="2535819"/>
            <a:ext cx="133794" cy="133794"/>
          </a:xfrm>
          <a:custGeom>
            <a:avLst/>
            <a:gdLst/>
            <a:ahLst/>
            <a:cxnLst/>
            <a:rect l="l" t="t" r="r" b="b"/>
            <a:pathLst>
              <a:path w="133794" h="133794">
                <a:moveTo>
                  <a:pt x="34964" y="9486"/>
                </a:moveTo>
                <a:cubicBezTo>
                  <a:pt x="37813" y="11472"/>
                  <a:pt x="38492" y="15392"/>
                  <a:pt x="36506" y="18214"/>
                </a:cubicBezTo>
                <a:lnTo>
                  <a:pt x="21872" y="39119"/>
                </a:lnTo>
                <a:cubicBezTo>
                  <a:pt x="20801" y="40635"/>
                  <a:pt x="19128" y="41602"/>
                  <a:pt x="17273" y="41758"/>
                </a:cubicBezTo>
                <a:cubicBezTo>
                  <a:pt x="15418" y="41915"/>
                  <a:pt x="13588" y="41288"/>
                  <a:pt x="12282" y="39981"/>
                </a:cubicBezTo>
                <a:lnTo>
                  <a:pt x="1829" y="29529"/>
                </a:lnTo>
                <a:cubicBezTo>
                  <a:pt x="-601" y="27072"/>
                  <a:pt x="-601" y="23100"/>
                  <a:pt x="1829" y="20644"/>
                </a:cubicBezTo>
                <a:cubicBezTo>
                  <a:pt x="4259" y="18188"/>
                  <a:pt x="8258" y="18214"/>
                  <a:pt x="10714" y="20644"/>
                </a:cubicBezTo>
                <a:lnTo>
                  <a:pt x="15888" y="25818"/>
                </a:lnTo>
                <a:lnTo>
                  <a:pt x="26236" y="11028"/>
                </a:lnTo>
                <a:cubicBezTo>
                  <a:pt x="28222" y="8179"/>
                  <a:pt x="32142" y="7500"/>
                  <a:pt x="34964" y="9486"/>
                </a:cubicBezTo>
                <a:close/>
                <a:moveTo>
                  <a:pt x="34964" y="51297"/>
                </a:moveTo>
                <a:cubicBezTo>
                  <a:pt x="37813" y="53283"/>
                  <a:pt x="38492" y="57202"/>
                  <a:pt x="36506" y="60024"/>
                </a:cubicBezTo>
                <a:lnTo>
                  <a:pt x="21872" y="80930"/>
                </a:lnTo>
                <a:cubicBezTo>
                  <a:pt x="20801" y="82445"/>
                  <a:pt x="19128" y="83412"/>
                  <a:pt x="17273" y="83569"/>
                </a:cubicBezTo>
                <a:cubicBezTo>
                  <a:pt x="15418" y="83726"/>
                  <a:pt x="13588" y="83099"/>
                  <a:pt x="12282" y="81792"/>
                </a:cubicBezTo>
                <a:lnTo>
                  <a:pt x="1829" y="71340"/>
                </a:lnTo>
                <a:cubicBezTo>
                  <a:pt x="-627" y="68883"/>
                  <a:pt x="-627" y="64911"/>
                  <a:pt x="1829" y="62481"/>
                </a:cubicBezTo>
                <a:cubicBezTo>
                  <a:pt x="4286" y="60051"/>
                  <a:pt x="8258" y="60024"/>
                  <a:pt x="10688" y="62481"/>
                </a:cubicBezTo>
                <a:lnTo>
                  <a:pt x="15862" y="67655"/>
                </a:lnTo>
                <a:lnTo>
                  <a:pt x="26210" y="52864"/>
                </a:lnTo>
                <a:cubicBezTo>
                  <a:pt x="28196" y="50016"/>
                  <a:pt x="32116" y="49337"/>
                  <a:pt x="34938" y="51323"/>
                </a:cubicBezTo>
                <a:close/>
                <a:moveTo>
                  <a:pt x="58535" y="25086"/>
                </a:moveTo>
                <a:cubicBezTo>
                  <a:pt x="58535" y="20461"/>
                  <a:pt x="62272" y="16724"/>
                  <a:pt x="66897" y="16724"/>
                </a:cubicBezTo>
                <a:lnTo>
                  <a:pt x="125432" y="16724"/>
                </a:lnTo>
                <a:cubicBezTo>
                  <a:pt x="130057" y="16724"/>
                  <a:pt x="133794" y="20461"/>
                  <a:pt x="133794" y="25086"/>
                </a:cubicBezTo>
                <a:cubicBezTo>
                  <a:pt x="133794" y="29712"/>
                  <a:pt x="130057" y="33449"/>
                  <a:pt x="125432" y="33449"/>
                </a:cubicBezTo>
                <a:lnTo>
                  <a:pt x="66897" y="33449"/>
                </a:lnTo>
                <a:cubicBezTo>
                  <a:pt x="62272" y="33449"/>
                  <a:pt x="58535" y="29712"/>
                  <a:pt x="58535" y="25086"/>
                </a:cubicBezTo>
                <a:close/>
                <a:moveTo>
                  <a:pt x="58535" y="66897"/>
                </a:moveTo>
                <a:cubicBezTo>
                  <a:pt x="58535" y="62272"/>
                  <a:pt x="62272" y="58535"/>
                  <a:pt x="66897" y="58535"/>
                </a:cubicBezTo>
                <a:lnTo>
                  <a:pt x="125432" y="58535"/>
                </a:lnTo>
                <a:cubicBezTo>
                  <a:pt x="130057" y="58535"/>
                  <a:pt x="133794" y="62272"/>
                  <a:pt x="133794" y="66897"/>
                </a:cubicBezTo>
                <a:cubicBezTo>
                  <a:pt x="133794" y="71522"/>
                  <a:pt x="130057" y="75259"/>
                  <a:pt x="125432" y="75259"/>
                </a:cubicBezTo>
                <a:lnTo>
                  <a:pt x="66897" y="75259"/>
                </a:lnTo>
                <a:cubicBezTo>
                  <a:pt x="62272" y="75259"/>
                  <a:pt x="58535" y="71522"/>
                  <a:pt x="58535" y="66897"/>
                </a:cubicBezTo>
                <a:close/>
                <a:moveTo>
                  <a:pt x="41811" y="108708"/>
                </a:moveTo>
                <a:cubicBezTo>
                  <a:pt x="41811" y="104083"/>
                  <a:pt x="45548" y="100346"/>
                  <a:pt x="50173" y="100346"/>
                </a:cubicBezTo>
                <a:lnTo>
                  <a:pt x="125432" y="100346"/>
                </a:lnTo>
                <a:cubicBezTo>
                  <a:pt x="130057" y="100346"/>
                  <a:pt x="133794" y="104083"/>
                  <a:pt x="133794" y="108708"/>
                </a:cubicBezTo>
                <a:cubicBezTo>
                  <a:pt x="133794" y="113333"/>
                  <a:pt x="130057" y="117070"/>
                  <a:pt x="125432" y="117070"/>
                </a:cubicBezTo>
                <a:lnTo>
                  <a:pt x="50173" y="117070"/>
                </a:lnTo>
                <a:cubicBezTo>
                  <a:pt x="45548" y="117070"/>
                  <a:pt x="41811" y="113333"/>
                  <a:pt x="41811" y="108708"/>
                </a:cubicBezTo>
                <a:close/>
                <a:moveTo>
                  <a:pt x="16724" y="98255"/>
                </a:moveTo>
                <a:cubicBezTo>
                  <a:pt x="22493" y="98255"/>
                  <a:pt x="27177" y="102939"/>
                  <a:pt x="27177" y="108708"/>
                </a:cubicBezTo>
                <a:cubicBezTo>
                  <a:pt x="27177" y="114477"/>
                  <a:pt x="22493" y="119160"/>
                  <a:pt x="16724" y="119160"/>
                </a:cubicBezTo>
                <a:cubicBezTo>
                  <a:pt x="10955" y="119160"/>
                  <a:pt x="6272" y="114477"/>
                  <a:pt x="6272" y="108708"/>
                </a:cubicBezTo>
                <a:cubicBezTo>
                  <a:pt x="6272" y="102939"/>
                  <a:pt x="10955" y="98255"/>
                  <a:pt x="16724" y="98255"/>
                </a:cubicBezTo>
                <a:close/>
              </a:path>
            </a:pathLst>
          </a:custGeom>
          <a:solidFill>
            <a:srgbClr val="6366F1"/>
          </a:solidFill>
          <a:ln/>
        </p:spPr>
      </p:sp>
      <p:sp>
        <p:nvSpPr>
          <p:cNvPr id="14" name="Text 12"/>
          <p:cNvSpPr/>
          <p:nvPr/>
        </p:nvSpPr>
        <p:spPr>
          <a:xfrm>
            <a:off x="1546996" y="2519095"/>
            <a:ext cx="2257778" cy="167243"/>
          </a:xfrm>
          <a:prstGeom prst="rect">
            <a:avLst/>
          </a:prstGeom>
          <a:noFill/>
          <a:ln/>
        </p:spPr>
        <p:txBody>
          <a:bodyPr wrap="square" lIns="0" tIns="0" rIns="0" bIns="0" rtlCol="0" anchor="ctr"/>
          <a:lstStyle/>
          <a:p>
            <a:pPr>
              <a:lnSpc>
                <a:spcPct val="120000"/>
              </a:lnSpc>
            </a:pPr>
            <a:r>
              <a:rPr lang="en-US" sz="922" b="1" dirty="0">
                <a:solidFill>
                  <a:srgbClr val="EFEFEF"/>
                </a:solidFill>
                <a:latin typeface="Liter" pitchFamily="34" charset="0"/>
                <a:ea typeface="Liter" pitchFamily="34" charset="-122"/>
                <a:cs typeface="Liter" pitchFamily="34" charset="-120"/>
              </a:rPr>
              <a:t>Multitarea:</a:t>
            </a:r>
            <a:pPr>
              <a:lnSpc>
                <a:spcPct val="120000"/>
              </a:lnSpc>
            </a:pPr>
            <a:r>
              <a:rPr lang="en-US" sz="922" dirty="0">
                <a:solidFill>
                  <a:srgbClr val="EFEFEF"/>
                </a:solidFill>
                <a:latin typeface="Liter" pitchFamily="34" charset="0"/>
                <a:ea typeface="Liter" pitchFamily="34" charset="-122"/>
                <a:cs typeface="Liter" pitchFamily="34" charset="-120"/>
              </a:rPr>
              <a:t> Varias operaciones simultáneas</a:t>
            </a:r>
            <a:endParaRPr lang="en-US" sz="1600" dirty="0"/>
          </a:p>
        </p:txBody>
      </p:sp>
      <p:sp>
        <p:nvSpPr>
          <p:cNvPr id="15" name="Shape 13"/>
          <p:cNvSpPr/>
          <p:nvPr/>
        </p:nvSpPr>
        <p:spPr>
          <a:xfrm>
            <a:off x="1179062" y="2853580"/>
            <a:ext cx="4657712" cy="367934"/>
          </a:xfrm>
          <a:custGeom>
            <a:avLst/>
            <a:gdLst/>
            <a:ahLst/>
            <a:cxnLst/>
            <a:rect l="l" t="t" r="r" b="b"/>
            <a:pathLst>
              <a:path w="4657712" h="367934">
                <a:moveTo>
                  <a:pt x="66898" y="0"/>
                </a:moveTo>
                <a:lnTo>
                  <a:pt x="4590814" y="0"/>
                </a:lnTo>
                <a:cubicBezTo>
                  <a:pt x="4627761" y="0"/>
                  <a:pt x="4657712" y="29951"/>
                  <a:pt x="4657712" y="66898"/>
                </a:cubicBezTo>
                <a:lnTo>
                  <a:pt x="4657712" y="301036"/>
                </a:lnTo>
                <a:cubicBezTo>
                  <a:pt x="4657712" y="337983"/>
                  <a:pt x="4627761" y="367934"/>
                  <a:pt x="4590814" y="367934"/>
                </a:cubicBezTo>
                <a:lnTo>
                  <a:pt x="66898" y="367934"/>
                </a:lnTo>
                <a:cubicBezTo>
                  <a:pt x="29951" y="367934"/>
                  <a:pt x="0" y="337983"/>
                  <a:pt x="0" y="301036"/>
                </a:cubicBezTo>
                <a:lnTo>
                  <a:pt x="0" y="66898"/>
                </a:lnTo>
                <a:cubicBezTo>
                  <a:pt x="0" y="29976"/>
                  <a:pt x="29976" y="0"/>
                  <a:pt x="66898" y="0"/>
                </a:cubicBezTo>
                <a:close/>
              </a:path>
            </a:pathLst>
          </a:custGeom>
          <a:solidFill>
            <a:srgbClr val="333333"/>
          </a:solidFill>
          <a:ln/>
        </p:spPr>
      </p:sp>
      <p:sp>
        <p:nvSpPr>
          <p:cNvPr id="16" name="Shape 14"/>
          <p:cNvSpPr/>
          <p:nvPr/>
        </p:nvSpPr>
        <p:spPr>
          <a:xfrm>
            <a:off x="1296132" y="2970650"/>
            <a:ext cx="133794" cy="133794"/>
          </a:xfrm>
          <a:custGeom>
            <a:avLst/>
            <a:gdLst/>
            <a:ahLst/>
            <a:cxnLst/>
            <a:rect l="l" t="t" r="r" b="b"/>
            <a:pathLst>
              <a:path w="133794" h="133794">
                <a:moveTo>
                  <a:pt x="0" y="66897"/>
                </a:moveTo>
                <a:cubicBezTo>
                  <a:pt x="0" y="29976"/>
                  <a:pt x="29976" y="0"/>
                  <a:pt x="66897" y="0"/>
                </a:cubicBezTo>
                <a:cubicBezTo>
                  <a:pt x="103819" y="0"/>
                  <a:pt x="133794" y="29976"/>
                  <a:pt x="133794" y="66897"/>
                </a:cubicBezTo>
                <a:cubicBezTo>
                  <a:pt x="133794" y="103819"/>
                  <a:pt x="103819" y="133794"/>
                  <a:pt x="66897" y="133794"/>
                </a:cubicBezTo>
                <a:cubicBezTo>
                  <a:pt x="29976" y="133794"/>
                  <a:pt x="0" y="103819"/>
                  <a:pt x="0" y="66897"/>
                </a:cubicBezTo>
                <a:close/>
                <a:moveTo>
                  <a:pt x="75259" y="25086"/>
                </a:moveTo>
                <a:cubicBezTo>
                  <a:pt x="75259" y="20471"/>
                  <a:pt x="71512" y="16724"/>
                  <a:pt x="66897" y="16724"/>
                </a:cubicBezTo>
                <a:cubicBezTo>
                  <a:pt x="62282" y="16724"/>
                  <a:pt x="58535" y="20471"/>
                  <a:pt x="58535" y="25086"/>
                </a:cubicBezTo>
                <a:cubicBezTo>
                  <a:pt x="58535" y="29702"/>
                  <a:pt x="62282" y="33449"/>
                  <a:pt x="66897" y="33449"/>
                </a:cubicBezTo>
                <a:cubicBezTo>
                  <a:pt x="71512" y="33449"/>
                  <a:pt x="75259" y="29702"/>
                  <a:pt x="75259" y="25086"/>
                </a:cubicBezTo>
                <a:close/>
                <a:moveTo>
                  <a:pt x="66897" y="108708"/>
                </a:moveTo>
                <a:cubicBezTo>
                  <a:pt x="76122" y="108708"/>
                  <a:pt x="83621" y="101208"/>
                  <a:pt x="83621" y="91984"/>
                </a:cubicBezTo>
                <a:cubicBezTo>
                  <a:pt x="83621" y="87750"/>
                  <a:pt x="82053" y="83857"/>
                  <a:pt x="79440" y="80930"/>
                </a:cubicBezTo>
                <a:lnTo>
                  <a:pt x="97602" y="44633"/>
                </a:lnTo>
                <a:cubicBezTo>
                  <a:pt x="99144" y="41523"/>
                  <a:pt x="97889" y="37760"/>
                  <a:pt x="94806" y="36219"/>
                </a:cubicBezTo>
                <a:cubicBezTo>
                  <a:pt x="91722" y="34677"/>
                  <a:pt x="87933" y="35931"/>
                  <a:pt x="86391" y="39015"/>
                </a:cubicBezTo>
                <a:lnTo>
                  <a:pt x="68230" y="75312"/>
                </a:lnTo>
                <a:cubicBezTo>
                  <a:pt x="67786" y="75285"/>
                  <a:pt x="67341" y="75259"/>
                  <a:pt x="66897" y="75259"/>
                </a:cubicBezTo>
                <a:cubicBezTo>
                  <a:pt x="57673" y="75259"/>
                  <a:pt x="50173" y="82759"/>
                  <a:pt x="50173" y="91984"/>
                </a:cubicBezTo>
                <a:cubicBezTo>
                  <a:pt x="50173" y="101208"/>
                  <a:pt x="57673" y="108708"/>
                  <a:pt x="66897" y="108708"/>
                </a:cubicBezTo>
                <a:close/>
                <a:moveTo>
                  <a:pt x="45992" y="37630"/>
                </a:moveTo>
                <a:cubicBezTo>
                  <a:pt x="45992" y="33014"/>
                  <a:pt x="42245" y="29267"/>
                  <a:pt x="37630" y="29267"/>
                </a:cubicBezTo>
                <a:cubicBezTo>
                  <a:pt x="33014" y="29267"/>
                  <a:pt x="29267" y="33014"/>
                  <a:pt x="29267" y="37630"/>
                </a:cubicBezTo>
                <a:cubicBezTo>
                  <a:pt x="29267" y="42245"/>
                  <a:pt x="33014" y="45992"/>
                  <a:pt x="37630" y="45992"/>
                </a:cubicBezTo>
                <a:cubicBezTo>
                  <a:pt x="42245" y="45992"/>
                  <a:pt x="45992" y="42245"/>
                  <a:pt x="45992" y="37630"/>
                </a:cubicBezTo>
                <a:close/>
                <a:moveTo>
                  <a:pt x="25086" y="75259"/>
                </a:moveTo>
                <a:cubicBezTo>
                  <a:pt x="29702" y="75259"/>
                  <a:pt x="33449" y="71512"/>
                  <a:pt x="33449" y="66897"/>
                </a:cubicBezTo>
                <a:cubicBezTo>
                  <a:pt x="33449" y="62282"/>
                  <a:pt x="29702" y="58535"/>
                  <a:pt x="25086" y="58535"/>
                </a:cubicBezTo>
                <a:cubicBezTo>
                  <a:pt x="20471" y="58535"/>
                  <a:pt x="16724" y="62282"/>
                  <a:pt x="16724" y="66897"/>
                </a:cubicBezTo>
                <a:cubicBezTo>
                  <a:pt x="16724" y="71512"/>
                  <a:pt x="20471" y="75259"/>
                  <a:pt x="25086" y="75259"/>
                </a:cubicBezTo>
                <a:close/>
                <a:moveTo>
                  <a:pt x="117070" y="66897"/>
                </a:moveTo>
                <a:cubicBezTo>
                  <a:pt x="117070" y="62282"/>
                  <a:pt x="113323" y="58535"/>
                  <a:pt x="108708" y="58535"/>
                </a:cubicBezTo>
                <a:cubicBezTo>
                  <a:pt x="104093" y="58535"/>
                  <a:pt x="100346" y="62282"/>
                  <a:pt x="100346" y="66897"/>
                </a:cubicBezTo>
                <a:cubicBezTo>
                  <a:pt x="100346" y="71512"/>
                  <a:pt x="104093" y="75259"/>
                  <a:pt x="108708" y="75259"/>
                </a:cubicBezTo>
                <a:cubicBezTo>
                  <a:pt x="113323" y="75259"/>
                  <a:pt x="117070" y="71512"/>
                  <a:pt x="117070" y="66897"/>
                </a:cubicBezTo>
                <a:close/>
              </a:path>
            </a:pathLst>
          </a:custGeom>
          <a:solidFill>
            <a:srgbClr val="6366F1"/>
          </a:solidFill>
          <a:ln/>
        </p:spPr>
      </p:sp>
      <p:sp>
        <p:nvSpPr>
          <p:cNvPr id="17" name="Text 15"/>
          <p:cNvSpPr/>
          <p:nvPr/>
        </p:nvSpPr>
        <p:spPr>
          <a:xfrm>
            <a:off x="1546996" y="2953926"/>
            <a:ext cx="1998551" cy="167243"/>
          </a:xfrm>
          <a:prstGeom prst="rect">
            <a:avLst/>
          </a:prstGeom>
          <a:noFill/>
          <a:ln/>
        </p:spPr>
        <p:txBody>
          <a:bodyPr wrap="square" lIns="0" tIns="0" rIns="0" bIns="0" rtlCol="0" anchor="ctr"/>
          <a:lstStyle/>
          <a:p>
            <a:pPr>
              <a:lnSpc>
                <a:spcPct val="120000"/>
              </a:lnSpc>
            </a:pPr>
            <a:r>
              <a:rPr lang="en-US" sz="922" b="1" dirty="0">
                <a:solidFill>
                  <a:srgbClr val="EFEFEF"/>
                </a:solidFill>
                <a:latin typeface="Liter" pitchFamily="34" charset="0"/>
                <a:ea typeface="Liter" pitchFamily="34" charset="-122"/>
                <a:cs typeface="Liter" pitchFamily="34" charset="-120"/>
              </a:rPr>
              <a:t>Velocidad:</a:t>
            </a:r>
            <a:pPr>
              <a:lnSpc>
                <a:spcPct val="120000"/>
              </a:lnSpc>
            </a:pPr>
            <a:r>
              <a:rPr lang="en-US" sz="922" dirty="0">
                <a:solidFill>
                  <a:srgbClr val="EFEFEF"/>
                </a:solidFill>
                <a:latin typeface="Liter" pitchFamily="34" charset="0"/>
                <a:ea typeface="Liter" pitchFamily="34" charset="-122"/>
                <a:cs typeface="Liter" pitchFamily="34" charset="-120"/>
              </a:rPr>
              <a:t> Procesamiento más rápido</a:t>
            </a:r>
            <a:endParaRPr lang="en-US" sz="1600" dirty="0"/>
          </a:p>
        </p:txBody>
      </p:sp>
      <p:sp>
        <p:nvSpPr>
          <p:cNvPr id="18" name="Shape 16"/>
          <p:cNvSpPr/>
          <p:nvPr/>
        </p:nvSpPr>
        <p:spPr>
          <a:xfrm>
            <a:off x="1179062" y="3288412"/>
            <a:ext cx="4657712" cy="367934"/>
          </a:xfrm>
          <a:custGeom>
            <a:avLst/>
            <a:gdLst/>
            <a:ahLst/>
            <a:cxnLst/>
            <a:rect l="l" t="t" r="r" b="b"/>
            <a:pathLst>
              <a:path w="4657712" h="367934">
                <a:moveTo>
                  <a:pt x="66898" y="0"/>
                </a:moveTo>
                <a:lnTo>
                  <a:pt x="4590814" y="0"/>
                </a:lnTo>
                <a:cubicBezTo>
                  <a:pt x="4627761" y="0"/>
                  <a:pt x="4657712" y="29951"/>
                  <a:pt x="4657712" y="66898"/>
                </a:cubicBezTo>
                <a:lnTo>
                  <a:pt x="4657712" y="301036"/>
                </a:lnTo>
                <a:cubicBezTo>
                  <a:pt x="4657712" y="337983"/>
                  <a:pt x="4627761" y="367934"/>
                  <a:pt x="4590814" y="367934"/>
                </a:cubicBezTo>
                <a:lnTo>
                  <a:pt x="66898" y="367934"/>
                </a:lnTo>
                <a:cubicBezTo>
                  <a:pt x="29951" y="367934"/>
                  <a:pt x="0" y="337983"/>
                  <a:pt x="0" y="301036"/>
                </a:cubicBezTo>
                <a:lnTo>
                  <a:pt x="0" y="66898"/>
                </a:lnTo>
                <a:cubicBezTo>
                  <a:pt x="0" y="29976"/>
                  <a:pt x="29976" y="0"/>
                  <a:pt x="66898" y="0"/>
                </a:cubicBezTo>
                <a:close/>
              </a:path>
            </a:pathLst>
          </a:custGeom>
          <a:solidFill>
            <a:srgbClr val="333333"/>
          </a:solidFill>
          <a:ln/>
        </p:spPr>
      </p:sp>
      <p:sp>
        <p:nvSpPr>
          <p:cNvPr id="19" name="Shape 17"/>
          <p:cNvSpPr/>
          <p:nvPr/>
        </p:nvSpPr>
        <p:spPr>
          <a:xfrm>
            <a:off x="1279407" y="3405481"/>
            <a:ext cx="167243" cy="133794"/>
          </a:xfrm>
          <a:custGeom>
            <a:avLst/>
            <a:gdLst/>
            <a:ahLst/>
            <a:cxnLst/>
            <a:rect l="l" t="t" r="r" b="b"/>
            <a:pathLst>
              <a:path w="167243" h="133794">
                <a:moveTo>
                  <a:pt x="137975" y="33449"/>
                </a:moveTo>
                <a:cubicBezTo>
                  <a:pt x="140275" y="33449"/>
                  <a:pt x="142156" y="35330"/>
                  <a:pt x="142156" y="37630"/>
                </a:cubicBezTo>
                <a:lnTo>
                  <a:pt x="142156" y="96165"/>
                </a:lnTo>
                <a:cubicBezTo>
                  <a:pt x="142156" y="98464"/>
                  <a:pt x="140275" y="100346"/>
                  <a:pt x="137975" y="100346"/>
                </a:cubicBezTo>
                <a:lnTo>
                  <a:pt x="29267" y="100346"/>
                </a:lnTo>
                <a:cubicBezTo>
                  <a:pt x="26968" y="100346"/>
                  <a:pt x="25086" y="98464"/>
                  <a:pt x="25086" y="96165"/>
                </a:cubicBezTo>
                <a:lnTo>
                  <a:pt x="25086" y="37630"/>
                </a:lnTo>
                <a:cubicBezTo>
                  <a:pt x="25086" y="35330"/>
                  <a:pt x="26968" y="33449"/>
                  <a:pt x="29267" y="33449"/>
                </a:cubicBezTo>
                <a:lnTo>
                  <a:pt x="137975" y="33449"/>
                </a:lnTo>
                <a:close/>
                <a:moveTo>
                  <a:pt x="29267" y="16724"/>
                </a:moveTo>
                <a:cubicBezTo>
                  <a:pt x="17717" y="16724"/>
                  <a:pt x="8362" y="26079"/>
                  <a:pt x="8362" y="37630"/>
                </a:cubicBezTo>
                <a:lnTo>
                  <a:pt x="8362" y="96165"/>
                </a:lnTo>
                <a:cubicBezTo>
                  <a:pt x="8362" y="107715"/>
                  <a:pt x="17717" y="117070"/>
                  <a:pt x="29267" y="117070"/>
                </a:cubicBezTo>
                <a:lnTo>
                  <a:pt x="137975" y="117070"/>
                </a:lnTo>
                <a:cubicBezTo>
                  <a:pt x="149526" y="117070"/>
                  <a:pt x="158881" y="107715"/>
                  <a:pt x="158881" y="96165"/>
                </a:cubicBezTo>
                <a:lnTo>
                  <a:pt x="158881" y="83621"/>
                </a:lnTo>
                <a:cubicBezTo>
                  <a:pt x="163506" y="83621"/>
                  <a:pt x="167243" y="79885"/>
                  <a:pt x="167243" y="75259"/>
                </a:cubicBezTo>
                <a:lnTo>
                  <a:pt x="167243" y="58535"/>
                </a:lnTo>
                <a:cubicBezTo>
                  <a:pt x="167243" y="53910"/>
                  <a:pt x="163506" y="50173"/>
                  <a:pt x="158881" y="50173"/>
                </a:cubicBezTo>
                <a:lnTo>
                  <a:pt x="158881" y="37630"/>
                </a:lnTo>
                <a:cubicBezTo>
                  <a:pt x="158881" y="26079"/>
                  <a:pt x="149526" y="16724"/>
                  <a:pt x="137975" y="16724"/>
                </a:cubicBezTo>
                <a:lnTo>
                  <a:pt x="29267" y="16724"/>
                </a:lnTo>
                <a:close/>
                <a:moveTo>
                  <a:pt x="43901" y="45992"/>
                </a:moveTo>
                <a:cubicBezTo>
                  <a:pt x="40426" y="45992"/>
                  <a:pt x="37630" y="48788"/>
                  <a:pt x="37630" y="52263"/>
                </a:cubicBezTo>
                <a:lnTo>
                  <a:pt x="37630" y="81531"/>
                </a:lnTo>
                <a:cubicBezTo>
                  <a:pt x="37630" y="85006"/>
                  <a:pt x="40426" y="87802"/>
                  <a:pt x="43901" y="87802"/>
                </a:cubicBezTo>
                <a:lnTo>
                  <a:pt x="81531" y="87802"/>
                </a:lnTo>
                <a:cubicBezTo>
                  <a:pt x="85006" y="87802"/>
                  <a:pt x="87802" y="85006"/>
                  <a:pt x="87802" y="81531"/>
                </a:cubicBezTo>
                <a:lnTo>
                  <a:pt x="87802" y="52263"/>
                </a:lnTo>
                <a:cubicBezTo>
                  <a:pt x="87802" y="48788"/>
                  <a:pt x="85006" y="45992"/>
                  <a:pt x="81531" y="45992"/>
                </a:cubicBezTo>
                <a:lnTo>
                  <a:pt x="43901" y="45992"/>
                </a:lnTo>
                <a:close/>
              </a:path>
            </a:pathLst>
          </a:custGeom>
          <a:solidFill>
            <a:srgbClr val="6366F1"/>
          </a:solidFill>
          <a:ln/>
        </p:spPr>
      </p:sp>
      <p:sp>
        <p:nvSpPr>
          <p:cNvPr id="20" name="Text 18"/>
          <p:cNvSpPr/>
          <p:nvPr/>
        </p:nvSpPr>
        <p:spPr>
          <a:xfrm>
            <a:off x="1546996" y="3388757"/>
            <a:ext cx="1814584" cy="167243"/>
          </a:xfrm>
          <a:prstGeom prst="rect">
            <a:avLst/>
          </a:prstGeom>
          <a:noFill/>
          <a:ln/>
        </p:spPr>
        <p:txBody>
          <a:bodyPr wrap="square" lIns="0" tIns="0" rIns="0" bIns="0" rtlCol="0" anchor="ctr"/>
          <a:lstStyle/>
          <a:p>
            <a:pPr>
              <a:lnSpc>
                <a:spcPct val="120000"/>
              </a:lnSpc>
            </a:pPr>
            <a:r>
              <a:rPr lang="en-US" sz="922" b="1" dirty="0">
                <a:solidFill>
                  <a:srgbClr val="EFEFEF"/>
                </a:solidFill>
                <a:latin typeface="Liter" pitchFamily="34" charset="0"/>
                <a:ea typeface="Liter" pitchFamily="34" charset="-122"/>
                <a:cs typeface="Liter" pitchFamily="34" charset="-120"/>
              </a:rPr>
              <a:t>Eficiencia:</a:t>
            </a:r>
            <a:pPr>
              <a:lnSpc>
                <a:spcPct val="120000"/>
              </a:lnSpc>
            </a:pPr>
            <a:r>
              <a:rPr lang="en-US" sz="922" dirty="0">
                <a:solidFill>
                  <a:srgbClr val="EFEFEF"/>
                </a:solidFill>
                <a:latin typeface="Liter" pitchFamily="34" charset="0"/>
                <a:ea typeface="Liter" pitchFamily="34" charset="-122"/>
                <a:cs typeface="Liter" pitchFamily="34" charset="-120"/>
              </a:rPr>
              <a:t> Menor consumo y calor</a:t>
            </a:r>
            <a:endParaRPr lang="en-US" sz="1600" dirty="0"/>
          </a:p>
        </p:txBody>
      </p:sp>
      <p:sp>
        <p:nvSpPr>
          <p:cNvPr id="21" name="Shape 19"/>
          <p:cNvSpPr/>
          <p:nvPr/>
        </p:nvSpPr>
        <p:spPr>
          <a:xfrm>
            <a:off x="338667" y="3969926"/>
            <a:ext cx="5669531" cy="2617350"/>
          </a:xfrm>
          <a:custGeom>
            <a:avLst/>
            <a:gdLst/>
            <a:ahLst/>
            <a:cxnLst/>
            <a:rect l="l" t="t" r="r" b="b"/>
            <a:pathLst>
              <a:path w="5669531" h="2617350">
                <a:moveTo>
                  <a:pt x="100349" y="0"/>
                </a:moveTo>
                <a:lnTo>
                  <a:pt x="5569182" y="0"/>
                </a:lnTo>
                <a:cubicBezTo>
                  <a:pt x="5624603" y="0"/>
                  <a:pt x="5669531" y="44928"/>
                  <a:pt x="5669531" y="100349"/>
                </a:cubicBezTo>
                <a:lnTo>
                  <a:pt x="5669531" y="2517001"/>
                </a:lnTo>
                <a:cubicBezTo>
                  <a:pt x="5669531" y="2572422"/>
                  <a:pt x="5624603" y="2617350"/>
                  <a:pt x="5569182" y="2617350"/>
                </a:cubicBezTo>
                <a:lnTo>
                  <a:pt x="100349" y="2617350"/>
                </a:lnTo>
                <a:cubicBezTo>
                  <a:pt x="44928" y="2617350"/>
                  <a:pt x="0" y="2572422"/>
                  <a:pt x="0" y="2517001"/>
                </a:cubicBezTo>
                <a:lnTo>
                  <a:pt x="0" y="100349"/>
                </a:lnTo>
                <a:cubicBezTo>
                  <a:pt x="0" y="44965"/>
                  <a:pt x="44965" y="0"/>
                  <a:pt x="100349" y="0"/>
                </a:cubicBezTo>
                <a:close/>
              </a:path>
            </a:pathLst>
          </a:custGeom>
          <a:solidFill>
            <a:srgbClr val="262626"/>
          </a:solidFill>
          <a:ln w="12700">
            <a:solidFill>
              <a:srgbClr val="333333"/>
            </a:solidFill>
            <a:prstDash val="solid"/>
          </a:ln>
        </p:spPr>
      </p:sp>
      <p:sp>
        <p:nvSpPr>
          <p:cNvPr id="22" name="Text 20"/>
          <p:cNvSpPr/>
          <p:nvPr/>
        </p:nvSpPr>
        <p:spPr>
          <a:xfrm>
            <a:off x="510091" y="4141350"/>
            <a:ext cx="5401942" cy="234140"/>
          </a:xfrm>
          <a:prstGeom prst="rect">
            <a:avLst/>
          </a:prstGeom>
          <a:noFill/>
          <a:ln/>
        </p:spPr>
        <p:txBody>
          <a:bodyPr wrap="square" lIns="0" tIns="0" rIns="0" bIns="0" rtlCol="0" anchor="ctr"/>
          <a:lstStyle/>
          <a:p>
            <a:pPr>
              <a:lnSpc>
                <a:spcPct val="130000"/>
              </a:lnSpc>
            </a:pPr>
            <a:r>
              <a:rPr lang="en-US" sz="1185" b="1" dirty="0">
                <a:solidFill>
                  <a:srgbClr val="EFEFEF"/>
                </a:solidFill>
                <a:latin typeface="Liter" pitchFamily="34" charset="0"/>
                <a:ea typeface="Liter" pitchFamily="34" charset="-122"/>
                <a:cs typeface="Liter" pitchFamily="34" charset="-120"/>
              </a:rPr>
              <a:t>IBM Dominio del Mercado</a:t>
            </a:r>
            <a:endParaRPr lang="en-US" sz="1600" dirty="0"/>
          </a:p>
        </p:txBody>
      </p:sp>
      <p:sp>
        <p:nvSpPr>
          <p:cNvPr id="23" name="Shape 21"/>
          <p:cNvSpPr/>
          <p:nvPr/>
        </p:nvSpPr>
        <p:spPr>
          <a:xfrm>
            <a:off x="510091" y="4509284"/>
            <a:ext cx="5326683" cy="568626"/>
          </a:xfrm>
          <a:custGeom>
            <a:avLst/>
            <a:gdLst/>
            <a:ahLst/>
            <a:cxnLst/>
            <a:rect l="l" t="t" r="r" b="b"/>
            <a:pathLst>
              <a:path w="5326683" h="568626">
                <a:moveTo>
                  <a:pt x="66899" y="0"/>
                </a:moveTo>
                <a:lnTo>
                  <a:pt x="5259784" y="0"/>
                </a:lnTo>
                <a:cubicBezTo>
                  <a:pt x="5296732" y="0"/>
                  <a:pt x="5326683" y="29952"/>
                  <a:pt x="5326683" y="66899"/>
                </a:cubicBezTo>
                <a:lnTo>
                  <a:pt x="5326683" y="501727"/>
                </a:lnTo>
                <a:cubicBezTo>
                  <a:pt x="5326683" y="538674"/>
                  <a:pt x="5296732" y="568626"/>
                  <a:pt x="5259784" y="568626"/>
                </a:cubicBezTo>
                <a:lnTo>
                  <a:pt x="66899" y="568626"/>
                </a:lnTo>
                <a:cubicBezTo>
                  <a:pt x="29952" y="568626"/>
                  <a:pt x="0" y="538674"/>
                  <a:pt x="0" y="501727"/>
                </a:cubicBezTo>
                <a:lnTo>
                  <a:pt x="0" y="66899"/>
                </a:lnTo>
                <a:cubicBezTo>
                  <a:pt x="0" y="29976"/>
                  <a:pt x="29976" y="0"/>
                  <a:pt x="66899" y="0"/>
                </a:cubicBezTo>
                <a:close/>
              </a:path>
            </a:pathLst>
          </a:custGeom>
          <a:solidFill>
            <a:srgbClr val="333333">
              <a:alpha val="50196"/>
            </a:srgbClr>
          </a:solidFill>
          <a:ln/>
        </p:spPr>
      </p:sp>
      <p:sp>
        <p:nvSpPr>
          <p:cNvPr id="24" name="Shape 22"/>
          <p:cNvSpPr/>
          <p:nvPr/>
        </p:nvSpPr>
        <p:spPr>
          <a:xfrm>
            <a:off x="610436" y="4626354"/>
            <a:ext cx="334486" cy="334486"/>
          </a:xfrm>
          <a:custGeom>
            <a:avLst/>
            <a:gdLst/>
            <a:ahLst/>
            <a:cxnLst/>
            <a:rect l="l" t="t" r="r" b="b"/>
            <a:pathLst>
              <a:path w="334486" h="334486">
                <a:moveTo>
                  <a:pt x="66897" y="0"/>
                </a:moveTo>
                <a:lnTo>
                  <a:pt x="267588" y="0"/>
                </a:lnTo>
                <a:cubicBezTo>
                  <a:pt x="304535" y="0"/>
                  <a:pt x="334486" y="29951"/>
                  <a:pt x="334486" y="66897"/>
                </a:cubicBezTo>
                <a:lnTo>
                  <a:pt x="334486" y="267588"/>
                </a:lnTo>
                <a:cubicBezTo>
                  <a:pt x="334486" y="304535"/>
                  <a:pt x="304535" y="334486"/>
                  <a:pt x="267588" y="334486"/>
                </a:cubicBezTo>
                <a:lnTo>
                  <a:pt x="66897" y="334486"/>
                </a:lnTo>
                <a:cubicBezTo>
                  <a:pt x="29951" y="334486"/>
                  <a:pt x="0" y="304535"/>
                  <a:pt x="0" y="267588"/>
                </a:cubicBezTo>
                <a:lnTo>
                  <a:pt x="0" y="66897"/>
                </a:lnTo>
                <a:cubicBezTo>
                  <a:pt x="0" y="29951"/>
                  <a:pt x="29951" y="0"/>
                  <a:pt x="66897" y="0"/>
                </a:cubicBezTo>
                <a:close/>
              </a:path>
            </a:pathLst>
          </a:custGeom>
          <a:solidFill>
            <a:srgbClr val="6366F1">
              <a:alpha val="20000"/>
            </a:srgbClr>
          </a:solidFill>
          <a:ln/>
        </p:spPr>
      </p:sp>
      <p:sp>
        <p:nvSpPr>
          <p:cNvPr id="25" name="Text 23"/>
          <p:cNvSpPr/>
          <p:nvPr/>
        </p:nvSpPr>
        <p:spPr>
          <a:xfrm>
            <a:off x="655513" y="4693251"/>
            <a:ext cx="309399" cy="200691"/>
          </a:xfrm>
          <a:prstGeom prst="rect">
            <a:avLst/>
          </a:prstGeom>
          <a:noFill/>
          <a:ln/>
        </p:spPr>
        <p:txBody>
          <a:bodyPr wrap="square" lIns="0" tIns="0" rIns="0" bIns="0" rtlCol="0" anchor="ctr"/>
          <a:lstStyle/>
          <a:p>
            <a:pPr>
              <a:lnSpc>
                <a:spcPct val="130000"/>
              </a:lnSpc>
            </a:pPr>
            <a:r>
              <a:rPr lang="en-US" sz="1054" b="1" dirty="0">
                <a:solidFill>
                  <a:srgbClr val="6366F1"/>
                </a:solidFill>
                <a:latin typeface="Liter" pitchFamily="34" charset="0"/>
                <a:ea typeface="Liter" pitchFamily="34" charset="-122"/>
                <a:cs typeface="Liter" pitchFamily="34" charset="-120"/>
              </a:rPr>
              <a:t>360</a:t>
            </a:r>
            <a:endParaRPr lang="en-US" sz="1600" dirty="0"/>
          </a:p>
        </p:txBody>
      </p:sp>
      <p:sp>
        <p:nvSpPr>
          <p:cNvPr id="26" name="Text 24"/>
          <p:cNvSpPr/>
          <p:nvPr/>
        </p:nvSpPr>
        <p:spPr>
          <a:xfrm>
            <a:off x="1045267" y="4609630"/>
            <a:ext cx="3654255" cy="200691"/>
          </a:xfrm>
          <a:prstGeom prst="rect">
            <a:avLst/>
          </a:prstGeom>
          <a:noFill/>
          <a:ln/>
        </p:spPr>
        <p:txBody>
          <a:bodyPr wrap="square" lIns="0" tIns="0" rIns="0" bIns="0" rtlCol="0" anchor="ctr"/>
          <a:lstStyle/>
          <a:p>
            <a:pPr>
              <a:lnSpc>
                <a:spcPct val="130000"/>
              </a:lnSpc>
            </a:pPr>
            <a:r>
              <a:rPr lang="en-US" sz="1054" b="1" dirty="0">
                <a:solidFill>
                  <a:srgbClr val="EFEFEF"/>
                </a:solidFill>
                <a:latin typeface="Liter" pitchFamily="34" charset="0"/>
                <a:ea typeface="Liter" pitchFamily="34" charset="-122"/>
                <a:cs typeface="Liter" pitchFamily="34" charset="-120"/>
              </a:rPr>
              <a:t>IBM System/360</a:t>
            </a:r>
            <a:endParaRPr lang="en-US" sz="1600" dirty="0"/>
          </a:p>
        </p:txBody>
      </p:sp>
      <p:sp>
        <p:nvSpPr>
          <p:cNvPr id="27" name="Text 25"/>
          <p:cNvSpPr/>
          <p:nvPr/>
        </p:nvSpPr>
        <p:spPr>
          <a:xfrm>
            <a:off x="1045267" y="4810321"/>
            <a:ext cx="3645893" cy="167243"/>
          </a:xfrm>
          <a:prstGeom prst="rect">
            <a:avLst/>
          </a:prstGeom>
          <a:noFill/>
          <a:ln/>
        </p:spPr>
        <p:txBody>
          <a:bodyPr wrap="square" lIns="0" tIns="0" rIns="0" bIns="0" rtlCol="0" anchor="ctr"/>
          <a:lstStyle/>
          <a:p>
            <a:pPr>
              <a:lnSpc>
                <a:spcPct val="120000"/>
              </a:lnSpc>
            </a:pPr>
            <a:r>
              <a:rPr lang="en-US" sz="922" dirty="0">
                <a:solidFill>
                  <a:srgbClr val="8F8F8F"/>
                </a:solidFill>
                <a:latin typeface="Liter" pitchFamily="34" charset="0"/>
                <a:ea typeface="Liter" pitchFamily="34" charset="-122"/>
                <a:cs typeface="Liter" pitchFamily="34" charset="-120"/>
              </a:rPr>
              <a:t>Familia de computadoras compatibles, primera arquitectura de 32 bits</a:t>
            </a:r>
            <a:endParaRPr lang="en-US" sz="1600" dirty="0"/>
          </a:p>
        </p:txBody>
      </p:sp>
      <p:sp>
        <p:nvSpPr>
          <p:cNvPr id="28" name="Shape 26"/>
          <p:cNvSpPr/>
          <p:nvPr/>
        </p:nvSpPr>
        <p:spPr>
          <a:xfrm>
            <a:off x="510091" y="5178255"/>
            <a:ext cx="5326683" cy="568626"/>
          </a:xfrm>
          <a:custGeom>
            <a:avLst/>
            <a:gdLst/>
            <a:ahLst/>
            <a:cxnLst/>
            <a:rect l="l" t="t" r="r" b="b"/>
            <a:pathLst>
              <a:path w="5326683" h="568626">
                <a:moveTo>
                  <a:pt x="66899" y="0"/>
                </a:moveTo>
                <a:lnTo>
                  <a:pt x="5259784" y="0"/>
                </a:lnTo>
                <a:cubicBezTo>
                  <a:pt x="5296732" y="0"/>
                  <a:pt x="5326683" y="29952"/>
                  <a:pt x="5326683" y="66899"/>
                </a:cubicBezTo>
                <a:lnTo>
                  <a:pt x="5326683" y="501727"/>
                </a:lnTo>
                <a:cubicBezTo>
                  <a:pt x="5326683" y="538674"/>
                  <a:pt x="5296732" y="568626"/>
                  <a:pt x="5259784" y="568626"/>
                </a:cubicBezTo>
                <a:lnTo>
                  <a:pt x="66899" y="568626"/>
                </a:lnTo>
                <a:cubicBezTo>
                  <a:pt x="29952" y="568626"/>
                  <a:pt x="0" y="538674"/>
                  <a:pt x="0" y="501727"/>
                </a:cubicBezTo>
                <a:lnTo>
                  <a:pt x="0" y="66899"/>
                </a:lnTo>
                <a:cubicBezTo>
                  <a:pt x="0" y="29976"/>
                  <a:pt x="29976" y="0"/>
                  <a:pt x="66899" y="0"/>
                </a:cubicBezTo>
                <a:close/>
              </a:path>
            </a:pathLst>
          </a:custGeom>
          <a:solidFill>
            <a:srgbClr val="333333">
              <a:alpha val="50196"/>
            </a:srgbClr>
          </a:solidFill>
          <a:ln/>
        </p:spPr>
      </p:sp>
      <p:sp>
        <p:nvSpPr>
          <p:cNvPr id="29" name="Shape 27"/>
          <p:cNvSpPr/>
          <p:nvPr/>
        </p:nvSpPr>
        <p:spPr>
          <a:xfrm>
            <a:off x="610436" y="5295325"/>
            <a:ext cx="334486" cy="334486"/>
          </a:xfrm>
          <a:custGeom>
            <a:avLst/>
            <a:gdLst/>
            <a:ahLst/>
            <a:cxnLst/>
            <a:rect l="l" t="t" r="r" b="b"/>
            <a:pathLst>
              <a:path w="334486" h="334486">
                <a:moveTo>
                  <a:pt x="66897" y="0"/>
                </a:moveTo>
                <a:lnTo>
                  <a:pt x="267588" y="0"/>
                </a:lnTo>
                <a:cubicBezTo>
                  <a:pt x="304535" y="0"/>
                  <a:pt x="334486" y="29951"/>
                  <a:pt x="334486" y="66897"/>
                </a:cubicBezTo>
                <a:lnTo>
                  <a:pt x="334486" y="267588"/>
                </a:lnTo>
                <a:cubicBezTo>
                  <a:pt x="334486" y="304535"/>
                  <a:pt x="304535" y="334486"/>
                  <a:pt x="267588" y="334486"/>
                </a:cubicBezTo>
                <a:lnTo>
                  <a:pt x="66897" y="334486"/>
                </a:lnTo>
                <a:cubicBezTo>
                  <a:pt x="29951" y="334486"/>
                  <a:pt x="0" y="304535"/>
                  <a:pt x="0" y="267588"/>
                </a:cubicBezTo>
                <a:lnTo>
                  <a:pt x="0" y="66897"/>
                </a:lnTo>
                <a:cubicBezTo>
                  <a:pt x="0" y="29951"/>
                  <a:pt x="29951" y="0"/>
                  <a:pt x="66897" y="0"/>
                </a:cubicBezTo>
                <a:close/>
              </a:path>
            </a:pathLst>
          </a:custGeom>
          <a:solidFill>
            <a:srgbClr val="6366F1">
              <a:alpha val="20000"/>
            </a:srgbClr>
          </a:solidFill>
          <a:ln/>
        </p:spPr>
      </p:sp>
      <p:sp>
        <p:nvSpPr>
          <p:cNvPr id="30" name="Text 28"/>
          <p:cNvSpPr/>
          <p:nvPr/>
        </p:nvSpPr>
        <p:spPr>
          <a:xfrm>
            <a:off x="661262" y="5362222"/>
            <a:ext cx="301037" cy="200691"/>
          </a:xfrm>
          <a:prstGeom prst="rect">
            <a:avLst/>
          </a:prstGeom>
          <a:noFill/>
          <a:ln/>
        </p:spPr>
        <p:txBody>
          <a:bodyPr wrap="square" lIns="0" tIns="0" rIns="0" bIns="0" rtlCol="0" anchor="ctr"/>
          <a:lstStyle/>
          <a:p>
            <a:pPr>
              <a:lnSpc>
                <a:spcPct val="130000"/>
              </a:lnSpc>
            </a:pPr>
            <a:r>
              <a:rPr lang="en-US" sz="1054" b="1" dirty="0">
                <a:solidFill>
                  <a:srgbClr val="6366F1"/>
                </a:solidFill>
                <a:latin typeface="Liter" pitchFamily="34" charset="0"/>
                <a:ea typeface="Liter" pitchFamily="34" charset="-122"/>
                <a:cs typeface="Liter" pitchFamily="34" charset="-120"/>
              </a:rPr>
              <a:t>370</a:t>
            </a:r>
            <a:endParaRPr lang="en-US" sz="1600" dirty="0"/>
          </a:p>
        </p:txBody>
      </p:sp>
      <p:sp>
        <p:nvSpPr>
          <p:cNvPr id="31" name="Text 29"/>
          <p:cNvSpPr/>
          <p:nvPr/>
        </p:nvSpPr>
        <p:spPr>
          <a:xfrm>
            <a:off x="1045267" y="5278601"/>
            <a:ext cx="2408296" cy="200691"/>
          </a:xfrm>
          <a:prstGeom prst="rect">
            <a:avLst/>
          </a:prstGeom>
          <a:noFill/>
          <a:ln/>
        </p:spPr>
        <p:txBody>
          <a:bodyPr wrap="square" lIns="0" tIns="0" rIns="0" bIns="0" rtlCol="0" anchor="ctr"/>
          <a:lstStyle/>
          <a:p>
            <a:pPr>
              <a:lnSpc>
                <a:spcPct val="130000"/>
              </a:lnSpc>
            </a:pPr>
            <a:r>
              <a:rPr lang="en-US" sz="1054" b="1" dirty="0">
                <a:solidFill>
                  <a:srgbClr val="EFEFEF"/>
                </a:solidFill>
                <a:latin typeface="Liter" pitchFamily="34" charset="0"/>
                <a:ea typeface="Liter" pitchFamily="34" charset="-122"/>
                <a:cs typeface="Liter" pitchFamily="34" charset="-120"/>
              </a:rPr>
              <a:t>IBM System/370</a:t>
            </a:r>
            <a:endParaRPr lang="en-US" sz="1600" dirty="0"/>
          </a:p>
        </p:txBody>
      </p:sp>
      <p:sp>
        <p:nvSpPr>
          <p:cNvPr id="32" name="Text 30"/>
          <p:cNvSpPr/>
          <p:nvPr/>
        </p:nvSpPr>
        <p:spPr>
          <a:xfrm>
            <a:off x="1045267" y="5479292"/>
            <a:ext cx="2399934" cy="167243"/>
          </a:xfrm>
          <a:prstGeom prst="rect">
            <a:avLst/>
          </a:prstGeom>
          <a:noFill/>
          <a:ln/>
        </p:spPr>
        <p:txBody>
          <a:bodyPr wrap="square" lIns="0" tIns="0" rIns="0" bIns="0" rtlCol="0" anchor="ctr"/>
          <a:lstStyle/>
          <a:p>
            <a:pPr>
              <a:lnSpc>
                <a:spcPct val="120000"/>
              </a:lnSpc>
            </a:pPr>
            <a:r>
              <a:rPr lang="en-US" sz="922" dirty="0">
                <a:solidFill>
                  <a:srgbClr val="8F8F8F"/>
                </a:solidFill>
                <a:latin typeface="Liter" pitchFamily="34" charset="0"/>
                <a:ea typeface="Liter" pitchFamily="34" charset="-122"/>
                <a:cs typeface="Liter" pitchFamily="34" charset="-120"/>
              </a:rPr>
              <a:t>Memoria virtual, multiprogramación avanzada</a:t>
            </a:r>
            <a:endParaRPr lang="en-US" sz="1600" dirty="0"/>
          </a:p>
        </p:txBody>
      </p:sp>
      <p:sp>
        <p:nvSpPr>
          <p:cNvPr id="33" name="Shape 31"/>
          <p:cNvSpPr/>
          <p:nvPr/>
        </p:nvSpPr>
        <p:spPr>
          <a:xfrm>
            <a:off x="510091" y="5847226"/>
            <a:ext cx="5326683" cy="568626"/>
          </a:xfrm>
          <a:custGeom>
            <a:avLst/>
            <a:gdLst/>
            <a:ahLst/>
            <a:cxnLst/>
            <a:rect l="l" t="t" r="r" b="b"/>
            <a:pathLst>
              <a:path w="5326683" h="568626">
                <a:moveTo>
                  <a:pt x="66899" y="0"/>
                </a:moveTo>
                <a:lnTo>
                  <a:pt x="5259784" y="0"/>
                </a:lnTo>
                <a:cubicBezTo>
                  <a:pt x="5296732" y="0"/>
                  <a:pt x="5326683" y="29952"/>
                  <a:pt x="5326683" y="66899"/>
                </a:cubicBezTo>
                <a:lnTo>
                  <a:pt x="5326683" y="501727"/>
                </a:lnTo>
                <a:cubicBezTo>
                  <a:pt x="5326683" y="538674"/>
                  <a:pt x="5296732" y="568626"/>
                  <a:pt x="5259784" y="568626"/>
                </a:cubicBezTo>
                <a:lnTo>
                  <a:pt x="66899" y="568626"/>
                </a:lnTo>
                <a:cubicBezTo>
                  <a:pt x="29952" y="568626"/>
                  <a:pt x="0" y="538674"/>
                  <a:pt x="0" y="501727"/>
                </a:cubicBezTo>
                <a:lnTo>
                  <a:pt x="0" y="66899"/>
                </a:lnTo>
                <a:cubicBezTo>
                  <a:pt x="0" y="29976"/>
                  <a:pt x="29976" y="0"/>
                  <a:pt x="66899" y="0"/>
                </a:cubicBezTo>
                <a:close/>
              </a:path>
            </a:pathLst>
          </a:custGeom>
          <a:solidFill>
            <a:srgbClr val="333333">
              <a:alpha val="50196"/>
            </a:srgbClr>
          </a:solidFill>
          <a:ln/>
        </p:spPr>
      </p:sp>
      <p:sp>
        <p:nvSpPr>
          <p:cNvPr id="34" name="Shape 32"/>
          <p:cNvSpPr/>
          <p:nvPr/>
        </p:nvSpPr>
        <p:spPr>
          <a:xfrm>
            <a:off x="610436" y="5964296"/>
            <a:ext cx="334486" cy="334486"/>
          </a:xfrm>
          <a:custGeom>
            <a:avLst/>
            <a:gdLst/>
            <a:ahLst/>
            <a:cxnLst/>
            <a:rect l="l" t="t" r="r" b="b"/>
            <a:pathLst>
              <a:path w="334486" h="334486">
                <a:moveTo>
                  <a:pt x="66897" y="0"/>
                </a:moveTo>
                <a:lnTo>
                  <a:pt x="267588" y="0"/>
                </a:lnTo>
                <a:cubicBezTo>
                  <a:pt x="304535" y="0"/>
                  <a:pt x="334486" y="29951"/>
                  <a:pt x="334486" y="66897"/>
                </a:cubicBezTo>
                <a:lnTo>
                  <a:pt x="334486" y="267588"/>
                </a:lnTo>
                <a:cubicBezTo>
                  <a:pt x="334486" y="304535"/>
                  <a:pt x="304535" y="334486"/>
                  <a:pt x="267588" y="334486"/>
                </a:cubicBezTo>
                <a:lnTo>
                  <a:pt x="66897" y="334486"/>
                </a:lnTo>
                <a:cubicBezTo>
                  <a:pt x="29951" y="334486"/>
                  <a:pt x="0" y="304535"/>
                  <a:pt x="0" y="267588"/>
                </a:cubicBezTo>
                <a:lnTo>
                  <a:pt x="0" y="66897"/>
                </a:lnTo>
                <a:cubicBezTo>
                  <a:pt x="0" y="29951"/>
                  <a:pt x="29951" y="0"/>
                  <a:pt x="66897" y="0"/>
                </a:cubicBezTo>
                <a:close/>
              </a:path>
            </a:pathLst>
          </a:custGeom>
          <a:solidFill>
            <a:srgbClr val="6366F1">
              <a:alpha val="20000"/>
            </a:srgbClr>
          </a:solidFill>
          <a:ln/>
        </p:spPr>
      </p:sp>
      <p:sp>
        <p:nvSpPr>
          <p:cNvPr id="35" name="Text 33"/>
          <p:cNvSpPr/>
          <p:nvPr/>
        </p:nvSpPr>
        <p:spPr>
          <a:xfrm>
            <a:off x="621803" y="6031193"/>
            <a:ext cx="376296" cy="200691"/>
          </a:xfrm>
          <a:prstGeom prst="rect">
            <a:avLst/>
          </a:prstGeom>
          <a:noFill/>
          <a:ln/>
        </p:spPr>
        <p:txBody>
          <a:bodyPr wrap="square" lIns="0" tIns="0" rIns="0" bIns="0" rtlCol="0" anchor="ctr"/>
          <a:lstStyle/>
          <a:p>
            <a:pPr>
              <a:lnSpc>
                <a:spcPct val="130000"/>
              </a:lnSpc>
            </a:pPr>
            <a:r>
              <a:rPr lang="en-US" sz="1054" b="1" dirty="0">
                <a:solidFill>
                  <a:srgbClr val="6366F1"/>
                </a:solidFill>
                <a:latin typeface="Liter" pitchFamily="34" charset="0"/>
                <a:ea typeface="Liter" pitchFamily="34" charset="-122"/>
                <a:cs typeface="Liter" pitchFamily="34" charset="-120"/>
              </a:rPr>
              <a:t>3740</a:t>
            </a:r>
            <a:endParaRPr lang="en-US" sz="1600" dirty="0"/>
          </a:p>
        </p:txBody>
      </p:sp>
      <p:sp>
        <p:nvSpPr>
          <p:cNvPr id="36" name="Text 34"/>
          <p:cNvSpPr/>
          <p:nvPr/>
        </p:nvSpPr>
        <p:spPr>
          <a:xfrm>
            <a:off x="1045267" y="5947572"/>
            <a:ext cx="2968560" cy="200691"/>
          </a:xfrm>
          <a:prstGeom prst="rect">
            <a:avLst/>
          </a:prstGeom>
          <a:noFill/>
          <a:ln/>
        </p:spPr>
        <p:txBody>
          <a:bodyPr wrap="square" lIns="0" tIns="0" rIns="0" bIns="0" rtlCol="0" anchor="ctr"/>
          <a:lstStyle/>
          <a:p>
            <a:pPr>
              <a:lnSpc>
                <a:spcPct val="130000"/>
              </a:lnSpc>
            </a:pPr>
            <a:r>
              <a:rPr lang="en-US" sz="1054" b="1" dirty="0">
                <a:solidFill>
                  <a:srgbClr val="EFEFEF"/>
                </a:solidFill>
                <a:latin typeface="Liter" pitchFamily="34" charset="0"/>
                <a:ea typeface="Liter" pitchFamily="34" charset="-122"/>
                <a:cs typeface="Liter" pitchFamily="34" charset="-120"/>
              </a:rPr>
              <a:t>IBM 3740 (1970)</a:t>
            </a:r>
            <a:endParaRPr lang="en-US" sz="1600" dirty="0"/>
          </a:p>
        </p:txBody>
      </p:sp>
      <p:sp>
        <p:nvSpPr>
          <p:cNvPr id="37" name="Text 35"/>
          <p:cNvSpPr/>
          <p:nvPr/>
        </p:nvSpPr>
        <p:spPr>
          <a:xfrm>
            <a:off x="1045267" y="6148263"/>
            <a:ext cx="2960198" cy="167243"/>
          </a:xfrm>
          <a:prstGeom prst="rect">
            <a:avLst/>
          </a:prstGeom>
          <a:noFill/>
          <a:ln/>
        </p:spPr>
        <p:txBody>
          <a:bodyPr wrap="square" lIns="0" tIns="0" rIns="0" bIns="0" rtlCol="0" anchor="ctr"/>
          <a:lstStyle/>
          <a:p>
            <a:pPr>
              <a:lnSpc>
                <a:spcPct val="120000"/>
              </a:lnSpc>
            </a:pPr>
            <a:r>
              <a:rPr lang="en-US" sz="922" dirty="0">
                <a:solidFill>
                  <a:srgbClr val="8F8F8F"/>
                </a:solidFill>
                <a:latin typeface="Liter" pitchFamily="34" charset="0"/>
                <a:ea typeface="Liter" pitchFamily="34" charset="-122"/>
                <a:cs typeface="Liter" pitchFamily="34" charset="-120"/>
              </a:rPr>
              <a:t>Primera unidad de diskette, revolucionó almacenamiento</a:t>
            </a:r>
            <a:endParaRPr lang="en-US" sz="1600" dirty="0"/>
          </a:p>
        </p:txBody>
      </p:sp>
      <p:sp>
        <p:nvSpPr>
          <p:cNvPr id="38" name="Shape 36"/>
          <p:cNvSpPr/>
          <p:nvPr/>
        </p:nvSpPr>
        <p:spPr>
          <a:xfrm>
            <a:off x="6182757" y="1241778"/>
            <a:ext cx="5669531" cy="1597169"/>
          </a:xfrm>
          <a:custGeom>
            <a:avLst/>
            <a:gdLst/>
            <a:ahLst/>
            <a:cxnLst/>
            <a:rect l="l" t="t" r="r" b="b"/>
            <a:pathLst>
              <a:path w="5669531" h="1597169">
                <a:moveTo>
                  <a:pt x="100350" y="0"/>
                </a:moveTo>
                <a:lnTo>
                  <a:pt x="5569181" y="0"/>
                </a:lnTo>
                <a:cubicBezTo>
                  <a:pt x="5624603" y="0"/>
                  <a:pt x="5669531" y="44928"/>
                  <a:pt x="5669531" y="100350"/>
                </a:cubicBezTo>
                <a:lnTo>
                  <a:pt x="5669531" y="1496819"/>
                </a:lnTo>
                <a:cubicBezTo>
                  <a:pt x="5669531" y="1552240"/>
                  <a:pt x="5624603" y="1597169"/>
                  <a:pt x="5569181" y="1597169"/>
                </a:cubicBezTo>
                <a:lnTo>
                  <a:pt x="100350" y="1597169"/>
                </a:lnTo>
                <a:cubicBezTo>
                  <a:pt x="44928" y="1597169"/>
                  <a:pt x="0" y="1552240"/>
                  <a:pt x="0" y="1496819"/>
                </a:cubicBezTo>
                <a:lnTo>
                  <a:pt x="0" y="100350"/>
                </a:lnTo>
                <a:cubicBezTo>
                  <a:pt x="0" y="44928"/>
                  <a:pt x="44928" y="0"/>
                  <a:pt x="100350" y="0"/>
                </a:cubicBezTo>
                <a:close/>
              </a:path>
            </a:pathLst>
          </a:custGeom>
          <a:solidFill>
            <a:srgbClr val="262626"/>
          </a:solidFill>
          <a:ln w="12700">
            <a:solidFill>
              <a:srgbClr val="333333"/>
            </a:solidFill>
            <a:prstDash val="solid"/>
          </a:ln>
        </p:spPr>
      </p:sp>
      <p:pic>
        <p:nvPicPr>
          <p:cNvPr id="39" name="Image 0" descr="https://kimi-web-img.moonshot.cn/img/wevolver-project-images.s3.us-west-1.amazonaws.com/926c52096ce8c0c0c1bca4b82a267c0c264401f6.jpg">    </p:cNvPr>
          <p:cNvPicPr>
            <a:picLocks noChangeAspect="1"/>
          </p:cNvPicPr>
          <p:nvPr/>
        </p:nvPicPr>
        <p:blipFill>
          <a:blip r:embed="rId1"/>
          <a:srcRect l="0" r="0" t="21945" b="21945"/>
          <a:stretch/>
        </p:blipFill>
        <p:spPr>
          <a:xfrm>
            <a:off x="6186938" y="1245959"/>
            <a:ext cx="5661169" cy="1588807"/>
          </a:xfrm>
          <a:prstGeom prst="roundRect">
            <a:avLst>
              <a:gd name="adj" fmla="val 6316"/>
            </a:avLst>
          </a:prstGeom>
        </p:spPr>
      </p:pic>
      <p:sp>
        <p:nvSpPr>
          <p:cNvPr id="40" name="Shape 37"/>
          <p:cNvSpPr/>
          <p:nvPr/>
        </p:nvSpPr>
        <p:spPr>
          <a:xfrm>
            <a:off x="6182757" y="2981103"/>
            <a:ext cx="5669531" cy="2617350"/>
          </a:xfrm>
          <a:custGeom>
            <a:avLst/>
            <a:gdLst/>
            <a:ahLst/>
            <a:cxnLst/>
            <a:rect l="l" t="t" r="r" b="b"/>
            <a:pathLst>
              <a:path w="5669531" h="2617350">
                <a:moveTo>
                  <a:pt x="100349" y="0"/>
                </a:moveTo>
                <a:lnTo>
                  <a:pt x="5569182" y="0"/>
                </a:lnTo>
                <a:cubicBezTo>
                  <a:pt x="5624603" y="0"/>
                  <a:pt x="5669531" y="44928"/>
                  <a:pt x="5669531" y="100349"/>
                </a:cubicBezTo>
                <a:lnTo>
                  <a:pt x="5669531" y="2517001"/>
                </a:lnTo>
                <a:cubicBezTo>
                  <a:pt x="5669531" y="2572422"/>
                  <a:pt x="5624603" y="2617350"/>
                  <a:pt x="5569182" y="2617350"/>
                </a:cubicBezTo>
                <a:lnTo>
                  <a:pt x="100349" y="2617350"/>
                </a:lnTo>
                <a:cubicBezTo>
                  <a:pt x="44928" y="2617350"/>
                  <a:pt x="0" y="2572422"/>
                  <a:pt x="0" y="2517001"/>
                </a:cubicBezTo>
                <a:lnTo>
                  <a:pt x="0" y="100349"/>
                </a:lnTo>
                <a:cubicBezTo>
                  <a:pt x="0" y="44965"/>
                  <a:pt x="44965" y="0"/>
                  <a:pt x="100349" y="0"/>
                </a:cubicBezTo>
                <a:close/>
              </a:path>
            </a:pathLst>
          </a:custGeom>
          <a:solidFill>
            <a:srgbClr val="262626"/>
          </a:solidFill>
          <a:ln w="12700">
            <a:solidFill>
              <a:srgbClr val="333333"/>
            </a:solidFill>
            <a:prstDash val="solid"/>
          </a:ln>
        </p:spPr>
      </p:sp>
      <p:sp>
        <p:nvSpPr>
          <p:cNvPr id="41" name="Text 38"/>
          <p:cNvSpPr/>
          <p:nvPr/>
        </p:nvSpPr>
        <p:spPr>
          <a:xfrm>
            <a:off x="6354181" y="3152527"/>
            <a:ext cx="5401942" cy="234140"/>
          </a:xfrm>
          <a:prstGeom prst="rect">
            <a:avLst/>
          </a:prstGeom>
          <a:noFill/>
          <a:ln/>
        </p:spPr>
        <p:txBody>
          <a:bodyPr wrap="square" lIns="0" tIns="0" rIns="0" bIns="0" rtlCol="0" anchor="ctr"/>
          <a:lstStyle/>
          <a:p>
            <a:pPr>
              <a:lnSpc>
                <a:spcPct val="130000"/>
              </a:lnSpc>
            </a:pPr>
            <a:r>
              <a:rPr lang="en-US" sz="1185" b="1" dirty="0">
                <a:solidFill>
                  <a:srgbClr val="EFEFEF"/>
                </a:solidFill>
                <a:latin typeface="Liter" pitchFamily="34" charset="0"/>
                <a:ea typeface="Liter" pitchFamily="34" charset="-122"/>
                <a:cs typeface="Liter" pitchFamily="34" charset="-120"/>
              </a:rPr>
              <a:t>Evolución del Software</a:t>
            </a:r>
            <a:endParaRPr lang="en-US" sz="1600" dirty="0"/>
          </a:p>
        </p:txBody>
      </p:sp>
      <p:sp>
        <p:nvSpPr>
          <p:cNvPr id="42" name="Shape 39"/>
          <p:cNvSpPr/>
          <p:nvPr/>
        </p:nvSpPr>
        <p:spPr>
          <a:xfrm>
            <a:off x="6354181" y="3520461"/>
            <a:ext cx="5326683" cy="568626"/>
          </a:xfrm>
          <a:custGeom>
            <a:avLst/>
            <a:gdLst/>
            <a:ahLst/>
            <a:cxnLst/>
            <a:rect l="l" t="t" r="r" b="b"/>
            <a:pathLst>
              <a:path w="5326683" h="568626">
                <a:moveTo>
                  <a:pt x="66899" y="0"/>
                </a:moveTo>
                <a:lnTo>
                  <a:pt x="5259784" y="0"/>
                </a:lnTo>
                <a:cubicBezTo>
                  <a:pt x="5296732" y="0"/>
                  <a:pt x="5326683" y="29952"/>
                  <a:pt x="5326683" y="66899"/>
                </a:cubicBezTo>
                <a:lnTo>
                  <a:pt x="5326683" y="501727"/>
                </a:lnTo>
                <a:cubicBezTo>
                  <a:pt x="5326683" y="538674"/>
                  <a:pt x="5296732" y="568626"/>
                  <a:pt x="5259784" y="568626"/>
                </a:cubicBezTo>
                <a:lnTo>
                  <a:pt x="66899" y="568626"/>
                </a:lnTo>
                <a:cubicBezTo>
                  <a:pt x="29952" y="568626"/>
                  <a:pt x="0" y="538674"/>
                  <a:pt x="0" y="501727"/>
                </a:cubicBezTo>
                <a:lnTo>
                  <a:pt x="0" y="66899"/>
                </a:lnTo>
                <a:cubicBezTo>
                  <a:pt x="0" y="29976"/>
                  <a:pt x="29976" y="0"/>
                  <a:pt x="66899" y="0"/>
                </a:cubicBezTo>
                <a:close/>
              </a:path>
            </a:pathLst>
          </a:custGeom>
          <a:solidFill>
            <a:srgbClr val="333333"/>
          </a:solidFill>
          <a:ln/>
        </p:spPr>
      </p:sp>
      <p:sp>
        <p:nvSpPr>
          <p:cNvPr id="43" name="Shape 40"/>
          <p:cNvSpPr/>
          <p:nvPr/>
        </p:nvSpPr>
        <p:spPr>
          <a:xfrm>
            <a:off x="6471251" y="3637531"/>
            <a:ext cx="133794" cy="133794"/>
          </a:xfrm>
          <a:custGeom>
            <a:avLst/>
            <a:gdLst/>
            <a:ahLst/>
            <a:cxnLst/>
            <a:rect l="l" t="t" r="r" b="b"/>
            <a:pathLst>
              <a:path w="133794" h="133794">
                <a:moveTo>
                  <a:pt x="16724" y="8362"/>
                </a:moveTo>
                <a:cubicBezTo>
                  <a:pt x="7500" y="8362"/>
                  <a:pt x="0" y="15862"/>
                  <a:pt x="0" y="25086"/>
                </a:cubicBezTo>
                <a:lnTo>
                  <a:pt x="0" y="91984"/>
                </a:lnTo>
                <a:cubicBezTo>
                  <a:pt x="0" y="101208"/>
                  <a:pt x="7500" y="108708"/>
                  <a:pt x="16724" y="108708"/>
                </a:cubicBezTo>
                <a:lnTo>
                  <a:pt x="54354" y="108708"/>
                </a:lnTo>
                <a:lnTo>
                  <a:pt x="50173" y="121251"/>
                </a:lnTo>
                <a:lnTo>
                  <a:pt x="31358" y="121251"/>
                </a:lnTo>
                <a:cubicBezTo>
                  <a:pt x="27883" y="121251"/>
                  <a:pt x="25086" y="124047"/>
                  <a:pt x="25086" y="127523"/>
                </a:cubicBezTo>
                <a:cubicBezTo>
                  <a:pt x="25086" y="130998"/>
                  <a:pt x="27883" y="133794"/>
                  <a:pt x="31358" y="133794"/>
                </a:cubicBezTo>
                <a:lnTo>
                  <a:pt x="102436" y="133794"/>
                </a:lnTo>
                <a:cubicBezTo>
                  <a:pt x="105912" y="133794"/>
                  <a:pt x="108708" y="130998"/>
                  <a:pt x="108708" y="127523"/>
                </a:cubicBezTo>
                <a:cubicBezTo>
                  <a:pt x="108708" y="124047"/>
                  <a:pt x="105912" y="121251"/>
                  <a:pt x="102436" y="121251"/>
                </a:cubicBezTo>
                <a:lnTo>
                  <a:pt x="83621" y="121251"/>
                </a:lnTo>
                <a:lnTo>
                  <a:pt x="79440" y="108708"/>
                </a:lnTo>
                <a:lnTo>
                  <a:pt x="117070" y="108708"/>
                </a:lnTo>
                <a:cubicBezTo>
                  <a:pt x="126294" y="108708"/>
                  <a:pt x="133794" y="101208"/>
                  <a:pt x="133794" y="91984"/>
                </a:cubicBezTo>
                <a:lnTo>
                  <a:pt x="133794" y="25086"/>
                </a:lnTo>
                <a:cubicBezTo>
                  <a:pt x="133794" y="15862"/>
                  <a:pt x="126294" y="8362"/>
                  <a:pt x="117070" y="8362"/>
                </a:cubicBezTo>
                <a:lnTo>
                  <a:pt x="16724" y="8362"/>
                </a:lnTo>
                <a:close/>
                <a:moveTo>
                  <a:pt x="25086" y="25086"/>
                </a:moveTo>
                <a:lnTo>
                  <a:pt x="108708" y="25086"/>
                </a:lnTo>
                <a:cubicBezTo>
                  <a:pt x="113333" y="25086"/>
                  <a:pt x="117070" y="28823"/>
                  <a:pt x="117070" y="33449"/>
                </a:cubicBezTo>
                <a:lnTo>
                  <a:pt x="117070" y="75259"/>
                </a:lnTo>
                <a:cubicBezTo>
                  <a:pt x="117070" y="79885"/>
                  <a:pt x="113333" y="83621"/>
                  <a:pt x="108708" y="83621"/>
                </a:cubicBezTo>
                <a:lnTo>
                  <a:pt x="25086" y="83621"/>
                </a:lnTo>
                <a:cubicBezTo>
                  <a:pt x="20461" y="83621"/>
                  <a:pt x="16724" y="79885"/>
                  <a:pt x="16724" y="75259"/>
                </a:cubicBezTo>
                <a:lnTo>
                  <a:pt x="16724" y="33449"/>
                </a:lnTo>
                <a:cubicBezTo>
                  <a:pt x="16724" y="28823"/>
                  <a:pt x="20461" y="25086"/>
                  <a:pt x="25086" y="25086"/>
                </a:cubicBezTo>
                <a:close/>
              </a:path>
            </a:pathLst>
          </a:custGeom>
          <a:solidFill>
            <a:srgbClr val="6366F1"/>
          </a:solidFill>
          <a:ln/>
        </p:spPr>
      </p:sp>
      <p:sp>
        <p:nvSpPr>
          <p:cNvPr id="44" name="Text 41"/>
          <p:cNvSpPr/>
          <p:nvPr/>
        </p:nvSpPr>
        <p:spPr>
          <a:xfrm>
            <a:off x="6688667" y="3620807"/>
            <a:ext cx="1120527" cy="167243"/>
          </a:xfrm>
          <a:prstGeom prst="rect">
            <a:avLst/>
          </a:prstGeom>
          <a:noFill/>
          <a:ln/>
        </p:spPr>
        <p:txBody>
          <a:bodyPr wrap="square" lIns="0" tIns="0" rIns="0" bIns="0" rtlCol="0" anchor="ctr"/>
          <a:lstStyle/>
          <a:p>
            <a:pPr>
              <a:lnSpc>
                <a:spcPct val="120000"/>
              </a:lnSpc>
            </a:pPr>
            <a:r>
              <a:rPr lang="en-US" sz="922" b="1" dirty="0">
                <a:solidFill>
                  <a:srgbClr val="EFEFEF"/>
                </a:solidFill>
                <a:latin typeface="Liter" pitchFamily="34" charset="0"/>
                <a:ea typeface="Liter" pitchFamily="34" charset="-122"/>
                <a:cs typeface="Liter" pitchFamily="34" charset="-120"/>
              </a:rPr>
              <a:t>Sistemas Operativos</a:t>
            </a:r>
            <a:endParaRPr lang="en-US" sz="1600" dirty="0"/>
          </a:p>
        </p:txBody>
      </p:sp>
      <p:sp>
        <p:nvSpPr>
          <p:cNvPr id="45" name="Text 42"/>
          <p:cNvSpPr/>
          <p:nvPr/>
        </p:nvSpPr>
        <p:spPr>
          <a:xfrm>
            <a:off x="6454527" y="3854947"/>
            <a:ext cx="5176165" cy="133794"/>
          </a:xfrm>
          <a:prstGeom prst="rect">
            <a:avLst/>
          </a:prstGeom>
          <a:noFill/>
          <a:ln/>
        </p:spPr>
        <p:txBody>
          <a:bodyPr wrap="square" lIns="0" tIns="0" rIns="0" bIns="0" rtlCol="0" anchor="ctr"/>
          <a:lstStyle/>
          <a:p>
            <a:pPr>
              <a:lnSpc>
                <a:spcPct val="110000"/>
              </a:lnSpc>
            </a:pPr>
            <a:r>
              <a:rPr lang="en-US" sz="790" dirty="0">
                <a:solidFill>
                  <a:srgbClr val="8F8F8F"/>
                </a:solidFill>
                <a:latin typeface="Liter" pitchFamily="34" charset="0"/>
                <a:ea typeface="Liter" pitchFamily="34" charset="-122"/>
                <a:cs typeface="Liter" pitchFamily="34" charset="-120"/>
              </a:rPr>
              <a:t>De monotarea a </a:t>
            </a:r>
            <a:pPr>
              <a:lnSpc>
                <a:spcPct val="110000"/>
              </a:lnSpc>
            </a:pPr>
            <a:r>
              <a:rPr lang="en-US" sz="790" b="1" dirty="0">
                <a:solidFill>
                  <a:srgbClr val="EFEFEF"/>
                </a:solidFill>
                <a:latin typeface="Liter" pitchFamily="34" charset="0"/>
                <a:ea typeface="Liter" pitchFamily="34" charset="-122"/>
                <a:cs typeface="Liter" pitchFamily="34" charset="-120"/>
              </a:rPr>
              <a:t>multitarea</a:t>
            </a:r>
            <a:pPr>
              <a:lnSpc>
                <a:spcPct val="110000"/>
              </a:lnSpc>
            </a:pPr>
            <a:r>
              <a:rPr lang="en-US" sz="790" dirty="0">
                <a:solidFill>
                  <a:srgbClr val="8F8F8F"/>
                </a:solidFill>
                <a:latin typeface="Liter" pitchFamily="34" charset="0"/>
                <a:ea typeface="Liter" pitchFamily="34" charset="-122"/>
                <a:cs typeface="Liter" pitchFamily="34" charset="-120"/>
              </a:rPr>
              <a:t>, permitiendo ejecutar múltiples programas simultáneamente</a:t>
            </a:r>
            <a:endParaRPr lang="en-US" sz="1600" dirty="0"/>
          </a:p>
        </p:txBody>
      </p:sp>
      <p:sp>
        <p:nvSpPr>
          <p:cNvPr id="46" name="Shape 43"/>
          <p:cNvSpPr/>
          <p:nvPr/>
        </p:nvSpPr>
        <p:spPr>
          <a:xfrm>
            <a:off x="6354181" y="4189432"/>
            <a:ext cx="5326683" cy="568626"/>
          </a:xfrm>
          <a:custGeom>
            <a:avLst/>
            <a:gdLst/>
            <a:ahLst/>
            <a:cxnLst/>
            <a:rect l="l" t="t" r="r" b="b"/>
            <a:pathLst>
              <a:path w="5326683" h="568626">
                <a:moveTo>
                  <a:pt x="66899" y="0"/>
                </a:moveTo>
                <a:lnTo>
                  <a:pt x="5259784" y="0"/>
                </a:lnTo>
                <a:cubicBezTo>
                  <a:pt x="5296732" y="0"/>
                  <a:pt x="5326683" y="29952"/>
                  <a:pt x="5326683" y="66899"/>
                </a:cubicBezTo>
                <a:lnTo>
                  <a:pt x="5326683" y="501727"/>
                </a:lnTo>
                <a:cubicBezTo>
                  <a:pt x="5326683" y="538674"/>
                  <a:pt x="5296732" y="568626"/>
                  <a:pt x="5259784" y="568626"/>
                </a:cubicBezTo>
                <a:lnTo>
                  <a:pt x="66899" y="568626"/>
                </a:lnTo>
                <a:cubicBezTo>
                  <a:pt x="29952" y="568626"/>
                  <a:pt x="0" y="538674"/>
                  <a:pt x="0" y="501727"/>
                </a:cubicBezTo>
                <a:lnTo>
                  <a:pt x="0" y="66899"/>
                </a:lnTo>
                <a:cubicBezTo>
                  <a:pt x="0" y="29976"/>
                  <a:pt x="29976" y="0"/>
                  <a:pt x="66899" y="0"/>
                </a:cubicBezTo>
                <a:close/>
              </a:path>
            </a:pathLst>
          </a:custGeom>
          <a:solidFill>
            <a:srgbClr val="333333"/>
          </a:solidFill>
          <a:ln/>
        </p:spPr>
      </p:sp>
      <p:sp>
        <p:nvSpPr>
          <p:cNvPr id="47" name="Shape 44"/>
          <p:cNvSpPr/>
          <p:nvPr/>
        </p:nvSpPr>
        <p:spPr>
          <a:xfrm>
            <a:off x="6479613" y="4306502"/>
            <a:ext cx="117070" cy="133794"/>
          </a:xfrm>
          <a:custGeom>
            <a:avLst/>
            <a:gdLst/>
            <a:ahLst/>
            <a:cxnLst/>
            <a:rect l="l" t="t" r="r" b="b"/>
            <a:pathLst>
              <a:path w="117070" h="133794">
                <a:moveTo>
                  <a:pt x="16724" y="8362"/>
                </a:moveTo>
                <a:cubicBezTo>
                  <a:pt x="7500" y="8362"/>
                  <a:pt x="0" y="15862"/>
                  <a:pt x="0" y="25086"/>
                </a:cubicBezTo>
                <a:lnTo>
                  <a:pt x="0" y="108708"/>
                </a:lnTo>
                <a:cubicBezTo>
                  <a:pt x="0" y="117932"/>
                  <a:pt x="7500" y="125432"/>
                  <a:pt x="16724" y="125432"/>
                </a:cubicBezTo>
                <a:lnTo>
                  <a:pt x="100346" y="125432"/>
                </a:lnTo>
                <a:cubicBezTo>
                  <a:pt x="109570" y="125432"/>
                  <a:pt x="117070" y="117932"/>
                  <a:pt x="117070" y="108708"/>
                </a:cubicBezTo>
                <a:lnTo>
                  <a:pt x="117070" y="45286"/>
                </a:lnTo>
                <a:cubicBezTo>
                  <a:pt x="117070" y="40844"/>
                  <a:pt x="115319" y="36584"/>
                  <a:pt x="112183" y="33449"/>
                </a:cubicBezTo>
                <a:lnTo>
                  <a:pt x="91984" y="13249"/>
                </a:lnTo>
                <a:cubicBezTo>
                  <a:pt x="88848" y="10113"/>
                  <a:pt x="84588" y="8362"/>
                  <a:pt x="80146" y="8362"/>
                </a:cubicBezTo>
                <a:lnTo>
                  <a:pt x="16724" y="8362"/>
                </a:lnTo>
                <a:close/>
                <a:moveTo>
                  <a:pt x="25086" y="33449"/>
                </a:moveTo>
                <a:cubicBezTo>
                  <a:pt x="25086" y="28823"/>
                  <a:pt x="28823" y="25086"/>
                  <a:pt x="33449" y="25086"/>
                </a:cubicBezTo>
                <a:lnTo>
                  <a:pt x="75259" y="25086"/>
                </a:lnTo>
                <a:cubicBezTo>
                  <a:pt x="79885" y="25086"/>
                  <a:pt x="83621" y="28823"/>
                  <a:pt x="83621" y="33449"/>
                </a:cubicBezTo>
                <a:lnTo>
                  <a:pt x="83621" y="50173"/>
                </a:lnTo>
                <a:cubicBezTo>
                  <a:pt x="83621" y="54798"/>
                  <a:pt x="79885" y="58535"/>
                  <a:pt x="75259" y="58535"/>
                </a:cubicBezTo>
                <a:lnTo>
                  <a:pt x="33449" y="58535"/>
                </a:lnTo>
                <a:cubicBezTo>
                  <a:pt x="28823" y="58535"/>
                  <a:pt x="25086" y="54798"/>
                  <a:pt x="25086" y="50173"/>
                </a:cubicBezTo>
                <a:lnTo>
                  <a:pt x="25086" y="33449"/>
                </a:lnTo>
                <a:close/>
                <a:moveTo>
                  <a:pt x="58535" y="75259"/>
                </a:moveTo>
                <a:cubicBezTo>
                  <a:pt x="67765" y="75259"/>
                  <a:pt x="75259" y="82753"/>
                  <a:pt x="75259" y="91984"/>
                </a:cubicBezTo>
                <a:cubicBezTo>
                  <a:pt x="75259" y="101214"/>
                  <a:pt x="67765" y="108708"/>
                  <a:pt x="58535" y="108708"/>
                </a:cubicBezTo>
                <a:cubicBezTo>
                  <a:pt x="49305" y="108708"/>
                  <a:pt x="41811" y="101214"/>
                  <a:pt x="41811" y="91984"/>
                </a:cubicBezTo>
                <a:cubicBezTo>
                  <a:pt x="41811" y="82753"/>
                  <a:pt x="49305" y="75259"/>
                  <a:pt x="58535" y="75259"/>
                </a:cubicBezTo>
                <a:close/>
              </a:path>
            </a:pathLst>
          </a:custGeom>
          <a:solidFill>
            <a:srgbClr val="6366F1"/>
          </a:solidFill>
          <a:ln/>
        </p:spPr>
      </p:sp>
      <p:sp>
        <p:nvSpPr>
          <p:cNvPr id="48" name="Text 45"/>
          <p:cNvSpPr/>
          <p:nvPr/>
        </p:nvSpPr>
        <p:spPr>
          <a:xfrm>
            <a:off x="6688667" y="4289778"/>
            <a:ext cx="518453" cy="167243"/>
          </a:xfrm>
          <a:prstGeom prst="rect">
            <a:avLst/>
          </a:prstGeom>
          <a:noFill/>
          <a:ln/>
        </p:spPr>
        <p:txBody>
          <a:bodyPr wrap="square" lIns="0" tIns="0" rIns="0" bIns="0" rtlCol="0" anchor="ctr"/>
          <a:lstStyle/>
          <a:p>
            <a:pPr>
              <a:lnSpc>
                <a:spcPct val="120000"/>
              </a:lnSpc>
            </a:pPr>
            <a:r>
              <a:rPr lang="en-US" sz="922" b="1" dirty="0">
                <a:solidFill>
                  <a:srgbClr val="EFEFEF"/>
                </a:solidFill>
                <a:latin typeface="Liter" pitchFamily="34" charset="0"/>
                <a:ea typeface="Liter" pitchFamily="34" charset="-122"/>
                <a:cs typeface="Liter" pitchFamily="34" charset="-120"/>
              </a:rPr>
              <a:t>Memoria</a:t>
            </a:r>
            <a:endParaRPr lang="en-US" sz="1600" dirty="0"/>
          </a:p>
        </p:txBody>
      </p:sp>
      <p:sp>
        <p:nvSpPr>
          <p:cNvPr id="49" name="Text 46"/>
          <p:cNvSpPr/>
          <p:nvPr/>
        </p:nvSpPr>
        <p:spPr>
          <a:xfrm>
            <a:off x="6454527" y="4523918"/>
            <a:ext cx="5176165" cy="133794"/>
          </a:xfrm>
          <a:prstGeom prst="rect">
            <a:avLst/>
          </a:prstGeom>
          <a:noFill/>
          <a:ln/>
        </p:spPr>
        <p:txBody>
          <a:bodyPr wrap="square" lIns="0" tIns="0" rIns="0" bIns="0" rtlCol="0" anchor="ctr"/>
          <a:lstStyle/>
          <a:p>
            <a:pPr>
              <a:lnSpc>
                <a:spcPct val="110000"/>
              </a:lnSpc>
            </a:pPr>
            <a:r>
              <a:rPr lang="en-US" sz="790" dirty="0">
                <a:solidFill>
                  <a:srgbClr val="8F8F8F"/>
                </a:solidFill>
                <a:latin typeface="Liter" pitchFamily="34" charset="0"/>
                <a:ea typeface="Liter" pitchFamily="34" charset="-122"/>
                <a:cs typeface="Liter" pitchFamily="34" charset="-120"/>
              </a:rPr>
              <a:t>De 4KB a capacidades mayores, permitiendo programas más complejos</a:t>
            </a:r>
            <a:endParaRPr lang="en-US" sz="1600" dirty="0"/>
          </a:p>
        </p:txBody>
      </p:sp>
      <p:sp>
        <p:nvSpPr>
          <p:cNvPr id="50" name="Shape 47"/>
          <p:cNvSpPr/>
          <p:nvPr/>
        </p:nvSpPr>
        <p:spPr>
          <a:xfrm>
            <a:off x="6354181" y="4858403"/>
            <a:ext cx="5326683" cy="568626"/>
          </a:xfrm>
          <a:custGeom>
            <a:avLst/>
            <a:gdLst/>
            <a:ahLst/>
            <a:cxnLst/>
            <a:rect l="l" t="t" r="r" b="b"/>
            <a:pathLst>
              <a:path w="5326683" h="568626">
                <a:moveTo>
                  <a:pt x="66899" y="0"/>
                </a:moveTo>
                <a:lnTo>
                  <a:pt x="5259784" y="0"/>
                </a:lnTo>
                <a:cubicBezTo>
                  <a:pt x="5296732" y="0"/>
                  <a:pt x="5326683" y="29952"/>
                  <a:pt x="5326683" y="66899"/>
                </a:cubicBezTo>
                <a:lnTo>
                  <a:pt x="5326683" y="501727"/>
                </a:lnTo>
                <a:cubicBezTo>
                  <a:pt x="5326683" y="538674"/>
                  <a:pt x="5296732" y="568626"/>
                  <a:pt x="5259784" y="568626"/>
                </a:cubicBezTo>
                <a:lnTo>
                  <a:pt x="66899" y="568626"/>
                </a:lnTo>
                <a:cubicBezTo>
                  <a:pt x="29952" y="568626"/>
                  <a:pt x="0" y="538674"/>
                  <a:pt x="0" y="501727"/>
                </a:cubicBezTo>
                <a:lnTo>
                  <a:pt x="0" y="66899"/>
                </a:lnTo>
                <a:cubicBezTo>
                  <a:pt x="0" y="29976"/>
                  <a:pt x="29976" y="0"/>
                  <a:pt x="66899" y="0"/>
                </a:cubicBezTo>
                <a:close/>
              </a:path>
            </a:pathLst>
          </a:custGeom>
          <a:solidFill>
            <a:srgbClr val="333333"/>
          </a:solidFill>
          <a:ln/>
        </p:spPr>
      </p:sp>
      <p:sp>
        <p:nvSpPr>
          <p:cNvPr id="51" name="Shape 48"/>
          <p:cNvSpPr/>
          <p:nvPr/>
        </p:nvSpPr>
        <p:spPr>
          <a:xfrm>
            <a:off x="6471251" y="4975473"/>
            <a:ext cx="133794" cy="133794"/>
          </a:xfrm>
          <a:custGeom>
            <a:avLst/>
            <a:gdLst/>
            <a:ahLst/>
            <a:cxnLst/>
            <a:rect l="l" t="t" r="r" b="b"/>
            <a:pathLst>
              <a:path w="133794" h="133794">
                <a:moveTo>
                  <a:pt x="60756" y="1359"/>
                </a:moveTo>
                <a:cubicBezTo>
                  <a:pt x="64650" y="-444"/>
                  <a:pt x="69144" y="-444"/>
                  <a:pt x="73038" y="1359"/>
                </a:cubicBezTo>
                <a:lnTo>
                  <a:pt x="130162" y="27752"/>
                </a:lnTo>
                <a:cubicBezTo>
                  <a:pt x="132383" y="28771"/>
                  <a:pt x="133794" y="30992"/>
                  <a:pt x="133794" y="33449"/>
                </a:cubicBezTo>
                <a:cubicBezTo>
                  <a:pt x="133794" y="35905"/>
                  <a:pt x="132383" y="38126"/>
                  <a:pt x="130162" y="39145"/>
                </a:cubicBezTo>
                <a:lnTo>
                  <a:pt x="73038" y="65538"/>
                </a:lnTo>
                <a:cubicBezTo>
                  <a:pt x="69144" y="67341"/>
                  <a:pt x="64650" y="67341"/>
                  <a:pt x="60756" y="65538"/>
                </a:cubicBezTo>
                <a:lnTo>
                  <a:pt x="3632" y="39145"/>
                </a:lnTo>
                <a:cubicBezTo>
                  <a:pt x="1411" y="38100"/>
                  <a:pt x="0" y="35879"/>
                  <a:pt x="0" y="33449"/>
                </a:cubicBezTo>
                <a:cubicBezTo>
                  <a:pt x="0" y="31018"/>
                  <a:pt x="1411" y="28771"/>
                  <a:pt x="3632" y="27752"/>
                </a:cubicBezTo>
                <a:lnTo>
                  <a:pt x="60756" y="1359"/>
                </a:lnTo>
                <a:close/>
                <a:moveTo>
                  <a:pt x="12569" y="57072"/>
                </a:moveTo>
                <a:lnTo>
                  <a:pt x="55504" y="76906"/>
                </a:lnTo>
                <a:cubicBezTo>
                  <a:pt x="62742" y="80250"/>
                  <a:pt x="71078" y="80250"/>
                  <a:pt x="78317" y="76906"/>
                </a:cubicBezTo>
                <a:lnTo>
                  <a:pt x="121251" y="57072"/>
                </a:lnTo>
                <a:lnTo>
                  <a:pt x="130162" y="61200"/>
                </a:lnTo>
                <a:cubicBezTo>
                  <a:pt x="132383" y="62220"/>
                  <a:pt x="133794" y="64441"/>
                  <a:pt x="133794" y="66897"/>
                </a:cubicBezTo>
                <a:cubicBezTo>
                  <a:pt x="133794" y="69353"/>
                  <a:pt x="132383" y="71575"/>
                  <a:pt x="130162" y="72594"/>
                </a:cubicBezTo>
                <a:lnTo>
                  <a:pt x="73038" y="98987"/>
                </a:lnTo>
                <a:cubicBezTo>
                  <a:pt x="69144" y="100790"/>
                  <a:pt x="64650" y="100790"/>
                  <a:pt x="60756" y="98987"/>
                </a:cubicBezTo>
                <a:lnTo>
                  <a:pt x="3632" y="72594"/>
                </a:lnTo>
                <a:cubicBezTo>
                  <a:pt x="1411" y="71549"/>
                  <a:pt x="0" y="69327"/>
                  <a:pt x="0" y="66897"/>
                </a:cubicBezTo>
                <a:cubicBezTo>
                  <a:pt x="0" y="64467"/>
                  <a:pt x="1411" y="62220"/>
                  <a:pt x="3632" y="61200"/>
                </a:cubicBezTo>
                <a:lnTo>
                  <a:pt x="12543" y="57072"/>
                </a:lnTo>
                <a:close/>
                <a:moveTo>
                  <a:pt x="3632" y="94649"/>
                </a:moveTo>
                <a:lnTo>
                  <a:pt x="12543" y="90520"/>
                </a:lnTo>
                <a:lnTo>
                  <a:pt x="55478" y="110354"/>
                </a:lnTo>
                <a:cubicBezTo>
                  <a:pt x="62716" y="113699"/>
                  <a:pt x="71052" y="113699"/>
                  <a:pt x="78291" y="110354"/>
                </a:cubicBezTo>
                <a:lnTo>
                  <a:pt x="121225" y="90520"/>
                </a:lnTo>
                <a:lnTo>
                  <a:pt x="130136" y="94649"/>
                </a:lnTo>
                <a:cubicBezTo>
                  <a:pt x="132357" y="95668"/>
                  <a:pt x="133768" y="97889"/>
                  <a:pt x="133768" y="100346"/>
                </a:cubicBezTo>
                <a:cubicBezTo>
                  <a:pt x="133768" y="102802"/>
                  <a:pt x="132357" y="105023"/>
                  <a:pt x="130136" y="106042"/>
                </a:cubicBezTo>
                <a:lnTo>
                  <a:pt x="73012" y="132435"/>
                </a:lnTo>
                <a:cubicBezTo>
                  <a:pt x="69118" y="134238"/>
                  <a:pt x="64624" y="134238"/>
                  <a:pt x="60730" y="132435"/>
                </a:cubicBezTo>
                <a:lnTo>
                  <a:pt x="3632" y="106042"/>
                </a:lnTo>
                <a:cubicBezTo>
                  <a:pt x="1411" y="104997"/>
                  <a:pt x="0" y="102776"/>
                  <a:pt x="0" y="100346"/>
                </a:cubicBezTo>
                <a:cubicBezTo>
                  <a:pt x="0" y="97915"/>
                  <a:pt x="1411" y="95668"/>
                  <a:pt x="3632" y="94649"/>
                </a:cubicBezTo>
                <a:close/>
              </a:path>
            </a:pathLst>
          </a:custGeom>
          <a:solidFill>
            <a:srgbClr val="6366F1"/>
          </a:solidFill>
          <a:ln/>
        </p:spPr>
      </p:sp>
      <p:sp>
        <p:nvSpPr>
          <p:cNvPr id="52" name="Text 49"/>
          <p:cNvSpPr/>
          <p:nvPr/>
        </p:nvSpPr>
        <p:spPr>
          <a:xfrm>
            <a:off x="6688667" y="4958749"/>
            <a:ext cx="1162337" cy="167243"/>
          </a:xfrm>
          <a:prstGeom prst="rect">
            <a:avLst/>
          </a:prstGeom>
          <a:noFill/>
          <a:ln/>
        </p:spPr>
        <p:txBody>
          <a:bodyPr wrap="square" lIns="0" tIns="0" rIns="0" bIns="0" rtlCol="0" anchor="ctr"/>
          <a:lstStyle/>
          <a:p>
            <a:pPr>
              <a:lnSpc>
                <a:spcPct val="120000"/>
              </a:lnSpc>
            </a:pPr>
            <a:r>
              <a:rPr lang="en-US" sz="922" b="1" dirty="0">
                <a:solidFill>
                  <a:srgbClr val="EFEFEF"/>
                </a:solidFill>
                <a:latin typeface="Liter" pitchFamily="34" charset="0"/>
                <a:ea typeface="Liter" pitchFamily="34" charset="-122"/>
                <a:cs typeface="Liter" pitchFamily="34" charset="-120"/>
              </a:rPr>
              <a:t>Software Empresarial</a:t>
            </a:r>
            <a:endParaRPr lang="en-US" sz="1600" dirty="0"/>
          </a:p>
        </p:txBody>
      </p:sp>
      <p:sp>
        <p:nvSpPr>
          <p:cNvPr id="53" name="Text 50"/>
          <p:cNvSpPr/>
          <p:nvPr/>
        </p:nvSpPr>
        <p:spPr>
          <a:xfrm>
            <a:off x="6454527" y="5192889"/>
            <a:ext cx="5176165" cy="133794"/>
          </a:xfrm>
          <a:prstGeom prst="rect">
            <a:avLst/>
          </a:prstGeom>
          <a:noFill/>
          <a:ln/>
        </p:spPr>
        <p:txBody>
          <a:bodyPr wrap="square" lIns="0" tIns="0" rIns="0" bIns="0" rtlCol="0" anchor="ctr"/>
          <a:lstStyle/>
          <a:p>
            <a:pPr>
              <a:lnSpc>
                <a:spcPct val="110000"/>
              </a:lnSpc>
            </a:pPr>
            <a:r>
              <a:rPr lang="en-US" sz="790" dirty="0">
                <a:solidFill>
                  <a:srgbClr val="8F8F8F"/>
                </a:solidFill>
                <a:latin typeface="Liter" pitchFamily="34" charset="0"/>
                <a:ea typeface="Liter" pitchFamily="34" charset="-122"/>
                <a:cs typeface="Liter" pitchFamily="34" charset="-120"/>
              </a:rPr>
              <a:t>Aplicaciones especializadas para negocios, contabilidad, inventarios</a:t>
            </a:r>
            <a:endParaRPr lang="en-US" sz="1600" dirty="0"/>
          </a:p>
        </p:txBody>
      </p:sp>
      <p:sp>
        <p:nvSpPr>
          <p:cNvPr id="54" name="Shape 51"/>
          <p:cNvSpPr/>
          <p:nvPr/>
        </p:nvSpPr>
        <p:spPr>
          <a:xfrm>
            <a:off x="6182757" y="5740609"/>
            <a:ext cx="5669531" cy="928198"/>
          </a:xfrm>
          <a:custGeom>
            <a:avLst/>
            <a:gdLst/>
            <a:ahLst/>
            <a:cxnLst/>
            <a:rect l="l" t="t" r="r" b="b"/>
            <a:pathLst>
              <a:path w="5669531" h="928198">
                <a:moveTo>
                  <a:pt x="100347" y="0"/>
                </a:moveTo>
                <a:lnTo>
                  <a:pt x="5569183" y="0"/>
                </a:lnTo>
                <a:cubicBezTo>
                  <a:pt x="5624604" y="0"/>
                  <a:pt x="5669531" y="44927"/>
                  <a:pt x="5669531" y="100347"/>
                </a:cubicBezTo>
                <a:lnTo>
                  <a:pt x="5669531" y="827850"/>
                </a:lnTo>
                <a:cubicBezTo>
                  <a:pt x="5669531" y="883233"/>
                  <a:pt x="5624567" y="928198"/>
                  <a:pt x="5569183" y="928198"/>
                </a:cubicBezTo>
                <a:lnTo>
                  <a:pt x="100347" y="928198"/>
                </a:lnTo>
                <a:cubicBezTo>
                  <a:pt x="44927" y="928198"/>
                  <a:pt x="0" y="883270"/>
                  <a:pt x="0" y="827850"/>
                </a:cubicBezTo>
                <a:lnTo>
                  <a:pt x="0" y="100347"/>
                </a:lnTo>
                <a:cubicBezTo>
                  <a:pt x="0" y="44964"/>
                  <a:pt x="44964" y="0"/>
                  <a:pt x="100347" y="0"/>
                </a:cubicBezTo>
                <a:close/>
              </a:path>
            </a:pathLst>
          </a:custGeom>
          <a:solidFill>
            <a:srgbClr val="6366F1">
              <a:alpha val="10196"/>
            </a:srgbClr>
          </a:solidFill>
          <a:ln w="12700">
            <a:solidFill>
              <a:srgbClr val="6366F1">
                <a:alpha val="30196"/>
              </a:srgbClr>
            </a:solidFill>
            <a:prstDash val="solid"/>
          </a:ln>
        </p:spPr>
      </p:sp>
      <p:sp>
        <p:nvSpPr>
          <p:cNvPr id="55" name="Shape 52"/>
          <p:cNvSpPr/>
          <p:nvPr/>
        </p:nvSpPr>
        <p:spPr>
          <a:xfrm>
            <a:off x="6304008" y="5912033"/>
            <a:ext cx="167243" cy="167243"/>
          </a:xfrm>
          <a:custGeom>
            <a:avLst/>
            <a:gdLst/>
            <a:ahLst/>
            <a:cxnLst/>
            <a:rect l="l" t="t" r="r" b="b"/>
            <a:pathLst>
              <a:path w="167243" h="167243">
                <a:moveTo>
                  <a:pt x="20905" y="20905"/>
                </a:moveTo>
                <a:cubicBezTo>
                  <a:pt x="20905" y="15124"/>
                  <a:pt x="16234" y="10453"/>
                  <a:pt x="10453" y="10453"/>
                </a:cubicBezTo>
                <a:cubicBezTo>
                  <a:pt x="4671" y="10453"/>
                  <a:pt x="0" y="15124"/>
                  <a:pt x="0" y="20905"/>
                </a:cubicBezTo>
                <a:lnTo>
                  <a:pt x="0" y="130658"/>
                </a:lnTo>
                <a:cubicBezTo>
                  <a:pt x="0" y="145096"/>
                  <a:pt x="11694" y="156790"/>
                  <a:pt x="26132" y="156790"/>
                </a:cubicBezTo>
                <a:lnTo>
                  <a:pt x="156790" y="156790"/>
                </a:lnTo>
                <a:cubicBezTo>
                  <a:pt x="162572" y="156790"/>
                  <a:pt x="167243" y="152119"/>
                  <a:pt x="167243" y="146337"/>
                </a:cubicBezTo>
                <a:cubicBezTo>
                  <a:pt x="167243" y="140556"/>
                  <a:pt x="162572" y="135885"/>
                  <a:pt x="156790" y="135885"/>
                </a:cubicBezTo>
                <a:lnTo>
                  <a:pt x="26132" y="135885"/>
                </a:lnTo>
                <a:cubicBezTo>
                  <a:pt x="23257" y="135885"/>
                  <a:pt x="20905" y="133533"/>
                  <a:pt x="20905" y="130658"/>
                </a:cubicBezTo>
                <a:lnTo>
                  <a:pt x="20905" y="20905"/>
                </a:lnTo>
                <a:close/>
                <a:moveTo>
                  <a:pt x="153720" y="49193"/>
                </a:moveTo>
                <a:cubicBezTo>
                  <a:pt x="157803" y="45110"/>
                  <a:pt x="157803" y="38479"/>
                  <a:pt x="153720" y="34396"/>
                </a:cubicBezTo>
                <a:cubicBezTo>
                  <a:pt x="149637" y="30313"/>
                  <a:pt x="143006" y="30313"/>
                  <a:pt x="138923" y="34396"/>
                </a:cubicBezTo>
                <a:lnTo>
                  <a:pt x="104527" y="68824"/>
                </a:lnTo>
                <a:lnTo>
                  <a:pt x="85777" y="50108"/>
                </a:lnTo>
                <a:cubicBezTo>
                  <a:pt x="81694" y="46024"/>
                  <a:pt x="75063" y="46024"/>
                  <a:pt x="70980" y="50108"/>
                </a:cubicBezTo>
                <a:lnTo>
                  <a:pt x="39622" y="81466"/>
                </a:lnTo>
                <a:cubicBezTo>
                  <a:pt x="35539" y="85549"/>
                  <a:pt x="35539" y="92180"/>
                  <a:pt x="39622" y="96263"/>
                </a:cubicBezTo>
                <a:cubicBezTo>
                  <a:pt x="43705" y="100346"/>
                  <a:pt x="50336" y="100346"/>
                  <a:pt x="54419" y="96263"/>
                </a:cubicBezTo>
                <a:lnTo>
                  <a:pt x="78395" y="72287"/>
                </a:lnTo>
                <a:lnTo>
                  <a:pt x="97145" y="91036"/>
                </a:lnTo>
                <a:cubicBezTo>
                  <a:pt x="101228" y="95119"/>
                  <a:pt x="107859" y="95119"/>
                  <a:pt x="111942" y="91036"/>
                </a:cubicBezTo>
                <a:lnTo>
                  <a:pt x="153752" y="49226"/>
                </a:lnTo>
                <a:close/>
              </a:path>
            </a:pathLst>
          </a:custGeom>
          <a:solidFill>
            <a:srgbClr val="6366F1"/>
          </a:solidFill>
          <a:ln/>
        </p:spPr>
      </p:sp>
      <p:sp>
        <p:nvSpPr>
          <p:cNvPr id="56" name="Text 53"/>
          <p:cNvSpPr/>
          <p:nvPr/>
        </p:nvSpPr>
        <p:spPr>
          <a:xfrm>
            <a:off x="6551214" y="5878584"/>
            <a:ext cx="5226337" cy="200691"/>
          </a:xfrm>
          <a:prstGeom prst="rect">
            <a:avLst/>
          </a:prstGeom>
          <a:noFill/>
          <a:ln/>
        </p:spPr>
        <p:txBody>
          <a:bodyPr wrap="square" lIns="0" tIns="0" rIns="0" bIns="0" rtlCol="0" anchor="ctr"/>
          <a:lstStyle/>
          <a:p>
            <a:pPr>
              <a:lnSpc>
                <a:spcPct val="130000"/>
              </a:lnSpc>
            </a:pPr>
            <a:r>
              <a:rPr lang="en-US" sz="1054" b="1" dirty="0">
                <a:solidFill>
                  <a:srgbClr val="EFEFEF"/>
                </a:solidFill>
                <a:latin typeface="Liter" pitchFamily="34" charset="0"/>
                <a:ea typeface="Liter" pitchFamily="34" charset="-122"/>
                <a:cs typeface="Liter" pitchFamily="34" charset="-120"/>
              </a:rPr>
              <a:t>Impacto en la Industria</a:t>
            </a:r>
            <a:endParaRPr lang="en-US" sz="1600" dirty="0"/>
          </a:p>
        </p:txBody>
      </p:sp>
      <p:sp>
        <p:nvSpPr>
          <p:cNvPr id="57" name="Text 54"/>
          <p:cNvSpPr/>
          <p:nvPr/>
        </p:nvSpPr>
        <p:spPr>
          <a:xfrm>
            <a:off x="6551214" y="6146173"/>
            <a:ext cx="5217975" cy="384658"/>
          </a:xfrm>
          <a:prstGeom prst="rect">
            <a:avLst/>
          </a:prstGeom>
          <a:noFill/>
          <a:ln/>
        </p:spPr>
        <p:txBody>
          <a:bodyPr wrap="square" lIns="0" tIns="0" rIns="0" bIns="0" rtlCol="0" anchor="ctr"/>
          <a:lstStyle/>
          <a:p>
            <a:pPr>
              <a:lnSpc>
                <a:spcPct val="140000"/>
              </a:lnSpc>
            </a:pPr>
            <a:r>
              <a:rPr lang="en-US" sz="922" dirty="0">
                <a:solidFill>
                  <a:srgbClr val="8F8F8F"/>
                </a:solidFill>
                <a:latin typeface="Liter" pitchFamily="34" charset="0"/>
                <a:ea typeface="Liter" pitchFamily="34" charset="-122"/>
                <a:cs typeface="Liter" pitchFamily="34" charset="-120"/>
              </a:rPr>
              <a:t>Las minicomputadoras hicieron la computación accesible a medianas empresas. IBM consolidó su dominio con arquitecturas compatibles que permitían actualizaciones sin reescribir software.</a:t>
            </a:r>
            <a:endParaRPr lang="en-US" sz="1600" dirty="0"/>
          </a:p>
        </p:txBody>
      </p:sp>
    </p:spTree>
  </p:cSld>
  <p:clrMapOvr>
    <a:masterClrMapping/>
  </p:clrMapOvr>
  <p:transition>
    <p:fade/>
    <p:spd val="med"/>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91919"/>
        </a:solidFill>
      </p:bgPr>
    </p:bg>
    <p:spTree>
      <p:nvGrpSpPr>
        <p:cNvPr id="1" name=""/>
        <p:cNvGrpSpPr/>
        <p:nvPr/>
      </p:nvGrpSpPr>
      <p:grpSpPr>
        <a:xfrm>
          <a:off x="0" y="0"/>
          <a:ext cx="0" cy="0"/>
          <a:chOff x="0" y="0"/>
          <a:chExt cx="0" cy="0"/>
        </a:xfrm>
      </p:grpSpPr>
      <p:sp>
        <p:nvSpPr>
          <p:cNvPr id="2" name="Text 0"/>
          <p:cNvSpPr/>
          <p:nvPr/>
        </p:nvSpPr>
        <p:spPr>
          <a:xfrm>
            <a:off x="360977" y="379026"/>
            <a:ext cx="1489030" cy="180489"/>
          </a:xfrm>
          <a:prstGeom prst="rect">
            <a:avLst/>
          </a:prstGeom>
          <a:noFill/>
          <a:ln/>
        </p:spPr>
        <p:txBody>
          <a:bodyPr wrap="square" lIns="0" tIns="0" rIns="0" bIns="0" rtlCol="0" anchor="ctr"/>
          <a:lstStyle/>
          <a:p>
            <a:pPr>
              <a:lnSpc>
                <a:spcPct val="120000"/>
              </a:lnSpc>
            </a:pPr>
            <a:r>
              <a:rPr lang="en-US" sz="995" b="1" spc="50" kern="0" dirty="0">
                <a:solidFill>
                  <a:srgbClr val="6366F1"/>
                </a:solidFill>
                <a:latin typeface="Liter" pitchFamily="34" charset="0"/>
                <a:ea typeface="Liter" pitchFamily="34" charset="-122"/>
                <a:cs typeface="Liter" pitchFamily="34" charset="-120"/>
              </a:rPr>
              <a:t>06 / Cuarta Generación</a:t>
            </a:r>
            <a:endParaRPr lang="en-US" sz="1600" dirty="0"/>
          </a:p>
        </p:txBody>
      </p:sp>
      <p:sp>
        <p:nvSpPr>
          <p:cNvPr id="3" name="Shape 1"/>
          <p:cNvSpPr/>
          <p:nvPr/>
        </p:nvSpPr>
        <p:spPr>
          <a:xfrm>
            <a:off x="1895130" y="360977"/>
            <a:ext cx="685856" cy="216586"/>
          </a:xfrm>
          <a:custGeom>
            <a:avLst/>
            <a:gdLst/>
            <a:ahLst/>
            <a:cxnLst/>
            <a:rect l="l" t="t" r="r" b="b"/>
            <a:pathLst>
              <a:path w="685856" h="216586">
                <a:moveTo>
                  <a:pt x="108293" y="0"/>
                </a:moveTo>
                <a:lnTo>
                  <a:pt x="577563" y="0"/>
                </a:lnTo>
                <a:cubicBezTo>
                  <a:pt x="637372" y="0"/>
                  <a:pt x="685856" y="48484"/>
                  <a:pt x="685856" y="108293"/>
                </a:cubicBezTo>
                <a:lnTo>
                  <a:pt x="685856" y="108293"/>
                </a:lnTo>
                <a:cubicBezTo>
                  <a:pt x="685856" y="168102"/>
                  <a:pt x="637372" y="216586"/>
                  <a:pt x="577563" y="216586"/>
                </a:cubicBezTo>
                <a:lnTo>
                  <a:pt x="108293" y="216586"/>
                </a:lnTo>
                <a:cubicBezTo>
                  <a:pt x="48484" y="216586"/>
                  <a:pt x="0" y="168102"/>
                  <a:pt x="0" y="108293"/>
                </a:cubicBezTo>
                <a:lnTo>
                  <a:pt x="0" y="108293"/>
                </a:lnTo>
                <a:cubicBezTo>
                  <a:pt x="0" y="48484"/>
                  <a:pt x="48484" y="0"/>
                  <a:pt x="108293" y="0"/>
                </a:cubicBezTo>
                <a:close/>
              </a:path>
            </a:pathLst>
          </a:custGeom>
          <a:solidFill>
            <a:srgbClr val="6366F1">
              <a:alpha val="20000"/>
            </a:srgbClr>
          </a:solidFill>
          <a:ln/>
        </p:spPr>
      </p:sp>
      <p:sp>
        <p:nvSpPr>
          <p:cNvPr id="4" name="Text 2"/>
          <p:cNvSpPr/>
          <p:nvPr/>
        </p:nvSpPr>
        <p:spPr>
          <a:xfrm>
            <a:off x="1895130" y="360977"/>
            <a:ext cx="740003" cy="216586"/>
          </a:xfrm>
          <a:prstGeom prst="rect">
            <a:avLst/>
          </a:prstGeom>
          <a:noFill/>
          <a:ln/>
        </p:spPr>
        <p:txBody>
          <a:bodyPr wrap="square" lIns="108293" tIns="36098" rIns="108293" bIns="36098" rtlCol="0" anchor="ctr"/>
          <a:lstStyle/>
          <a:p>
            <a:pPr>
              <a:lnSpc>
                <a:spcPct val="110000"/>
              </a:lnSpc>
            </a:pPr>
            <a:r>
              <a:rPr lang="en-US" sz="853" b="1" dirty="0">
                <a:solidFill>
                  <a:srgbClr val="6366F1"/>
                </a:solidFill>
                <a:latin typeface="Liter" pitchFamily="34" charset="0"/>
                <a:ea typeface="Liter" pitchFamily="34" charset="-122"/>
                <a:cs typeface="Liter" pitchFamily="34" charset="-120"/>
              </a:rPr>
              <a:t>1971-1981</a:t>
            </a:r>
            <a:endParaRPr lang="en-US" sz="1600" dirty="0"/>
          </a:p>
        </p:txBody>
      </p:sp>
      <p:sp>
        <p:nvSpPr>
          <p:cNvPr id="5" name="Text 3"/>
          <p:cNvSpPr/>
          <p:nvPr/>
        </p:nvSpPr>
        <p:spPr>
          <a:xfrm>
            <a:off x="360977" y="649759"/>
            <a:ext cx="11632486" cy="360977"/>
          </a:xfrm>
          <a:prstGeom prst="rect">
            <a:avLst/>
          </a:prstGeom>
          <a:noFill/>
          <a:ln/>
        </p:spPr>
        <p:txBody>
          <a:bodyPr wrap="square" lIns="0" tIns="0" rIns="0" bIns="0" rtlCol="0" anchor="ctr"/>
          <a:lstStyle/>
          <a:p>
            <a:pPr>
              <a:lnSpc>
                <a:spcPct val="90000"/>
              </a:lnSpc>
            </a:pPr>
            <a:r>
              <a:rPr lang="en-US" sz="2558" b="1" dirty="0">
                <a:solidFill>
                  <a:srgbClr val="EFEFEF"/>
                </a:solidFill>
                <a:latin typeface="Liter" pitchFamily="34" charset="0"/>
                <a:ea typeface="Liter" pitchFamily="34" charset="-122"/>
                <a:cs typeface="Liter" pitchFamily="34" charset="-120"/>
              </a:rPr>
              <a:t>El Microprocesador y la PC</a:t>
            </a:r>
            <a:endParaRPr lang="en-US" sz="1600" dirty="0"/>
          </a:p>
        </p:txBody>
      </p:sp>
      <p:sp>
        <p:nvSpPr>
          <p:cNvPr id="6" name="Shape 4"/>
          <p:cNvSpPr/>
          <p:nvPr/>
        </p:nvSpPr>
        <p:spPr>
          <a:xfrm>
            <a:off x="360977" y="1119029"/>
            <a:ext cx="866345" cy="36098"/>
          </a:xfrm>
          <a:custGeom>
            <a:avLst/>
            <a:gdLst/>
            <a:ahLst/>
            <a:cxnLst/>
            <a:rect l="l" t="t" r="r" b="b"/>
            <a:pathLst>
              <a:path w="866345" h="36098">
                <a:moveTo>
                  <a:pt x="0" y="0"/>
                </a:moveTo>
                <a:lnTo>
                  <a:pt x="866345" y="0"/>
                </a:lnTo>
                <a:lnTo>
                  <a:pt x="866345" y="36098"/>
                </a:lnTo>
                <a:lnTo>
                  <a:pt x="0" y="36098"/>
                </a:lnTo>
                <a:lnTo>
                  <a:pt x="0" y="0"/>
                </a:lnTo>
                <a:close/>
              </a:path>
            </a:pathLst>
          </a:custGeom>
          <a:solidFill>
            <a:srgbClr val="6366F1"/>
          </a:solidFill>
          <a:ln/>
        </p:spPr>
      </p:sp>
      <p:sp>
        <p:nvSpPr>
          <p:cNvPr id="7" name="Shape 5"/>
          <p:cNvSpPr/>
          <p:nvPr/>
        </p:nvSpPr>
        <p:spPr>
          <a:xfrm>
            <a:off x="365489" y="1340127"/>
            <a:ext cx="7589543" cy="1994398"/>
          </a:xfrm>
          <a:custGeom>
            <a:avLst/>
            <a:gdLst/>
            <a:ahLst/>
            <a:cxnLst/>
            <a:rect l="l" t="t" r="r" b="b"/>
            <a:pathLst>
              <a:path w="7589543" h="1994398">
                <a:moveTo>
                  <a:pt x="108296" y="0"/>
                </a:moveTo>
                <a:lnTo>
                  <a:pt x="7481247" y="0"/>
                </a:lnTo>
                <a:cubicBezTo>
                  <a:pt x="7541057" y="0"/>
                  <a:pt x="7589543" y="48486"/>
                  <a:pt x="7589543" y="108296"/>
                </a:cubicBezTo>
                <a:lnTo>
                  <a:pt x="7589543" y="1886102"/>
                </a:lnTo>
                <a:cubicBezTo>
                  <a:pt x="7589543" y="1945913"/>
                  <a:pt x="7541057" y="1994398"/>
                  <a:pt x="7481247" y="1994398"/>
                </a:cubicBezTo>
                <a:lnTo>
                  <a:pt x="108296" y="1994398"/>
                </a:lnTo>
                <a:cubicBezTo>
                  <a:pt x="48486" y="1994398"/>
                  <a:pt x="0" y="1945913"/>
                  <a:pt x="0" y="1886102"/>
                </a:cubicBezTo>
                <a:lnTo>
                  <a:pt x="0" y="108296"/>
                </a:lnTo>
                <a:cubicBezTo>
                  <a:pt x="0" y="48526"/>
                  <a:pt x="48526" y="0"/>
                  <a:pt x="108296" y="0"/>
                </a:cubicBezTo>
                <a:close/>
              </a:path>
            </a:pathLst>
          </a:custGeom>
          <a:solidFill>
            <a:srgbClr val="262626"/>
          </a:solidFill>
          <a:ln w="12700">
            <a:solidFill>
              <a:srgbClr val="333333"/>
            </a:solidFill>
            <a:prstDash val="solid"/>
          </a:ln>
        </p:spPr>
      </p:sp>
      <p:sp>
        <p:nvSpPr>
          <p:cNvPr id="8" name="Shape 6"/>
          <p:cNvSpPr/>
          <p:nvPr/>
        </p:nvSpPr>
        <p:spPr>
          <a:xfrm>
            <a:off x="550490" y="1525128"/>
            <a:ext cx="577563" cy="577563"/>
          </a:xfrm>
          <a:custGeom>
            <a:avLst/>
            <a:gdLst/>
            <a:ahLst/>
            <a:cxnLst/>
            <a:rect l="l" t="t" r="r" b="b"/>
            <a:pathLst>
              <a:path w="577563" h="577563">
                <a:moveTo>
                  <a:pt x="108293" y="0"/>
                </a:moveTo>
                <a:lnTo>
                  <a:pt x="469270" y="0"/>
                </a:lnTo>
                <a:cubicBezTo>
                  <a:pt x="529079" y="0"/>
                  <a:pt x="577563" y="48484"/>
                  <a:pt x="577563" y="108293"/>
                </a:cubicBezTo>
                <a:lnTo>
                  <a:pt x="577563" y="469270"/>
                </a:lnTo>
                <a:cubicBezTo>
                  <a:pt x="577563" y="529079"/>
                  <a:pt x="529079" y="577563"/>
                  <a:pt x="469270" y="577563"/>
                </a:cubicBezTo>
                <a:lnTo>
                  <a:pt x="108293" y="577563"/>
                </a:lnTo>
                <a:cubicBezTo>
                  <a:pt x="48484" y="577563"/>
                  <a:pt x="0" y="529079"/>
                  <a:pt x="0" y="469270"/>
                </a:cubicBezTo>
                <a:lnTo>
                  <a:pt x="0" y="108293"/>
                </a:lnTo>
                <a:cubicBezTo>
                  <a:pt x="0" y="48484"/>
                  <a:pt x="48484" y="0"/>
                  <a:pt x="108293" y="0"/>
                </a:cubicBezTo>
                <a:close/>
              </a:path>
            </a:pathLst>
          </a:custGeom>
          <a:solidFill>
            <a:srgbClr val="6366F1">
              <a:alpha val="20000"/>
            </a:srgbClr>
          </a:solidFill>
          <a:ln/>
        </p:spPr>
      </p:sp>
      <p:sp>
        <p:nvSpPr>
          <p:cNvPr id="9" name="Shape 7"/>
          <p:cNvSpPr/>
          <p:nvPr/>
        </p:nvSpPr>
        <p:spPr>
          <a:xfrm>
            <a:off x="706161" y="1678543"/>
            <a:ext cx="270733" cy="270733"/>
          </a:xfrm>
          <a:custGeom>
            <a:avLst/>
            <a:gdLst/>
            <a:ahLst/>
            <a:cxnLst/>
            <a:rect l="l" t="t" r="r" b="b"/>
            <a:pathLst>
              <a:path w="270733" h="270733">
                <a:moveTo>
                  <a:pt x="93064" y="12691"/>
                </a:moveTo>
                <a:cubicBezTo>
                  <a:pt x="93064" y="5658"/>
                  <a:pt x="87407" y="0"/>
                  <a:pt x="80374" y="0"/>
                </a:cubicBezTo>
                <a:cubicBezTo>
                  <a:pt x="73341" y="0"/>
                  <a:pt x="67683" y="5658"/>
                  <a:pt x="67683" y="12691"/>
                </a:cubicBezTo>
                <a:lnTo>
                  <a:pt x="67683" y="33842"/>
                </a:lnTo>
                <a:cubicBezTo>
                  <a:pt x="49017" y="33842"/>
                  <a:pt x="33842" y="49017"/>
                  <a:pt x="33842" y="67683"/>
                </a:cubicBezTo>
                <a:lnTo>
                  <a:pt x="12691" y="67683"/>
                </a:lnTo>
                <a:cubicBezTo>
                  <a:pt x="5658" y="67683"/>
                  <a:pt x="0" y="73341"/>
                  <a:pt x="0" y="80374"/>
                </a:cubicBezTo>
                <a:cubicBezTo>
                  <a:pt x="0" y="87407"/>
                  <a:pt x="5658" y="93064"/>
                  <a:pt x="12691" y="93064"/>
                </a:cubicBezTo>
                <a:lnTo>
                  <a:pt x="33842" y="93064"/>
                </a:lnTo>
                <a:lnTo>
                  <a:pt x="33842" y="122676"/>
                </a:lnTo>
                <a:lnTo>
                  <a:pt x="12691" y="122676"/>
                </a:lnTo>
                <a:cubicBezTo>
                  <a:pt x="5658" y="122676"/>
                  <a:pt x="0" y="128334"/>
                  <a:pt x="0" y="135366"/>
                </a:cubicBezTo>
                <a:cubicBezTo>
                  <a:pt x="0" y="142399"/>
                  <a:pt x="5658" y="148057"/>
                  <a:pt x="12691" y="148057"/>
                </a:cubicBezTo>
                <a:lnTo>
                  <a:pt x="33842" y="148057"/>
                </a:lnTo>
                <a:lnTo>
                  <a:pt x="33842" y="177668"/>
                </a:lnTo>
                <a:lnTo>
                  <a:pt x="12691" y="177668"/>
                </a:lnTo>
                <a:cubicBezTo>
                  <a:pt x="5658" y="177668"/>
                  <a:pt x="0" y="183326"/>
                  <a:pt x="0" y="190359"/>
                </a:cubicBezTo>
                <a:cubicBezTo>
                  <a:pt x="0" y="197392"/>
                  <a:pt x="5658" y="203050"/>
                  <a:pt x="12691" y="203050"/>
                </a:cubicBezTo>
                <a:lnTo>
                  <a:pt x="33842" y="203050"/>
                </a:lnTo>
                <a:cubicBezTo>
                  <a:pt x="33842" y="221715"/>
                  <a:pt x="49017" y="236891"/>
                  <a:pt x="67683" y="236891"/>
                </a:cubicBezTo>
                <a:lnTo>
                  <a:pt x="67683" y="258042"/>
                </a:lnTo>
                <a:cubicBezTo>
                  <a:pt x="67683" y="265075"/>
                  <a:pt x="73341" y="270733"/>
                  <a:pt x="80374" y="270733"/>
                </a:cubicBezTo>
                <a:cubicBezTo>
                  <a:pt x="87407" y="270733"/>
                  <a:pt x="93064" y="265075"/>
                  <a:pt x="93064" y="258042"/>
                </a:cubicBezTo>
                <a:lnTo>
                  <a:pt x="93064" y="236891"/>
                </a:lnTo>
                <a:lnTo>
                  <a:pt x="122676" y="236891"/>
                </a:lnTo>
                <a:lnTo>
                  <a:pt x="122676" y="258042"/>
                </a:lnTo>
                <a:cubicBezTo>
                  <a:pt x="122676" y="265075"/>
                  <a:pt x="128334" y="270733"/>
                  <a:pt x="135366" y="270733"/>
                </a:cubicBezTo>
                <a:cubicBezTo>
                  <a:pt x="142399" y="270733"/>
                  <a:pt x="148057" y="265075"/>
                  <a:pt x="148057" y="258042"/>
                </a:cubicBezTo>
                <a:lnTo>
                  <a:pt x="148057" y="236891"/>
                </a:lnTo>
                <a:lnTo>
                  <a:pt x="177668" y="236891"/>
                </a:lnTo>
                <a:lnTo>
                  <a:pt x="177668" y="258042"/>
                </a:lnTo>
                <a:cubicBezTo>
                  <a:pt x="177668" y="265075"/>
                  <a:pt x="183326" y="270733"/>
                  <a:pt x="190359" y="270733"/>
                </a:cubicBezTo>
                <a:cubicBezTo>
                  <a:pt x="197392" y="270733"/>
                  <a:pt x="203050" y="265075"/>
                  <a:pt x="203050" y="258042"/>
                </a:cubicBezTo>
                <a:lnTo>
                  <a:pt x="203050" y="236891"/>
                </a:lnTo>
                <a:cubicBezTo>
                  <a:pt x="221715" y="236891"/>
                  <a:pt x="236891" y="221715"/>
                  <a:pt x="236891" y="203050"/>
                </a:cubicBezTo>
                <a:lnTo>
                  <a:pt x="258042" y="203050"/>
                </a:lnTo>
                <a:cubicBezTo>
                  <a:pt x="265075" y="203050"/>
                  <a:pt x="270733" y="197392"/>
                  <a:pt x="270733" y="190359"/>
                </a:cubicBezTo>
                <a:cubicBezTo>
                  <a:pt x="270733" y="183326"/>
                  <a:pt x="265075" y="177668"/>
                  <a:pt x="258042" y="177668"/>
                </a:cubicBezTo>
                <a:lnTo>
                  <a:pt x="236891" y="177668"/>
                </a:lnTo>
                <a:lnTo>
                  <a:pt x="236891" y="148057"/>
                </a:lnTo>
                <a:lnTo>
                  <a:pt x="258042" y="148057"/>
                </a:lnTo>
                <a:cubicBezTo>
                  <a:pt x="265075" y="148057"/>
                  <a:pt x="270733" y="142399"/>
                  <a:pt x="270733" y="135366"/>
                </a:cubicBezTo>
                <a:cubicBezTo>
                  <a:pt x="270733" y="128334"/>
                  <a:pt x="265075" y="122676"/>
                  <a:pt x="258042" y="122676"/>
                </a:cubicBezTo>
                <a:lnTo>
                  <a:pt x="236891" y="122676"/>
                </a:lnTo>
                <a:lnTo>
                  <a:pt x="236891" y="93064"/>
                </a:lnTo>
                <a:lnTo>
                  <a:pt x="258042" y="93064"/>
                </a:lnTo>
                <a:cubicBezTo>
                  <a:pt x="265075" y="93064"/>
                  <a:pt x="270733" y="87407"/>
                  <a:pt x="270733" y="80374"/>
                </a:cubicBezTo>
                <a:cubicBezTo>
                  <a:pt x="270733" y="73341"/>
                  <a:pt x="265075" y="67683"/>
                  <a:pt x="258042" y="67683"/>
                </a:cubicBezTo>
                <a:lnTo>
                  <a:pt x="236891" y="67683"/>
                </a:lnTo>
                <a:cubicBezTo>
                  <a:pt x="236891" y="49017"/>
                  <a:pt x="221715" y="33842"/>
                  <a:pt x="203050" y="33842"/>
                </a:cubicBezTo>
                <a:lnTo>
                  <a:pt x="203050" y="12691"/>
                </a:lnTo>
                <a:cubicBezTo>
                  <a:pt x="203050" y="5658"/>
                  <a:pt x="197392" y="0"/>
                  <a:pt x="190359" y="0"/>
                </a:cubicBezTo>
                <a:cubicBezTo>
                  <a:pt x="183326" y="0"/>
                  <a:pt x="177668" y="5658"/>
                  <a:pt x="177668" y="12691"/>
                </a:cubicBezTo>
                <a:lnTo>
                  <a:pt x="177668" y="33842"/>
                </a:lnTo>
                <a:lnTo>
                  <a:pt x="148057" y="33842"/>
                </a:lnTo>
                <a:lnTo>
                  <a:pt x="148057" y="12691"/>
                </a:lnTo>
                <a:cubicBezTo>
                  <a:pt x="148057" y="5658"/>
                  <a:pt x="142399" y="0"/>
                  <a:pt x="135366" y="0"/>
                </a:cubicBezTo>
                <a:cubicBezTo>
                  <a:pt x="128334" y="0"/>
                  <a:pt x="122676" y="5658"/>
                  <a:pt x="122676" y="12691"/>
                </a:cubicBezTo>
                <a:lnTo>
                  <a:pt x="122676" y="33842"/>
                </a:lnTo>
                <a:lnTo>
                  <a:pt x="93064" y="33842"/>
                </a:lnTo>
                <a:lnTo>
                  <a:pt x="93064" y="12691"/>
                </a:lnTo>
                <a:close/>
                <a:moveTo>
                  <a:pt x="84604" y="67683"/>
                </a:moveTo>
                <a:lnTo>
                  <a:pt x="186129" y="67683"/>
                </a:lnTo>
                <a:cubicBezTo>
                  <a:pt x="195488" y="67683"/>
                  <a:pt x="203050" y="75245"/>
                  <a:pt x="203050" y="84604"/>
                </a:cubicBezTo>
                <a:lnTo>
                  <a:pt x="203050" y="186129"/>
                </a:lnTo>
                <a:cubicBezTo>
                  <a:pt x="203050" y="195488"/>
                  <a:pt x="195488" y="203050"/>
                  <a:pt x="186129" y="203050"/>
                </a:cubicBezTo>
                <a:lnTo>
                  <a:pt x="84604" y="203050"/>
                </a:lnTo>
                <a:cubicBezTo>
                  <a:pt x="75245" y="203050"/>
                  <a:pt x="67683" y="195488"/>
                  <a:pt x="67683" y="186129"/>
                </a:cubicBezTo>
                <a:lnTo>
                  <a:pt x="67683" y="84604"/>
                </a:lnTo>
                <a:cubicBezTo>
                  <a:pt x="67683" y="75245"/>
                  <a:pt x="75245" y="67683"/>
                  <a:pt x="84604" y="67683"/>
                </a:cubicBezTo>
                <a:close/>
                <a:moveTo>
                  <a:pt x="93064" y="93064"/>
                </a:moveTo>
                <a:lnTo>
                  <a:pt x="93064" y="177668"/>
                </a:lnTo>
                <a:lnTo>
                  <a:pt x="177668" y="177668"/>
                </a:lnTo>
                <a:lnTo>
                  <a:pt x="177668" y="93064"/>
                </a:lnTo>
                <a:lnTo>
                  <a:pt x="93064" y="93064"/>
                </a:lnTo>
                <a:close/>
              </a:path>
            </a:pathLst>
          </a:custGeom>
          <a:solidFill>
            <a:srgbClr val="6366F1"/>
          </a:solidFill>
          <a:ln/>
        </p:spPr>
      </p:sp>
      <p:sp>
        <p:nvSpPr>
          <p:cNvPr id="10" name="Text 8"/>
          <p:cNvSpPr/>
          <p:nvPr/>
        </p:nvSpPr>
        <p:spPr>
          <a:xfrm>
            <a:off x="1272444" y="1525128"/>
            <a:ext cx="6587831" cy="252684"/>
          </a:xfrm>
          <a:prstGeom prst="rect">
            <a:avLst/>
          </a:prstGeom>
          <a:noFill/>
          <a:ln/>
        </p:spPr>
        <p:txBody>
          <a:bodyPr wrap="square" lIns="0" tIns="0" rIns="0" bIns="0" rtlCol="0" anchor="ctr"/>
          <a:lstStyle/>
          <a:p>
            <a:pPr>
              <a:lnSpc>
                <a:spcPct val="120000"/>
              </a:lnSpc>
            </a:pPr>
            <a:r>
              <a:rPr lang="en-US" sz="1421" b="1" dirty="0">
                <a:solidFill>
                  <a:srgbClr val="EFEFEF"/>
                </a:solidFill>
                <a:latin typeface="Liter" pitchFamily="34" charset="0"/>
                <a:ea typeface="Liter" pitchFamily="34" charset="-122"/>
                <a:cs typeface="Liter" pitchFamily="34" charset="-120"/>
              </a:rPr>
              <a:t>Intel 4004: El Primer Microprocesador</a:t>
            </a:r>
            <a:endParaRPr lang="en-US" sz="1600" dirty="0"/>
          </a:p>
        </p:txBody>
      </p:sp>
      <p:sp>
        <p:nvSpPr>
          <p:cNvPr id="11" name="Text 9"/>
          <p:cNvSpPr/>
          <p:nvPr/>
        </p:nvSpPr>
        <p:spPr>
          <a:xfrm>
            <a:off x="1272444" y="1886105"/>
            <a:ext cx="6560758" cy="613661"/>
          </a:xfrm>
          <a:prstGeom prst="rect">
            <a:avLst/>
          </a:prstGeom>
          <a:noFill/>
          <a:ln/>
        </p:spPr>
        <p:txBody>
          <a:bodyPr wrap="square" lIns="0" tIns="0" rIns="0" bIns="0" rtlCol="0" anchor="ctr"/>
          <a:lstStyle/>
          <a:p>
            <a:pPr>
              <a:lnSpc>
                <a:spcPct val="140000"/>
              </a:lnSpc>
            </a:pPr>
            <a:r>
              <a:rPr lang="en-US" sz="995" dirty="0">
                <a:solidFill>
                  <a:srgbClr val="8F8F8F"/>
                </a:solidFill>
                <a:latin typeface="Liter" pitchFamily="34" charset="0"/>
                <a:ea typeface="Liter" pitchFamily="34" charset="-122"/>
                <a:cs typeface="Liter" pitchFamily="34" charset="-120"/>
              </a:rPr>
              <a:t>En </a:t>
            </a:r>
            <a:pPr>
              <a:lnSpc>
                <a:spcPct val="140000"/>
              </a:lnSpc>
            </a:pPr>
            <a:r>
              <a:rPr lang="en-US" sz="995" b="1" dirty="0">
                <a:solidFill>
                  <a:srgbClr val="EFEFEF"/>
                </a:solidFill>
                <a:latin typeface="Liter" pitchFamily="34" charset="0"/>
                <a:ea typeface="Liter" pitchFamily="34" charset="-122"/>
                <a:cs typeface="Liter" pitchFamily="34" charset="-120"/>
              </a:rPr>
              <a:t>1971</a:t>
            </a:r>
            <a:pPr>
              <a:lnSpc>
                <a:spcPct val="140000"/>
              </a:lnSpc>
            </a:pPr>
            <a:r>
              <a:rPr lang="en-US" sz="995" dirty="0">
                <a:solidFill>
                  <a:srgbClr val="8F8F8F"/>
                </a:solidFill>
                <a:latin typeface="Liter" pitchFamily="34" charset="0"/>
                <a:ea typeface="Liter" pitchFamily="34" charset="-122"/>
                <a:cs typeface="Liter" pitchFamily="34" charset="-120"/>
              </a:rPr>
              <a:t>, Intel lanzó el </a:t>
            </a:r>
            <a:pPr>
              <a:lnSpc>
                <a:spcPct val="140000"/>
              </a:lnSpc>
            </a:pPr>
            <a:r>
              <a:rPr lang="en-US" sz="995" b="1" dirty="0">
                <a:solidFill>
                  <a:srgbClr val="EFEFEF"/>
                </a:solidFill>
                <a:latin typeface="Liter" pitchFamily="34" charset="0"/>
                <a:ea typeface="Liter" pitchFamily="34" charset="-122"/>
                <a:cs typeface="Liter" pitchFamily="34" charset="-120"/>
              </a:rPr>
              <a:t>4004</a:t>
            </a:r>
            <a:pPr>
              <a:lnSpc>
                <a:spcPct val="140000"/>
              </a:lnSpc>
            </a:pPr>
            <a:r>
              <a:rPr lang="en-US" sz="995" dirty="0">
                <a:solidFill>
                  <a:srgbClr val="8F8F8F"/>
                </a:solidFill>
                <a:latin typeface="Liter" pitchFamily="34" charset="0"/>
                <a:ea typeface="Liter" pitchFamily="34" charset="-122"/>
                <a:cs typeface="Liter" pitchFamily="34" charset="-120"/>
              </a:rPr>
              <a:t>, el primer microprocesador comercial del mundo. Chip de </a:t>
            </a:r>
            <a:pPr>
              <a:lnSpc>
                <a:spcPct val="140000"/>
              </a:lnSpc>
            </a:pPr>
            <a:r>
              <a:rPr lang="en-US" sz="995" b="1" dirty="0">
                <a:solidFill>
                  <a:srgbClr val="EFEFEF"/>
                </a:solidFill>
                <a:latin typeface="Liter" pitchFamily="34" charset="0"/>
                <a:ea typeface="Liter" pitchFamily="34" charset="-122"/>
                <a:cs typeface="Liter" pitchFamily="34" charset="-120"/>
              </a:rPr>
              <a:t>4 bits</a:t>
            </a:r>
            <a:pPr>
              <a:lnSpc>
                <a:spcPct val="140000"/>
              </a:lnSpc>
            </a:pPr>
            <a:r>
              <a:rPr lang="en-US" sz="995" dirty="0">
                <a:solidFill>
                  <a:srgbClr val="8F8F8F"/>
                </a:solidFill>
                <a:latin typeface="Liter" pitchFamily="34" charset="0"/>
                <a:ea typeface="Liter" pitchFamily="34" charset="-122"/>
                <a:cs typeface="Liter" pitchFamily="34" charset="-120"/>
              </a:rPr>
              <a:t> con 2,300 transistores que integraba todas las funciones de una CPU en un solo encapsulado. Marcó el nacimiento de la computación personal.</a:t>
            </a:r>
            <a:endParaRPr lang="en-US" sz="1600" dirty="0"/>
          </a:p>
        </p:txBody>
      </p:sp>
      <p:sp>
        <p:nvSpPr>
          <p:cNvPr id="12" name="Shape 10"/>
          <p:cNvSpPr/>
          <p:nvPr/>
        </p:nvSpPr>
        <p:spPr>
          <a:xfrm>
            <a:off x="1272444" y="2610315"/>
            <a:ext cx="1570250" cy="541466"/>
          </a:xfrm>
          <a:custGeom>
            <a:avLst/>
            <a:gdLst/>
            <a:ahLst/>
            <a:cxnLst/>
            <a:rect l="l" t="t" r="r" b="b"/>
            <a:pathLst>
              <a:path w="1570250" h="541466">
                <a:moveTo>
                  <a:pt x="72194" y="0"/>
                </a:moveTo>
                <a:lnTo>
                  <a:pt x="1498057" y="0"/>
                </a:lnTo>
                <a:cubicBezTo>
                  <a:pt x="1537928" y="0"/>
                  <a:pt x="1570250" y="32322"/>
                  <a:pt x="1570250" y="72194"/>
                </a:cubicBezTo>
                <a:lnTo>
                  <a:pt x="1570250" y="469272"/>
                </a:lnTo>
                <a:cubicBezTo>
                  <a:pt x="1570250" y="509143"/>
                  <a:pt x="1537928" y="541466"/>
                  <a:pt x="1498057" y="541466"/>
                </a:cubicBezTo>
                <a:lnTo>
                  <a:pt x="72194" y="541466"/>
                </a:lnTo>
                <a:cubicBezTo>
                  <a:pt x="32322" y="541466"/>
                  <a:pt x="0" y="509143"/>
                  <a:pt x="0" y="469272"/>
                </a:cubicBezTo>
                <a:lnTo>
                  <a:pt x="0" y="72194"/>
                </a:lnTo>
                <a:cubicBezTo>
                  <a:pt x="0" y="32349"/>
                  <a:pt x="32349" y="0"/>
                  <a:pt x="72194" y="0"/>
                </a:cubicBezTo>
                <a:close/>
              </a:path>
            </a:pathLst>
          </a:custGeom>
          <a:solidFill>
            <a:srgbClr val="333333"/>
          </a:solidFill>
          <a:ln/>
        </p:spPr>
      </p:sp>
      <p:sp>
        <p:nvSpPr>
          <p:cNvPr id="13" name="Text 11"/>
          <p:cNvSpPr/>
          <p:nvPr/>
        </p:nvSpPr>
        <p:spPr>
          <a:xfrm>
            <a:off x="1304030" y="2682511"/>
            <a:ext cx="1507079" cy="252684"/>
          </a:xfrm>
          <a:prstGeom prst="rect">
            <a:avLst/>
          </a:prstGeom>
          <a:noFill/>
          <a:ln/>
        </p:spPr>
        <p:txBody>
          <a:bodyPr wrap="square" lIns="0" tIns="0" rIns="0" bIns="0" rtlCol="0" anchor="ctr"/>
          <a:lstStyle/>
          <a:p>
            <a:pPr algn="ctr">
              <a:lnSpc>
                <a:spcPct val="130000"/>
              </a:lnSpc>
            </a:pPr>
            <a:r>
              <a:rPr lang="en-US" sz="1279" b="1" dirty="0">
                <a:solidFill>
                  <a:srgbClr val="6366F1"/>
                </a:solidFill>
                <a:latin typeface="Liter" pitchFamily="34" charset="0"/>
                <a:ea typeface="Liter" pitchFamily="34" charset="-122"/>
                <a:cs typeface="Liter" pitchFamily="34" charset="-120"/>
              </a:rPr>
              <a:t>4</a:t>
            </a:r>
            <a:endParaRPr lang="en-US" sz="1600" dirty="0"/>
          </a:p>
        </p:txBody>
      </p:sp>
      <p:sp>
        <p:nvSpPr>
          <p:cNvPr id="14" name="Text 12"/>
          <p:cNvSpPr/>
          <p:nvPr/>
        </p:nvSpPr>
        <p:spPr>
          <a:xfrm>
            <a:off x="1317566" y="2935195"/>
            <a:ext cx="1480006" cy="144391"/>
          </a:xfrm>
          <a:prstGeom prst="rect">
            <a:avLst/>
          </a:prstGeom>
          <a:noFill/>
          <a:ln/>
        </p:spPr>
        <p:txBody>
          <a:bodyPr wrap="square" lIns="0" tIns="0" rIns="0" bIns="0" rtlCol="0" anchor="ctr"/>
          <a:lstStyle/>
          <a:p>
            <a:pPr algn="ctr">
              <a:lnSpc>
                <a:spcPct val="110000"/>
              </a:lnSpc>
            </a:pPr>
            <a:r>
              <a:rPr lang="en-US" sz="853" dirty="0">
                <a:solidFill>
                  <a:srgbClr val="8F8F8F"/>
                </a:solidFill>
                <a:latin typeface="Liter" pitchFamily="34" charset="0"/>
                <a:ea typeface="Liter" pitchFamily="34" charset="-122"/>
                <a:cs typeface="Liter" pitchFamily="34" charset="-120"/>
              </a:rPr>
              <a:t>Bits</a:t>
            </a:r>
            <a:endParaRPr lang="en-US" sz="1600" dirty="0"/>
          </a:p>
        </p:txBody>
      </p:sp>
      <p:sp>
        <p:nvSpPr>
          <p:cNvPr id="15" name="Shape 13"/>
          <p:cNvSpPr/>
          <p:nvPr/>
        </p:nvSpPr>
        <p:spPr>
          <a:xfrm>
            <a:off x="2915031" y="2610315"/>
            <a:ext cx="1570250" cy="541466"/>
          </a:xfrm>
          <a:custGeom>
            <a:avLst/>
            <a:gdLst/>
            <a:ahLst/>
            <a:cxnLst/>
            <a:rect l="l" t="t" r="r" b="b"/>
            <a:pathLst>
              <a:path w="1570250" h="541466">
                <a:moveTo>
                  <a:pt x="72194" y="0"/>
                </a:moveTo>
                <a:lnTo>
                  <a:pt x="1498057" y="0"/>
                </a:lnTo>
                <a:cubicBezTo>
                  <a:pt x="1537928" y="0"/>
                  <a:pt x="1570250" y="32322"/>
                  <a:pt x="1570250" y="72194"/>
                </a:cubicBezTo>
                <a:lnTo>
                  <a:pt x="1570250" y="469272"/>
                </a:lnTo>
                <a:cubicBezTo>
                  <a:pt x="1570250" y="509143"/>
                  <a:pt x="1537928" y="541466"/>
                  <a:pt x="1498057" y="541466"/>
                </a:cubicBezTo>
                <a:lnTo>
                  <a:pt x="72194" y="541466"/>
                </a:lnTo>
                <a:cubicBezTo>
                  <a:pt x="32322" y="541466"/>
                  <a:pt x="0" y="509143"/>
                  <a:pt x="0" y="469272"/>
                </a:cubicBezTo>
                <a:lnTo>
                  <a:pt x="0" y="72194"/>
                </a:lnTo>
                <a:cubicBezTo>
                  <a:pt x="0" y="32349"/>
                  <a:pt x="32349" y="0"/>
                  <a:pt x="72194" y="0"/>
                </a:cubicBezTo>
                <a:close/>
              </a:path>
            </a:pathLst>
          </a:custGeom>
          <a:solidFill>
            <a:srgbClr val="333333"/>
          </a:solidFill>
          <a:ln/>
        </p:spPr>
      </p:sp>
      <p:sp>
        <p:nvSpPr>
          <p:cNvPr id="16" name="Text 14"/>
          <p:cNvSpPr/>
          <p:nvPr/>
        </p:nvSpPr>
        <p:spPr>
          <a:xfrm>
            <a:off x="2946616" y="2682511"/>
            <a:ext cx="1507079" cy="252684"/>
          </a:xfrm>
          <a:prstGeom prst="rect">
            <a:avLst/>
          </a:prstGeom>
          <a:noFill/>
          <a:ln/>
        </p:spPr>
        <p:txBody>
          <a:bodyPr wrap="square" lIns="0" tIns="0" rIns="0" bIns="0" rtlCol="0" anchor="ctr"/>
          <a:lstStyle/>
          <a:p>
            <a:pPr algn="ctr">
              <a:lnSpc>
                <a:spcPct val="130000"/>
              </a:lnSpc>
            </a:pPr>
            <a:r>
              <a:rPr lang="en-US" sz="1279" b="1" dirty="0">
                <a:solidFill>
                  <a:srgbClr val="6366F1"/>
                </a:solidFill>
                <a:latin typeface="Liter" pitchFamily="34" charset="0"/>
                <a:ea typeface="Liter" pitchFamily="34" charset="-122"/>
                <a:cs typeface="Liter" pitchFamily="34" charset="-120"/>
              </a:rPr>
              <a:t>2,300</a:t>
            </a:r>
            <a:endParaRPr lang="en-US" sz="1600" dirty="0"/>
          </a:p>
        </p:txBody>
      </p:sp>
      <p:sp>
        <p:nvSpPr>
          <p:cNvPr id="17" name="Text 15"/>
          <p:cNvSpPr/>
          <p:nvPr/>
        </p:nvSpPr>
        <p:spPr>
          <a:xfrm>
            <a:off x="2960153" y="2935195"/>
            <a:ext cx="1480006" cy="144391"/>
          </a:xfrm>
          <a:prstGeom prst="rect">
            <a:avLst/>
          </a:prstGeom>
          <a:noFill/>
          <a:ln/>
        </p:spPr>
        <p:txBody>
          <a:bodyPr wrap="square" lIns="0" tIns="0" rIns="0" bIns="0" rtlCol="0" anchor="ctr"/>
          <a:lstStyle/>
          <a:p>
            <a:pPr algn="ctr">
              <a:lnSpc>
                <a:spcPct val="110000"/>
              </a:lnSpc>
            </a:pPr>
            <a:r>
              <a:rPr lang="en-US" sz="853" dirty="0">
                <a:solidFill>
                  <a:srgbClr val="8F8F8F"/>
                </a:solidFill>
                <a:latin typeface="Liter" pitchFamily="34" charset="0"/>
                <a:ea typeface="Liter" pitchFamily="34" charset="-122"/>
                <a:cs typeface="Liter" pitchFamily="34" charset="-120"/>
              </a:rPr>
              <a:t>Transistores</a:t>
            </a:r>
            <a:endParaRPr lang="en-US" sz="1600" dirty="0"/>
          </a:p>
        </p:txBody>
      </p:sp>
      <p:sp>
        <p:nvSpPr>
          <p:cNvPr id="18" name="Shape 16"/>
          <p:cNvSpPr/>
          <p:nvPr/>
        </p:nvSpPr>
        <p:spPr>
          <a:xfrm>
            <a:off x="4557617" y="2610315"/>
            <a:ext cx="1570250" cy="541466"/>
          </a:xfrm>
          <a:custGeom>
            <a:avLst/>
            <a:gdLst/>
            <a:ahLst/>
            <a:cxnLst/>
            <a:rect l="l" t="t" r="r" b="b"/>
            <a:pathLst>
              <a:path w="1570250" h="541466">
                <a:moveTo>
                  <a:pt x="72194" y="0"/>
                </a:moveTo>
                <a:lnTo>
                  <a:pt x="1498057" y="0"/>
                </a:lnTo>
                <a:cubicBezTo>
                  <a:pt x="1537928" y="0"/>
                  <a:pt x="1570250" y="32322"/>
                  <a:pt x="1570250" y="72194"/>
                </a:cubicBezTo>
                <a:lnTo>
                  <a:pt x="1570250" y="469272"/>
                </a:lnTo>
                <a:cubicBezTo>
                  <a:pt x="1570250" y="509143"/>
                  <a:pt x="1537928" y="541466"/>
                  <a:pt x="1498057" y="541466"/>
                </a:cubicBezTo>
                <a:lnTo>
                  <a:pt x="72194" y="541466"/>
                </a:lnTo>
                <a:cubicBezTo>
                  <a:pt x="32322" y="541466"/>
                  <a:pt x="0" y="509143"/>
                  <a:pt x="0" y="469272"/>
                </a:cubicBezTo>
                <a:lnTo>
                  <a:pt x="0" y="72194"/>
                </a:lnTo>
                <a:cubicBezTo>
                  <a:pt x="0" y="32349"/>
                  <a:pt x="32349" y="0"/>
                  <a:pt x="72194" y="0"/>
                </a:cubicBezTo>
                <a:close/>
              </a:path>
            </a:pathLst>
          </a:custGeom>
          <a:solidFill>
            <a:srgbClr val="333333"/>
          </a:solidFill>
          <a:ln/>
        </p:spPr>
      </p:sp>
      <p:sp>
        <p:nvSpPr>
          <p:cNvPr id="19" name="Text 17"/>
          <p:cNvSpPr/>
          <p:nvPr/>
        </p:nvSpPr>
        <p:spPr>
          <a:xfrm>
            <a:off x="4589203" y="2682511"/>
            <a:ext cx="1507079" cy="252684"/>
          </a:xfrm>
          <a:prstGeom prst="rect">
            <a:avLst/>
          </a:prstGeom>
          <a:noFill/>
          <a:ln/>
        </p:spPr>
        <p:txBody>
          <a:bodyPr wrap="square" lIns="0" tIns="0" rIns="0" bIns="0" rtlCol="0" anchor="ctr"/>
          <a:lstStyle/>
          <a:p>
            <a:pPr algn="ctr">
              <a:lnSpc>
                <a:spcPct val="130000"/>
              </a:lnSpc>
            </a:pPr>
            <a:r>
              <a:rPr lang="en-US" sz="1279" b="1" dirty="0">
                <a:solidFill>
                  <a:srgbClr val="6366F1"/>
                </a:solidFill>
                <a:latin typeface="Liter" pitchFamily="34" charset="0"/>
                <a:ea typeface="Liter" pitchFamily="34" charset="-122"/>
                <a:cs typeface="Liter" pitchFamily="34" charset="-120"/>
              </a:rPr>
              <a:t>740</a:t>
            </a:r>
            <a:endParaRPr lang="en-US" sz="1600" dirty="0"/>
          </a:p>
        </p:txBody>
      </p:sp>
      <p:sp>
        <p:nvSpPr>
          <p:cNvPr id="20" name="Text 18"/>
          <p:cNvSpPr/>
          <p:nvPr/>
        </p:nvSpPr>
        <p:spPr>
          <a:xfrm>
            <a:off x="4602739" y="2935195"/>
            <a:ext cx="1480006" cy="144391"/>
          </a:xfrm>
          <a:prstGeom prst="rect">
            <a:avLst/>
          </a:prstGeom>
          <a:noFill/>
          <a:ln/>
        </p:spPr>
        <p:txBody>
          <a:bodyPr wrap="square" lIns="0" tIns="0" rIns="0" bIns="0" rtlCol="0" anchor="ctr"/>
          <a:lstStyle/>
          <a:p>
            <a:pPr algn="ctr">
              <a:lnSpc>
                <a:spcPct val="110000"/>
              </a:lnSpc>
            </a:pPr>
            <a:r>
              <a:rPr lang="en-US" sz="853" dirty="0">
                <a:solidFill>
                  <a:srgbClr val="8F8F8F"/>
                </a:solidFill>
                <a:latin typeface="Liter" pitchFamily="34" charset="0"/>
                <a:ea typeface="Liter" pitchFamily="34" charset="-122"/>
                <a:cs typeface="Liter" pitchFamily="34" charset="-120"/>
              </a:rPr>
              <a:t>kHz</a:t>
            </a:r>
            <a:endParaRPr lang="en-US" sz="1600" dirty="0"/>
          </a:p>
        </p:txBody>
      </p:sp>
      <p:sp>
        <p:nvSpPr>
          <p:cNvPr id="21" name="Shape 19"/>
          <p:cNvSpPr/>
          <p:nvPr/>
        </p:nvSpPr>
        <p:spPr>
          <a:xfrm>
            <a:off x="6200204" y="2610315"/>
            <a:ext cx="1570250" cy="541466"/>
          </a:xfrm>
          <a:custGeom>
            <a:avLst/>
            <a:gdLst/>
            <a:ahLst/>
            <a:cxnLst/>
            <a:rect l="l" t="t" r="r" b="b"/>
            <a:pathLst>
              <a:path w="1570250" h="541466">
                <a:moveTo>
                  <a:pt x="72194" y="0"/>
                </a:moveTo>
                <a:lnTo>
                  <a:pt x="1498057" y="0"/>
                </a:lnTo>
                <a:cubicBezTo>
                  <a:pt x="1537928" y="0"/>
                  <a:pt x="1570250" y="32322"/>
                  <a:pt x="1570250" y="72194"/>
                </a:cubicBezTo>
                <a:lnTo>
                  <a:pt x="1570250" y="469272"/>
                </a:lnTo>
                <a:cubicBezTo>
                  <a:pt x="1570250" y="509143"/>
                  <a:pt x="1537928" y="541466"/>
                  <a:pt x="1498057" y="541466"/>
                </a:cubicBezTo>
                <a:lnTo>
                  <a:pt x="72194" y="541466"/>
                </a:lnTo>
                <a:cubicBezTo>
                  <a:pt x="32322" y="541466"/>
                  <a:pt x="0" y="509143"/>
                  <a:pt x="0" y="469272"/>
                </a:cubicBezTo>
                <a:lnTo>
                  <a:pt x="0" y="72194"/>
                </a:lnTo>
                <a:cubicBezTo>
                  <a:pt x="0" y="32349"/>
                  <a:pt x="32349" y="0"/>
                  <a:pt x="72194" y="0"/>
                </a:cubicBezTo>
                <a:close/>
              </a:path>
            </a:pathLst>
          </a:custGeom>
          <a:solidFill>
            <a:srgbClr val="333333"/>
          </a:solidFill>
          <a:ln/>
        </p:spPr>
      </p:sp>
      <p:sp>
        <p:nvSpPr>
          <p:cNvPr id="22" name="Text 20"/>
          <p:cNvSpPr/>
          <p:nvPr/>
        </p:nvSpPr>
        <p:spPr>
          <a:xfrm>
            <a:off x="6231789" y="2682511"/>
            <a:ext cx="1507079" cy="252684"/>
          </a:xfrm>
          <a:prstGeom prst="rect">
            <a:avLst/>
          </a:prstGeom>
          <a:noFill/>
          <a:ln/>
        </p:spPr>
        <p:txBody>
          <a:bodyPr wrap="square" lIns="0" tIns="0" rIns="0" bIns="0" rtlCol="0" anchor="ctr"/>
          <a:lstStyle/>
          <a:p>
            <a:pPr algn="ctr">
              <a:lnSpc>
                <a:spcPct val="130000"/>
              </a:lnSpc>
            </a:pPr>
            <a:r>
              <a:rPr lang="en-US" sz="1279" b="1" dirty="0">
                <a:solidFill>
                  <a:srgbClr val="6366F1"/>
                </a:solidFill>
                <a:latin typeface="Liter" pitchFamily="34" charset="0"/>
                <a:ea typeface="Liter" pitchFamily="34" charset="-122"/>
                <a:cs typeface="Liter" pitchFamily="34" charset="-120"/>
              </a:rPr>
              <a:t>10</a:t>
            </a:r>
            <a:endParaRPr lang="en-US" sz="1600" dirty="0"/>
          </a:p>
        </p:txBody>
      </p:sp>
      <p:sp>
        <p:nvSpPr>
          <p:cNvPr id="23" name="Text 21"/>
          <p:cNvSpPr/>
          <p:nvPr/>
        </p:nvSpPr>
        <p:spPr>
          <a:xfrm>
            <a:off x="6245326" y="2935195"/>
            <a:ext cx="1480006" cy="144391"/>
          </a:xfrm>
          <a:prstGeom prst="rect">
            <a:avLst/>
          </a:prstGeom>
          <a:noFill/>
          <a:ln/>
        </p:spPr>
        <p:txBody>
          <a:bodyPr wrap="square" lIns="0" tIns="0" rIns="0" bIns="0" rtlCol="0" anchor="ctr"/>
          <a:lstStyle/>
          <a:p>
            <a:pPr algn="ctr">
              <a:lnSpc>
                <a:spcPct val="110000"/>
              </a:lnSpc>
            </a:pPr>
            <a:r>
              <a:rPr lang="en-US" sz="853" dirty="0">
                <a:solidFill>
                  <a:srgbClr val="8F8F8F"/>
                </a:solidFill>
                <a:latin typeface="Liter" pitchFamily="34" charset="0"/>
                <a:ea typeface="Liter" pitchFamily="34" charset="-122"/>
                <a:cs typeface="Liter" pitchFamily="34" charset="-120"/>
              </a:rPr>
              <a:t>μm</a:t>
            </a:r>
            <a:endParaRPr lang="en-US" sz="1600" dirty="0"/>
          </a:p>
        </p:txBody>
      </p:sp>
      <p:sp>
        <p:nvSpPr>
          <p:cNvPr id="24" name="Shape 22"/>
          <p:cNvSpPr/>
          <p:nvPr/>
        </p:nvSpPr>
        <p:spPr>
          <a:xfrm>
            <a:off x="365489" y="3490197"/>
            <a:ext cx="3718064" cy="1597323"/>
          </a:xfrm>
          <a:custGeom>
            <a:avLst/>
            <a:gdLst/>
            <a:ahLst/>
            <a:cxnLst/>
            <a:rect l="l" t="t" r="r" b="b"/>
            <a:pathLst>
              <a:path w="3718064" h="1597323">
                <a:moveTo>
                  <a:pt x="108299" y="0"/>
                </a:moveTo>
                <a:lnTo>
                  <a:pt x="3609765" y="0"/>
                </a:lnTo>
                <a:cubicBezTo>
                  <a:pt x="3669577" y="0"/>
                  <a:pt x="3718064" y="48487"/>
                  <a:pt x="3718064" y="108299"/>
                </a:cubicBezTo>
                <a:lnTo>
                  <a:pt x="3718064" y="1489025"/>
                </a:lnTo>
                <a:cubicBezTo>
                  <a:pt x="3718064" y="1548837"/>
                  <a:pt x="3669577" y="1597323"/>
                  <a:pt x="3609765" y="1597323"/>
                </a:cubicBezTo>
                <a:lnTo>
                  <a:pt x="108299" y="1597323"/>
                </a:lnTo>
                <a:cubicBezTo>
                  <a:pt x="48487" y="1597323"/>
                  <a:pt x="0" y="1548837"/>
                  <a:pt x="0" y="1489025"/>
                </a:cubicBezTo>
                <a:lnTo>
                  <a:pt x="0" y="108299"/>
                </a:lnTo>
                <a:cubicBezTo>
                  <a:pt x="0" y="48527"/>
                  <a:pt x="48527" y="0"/>
                  <a:pt x="108299" y="0"/>
                </a:cubicBezTo>
                <a:close/>
              </a:path>
            </a:pathLst>
          </a:custGeom>
          <a:solidFill>
            <a:srgbClr val="262626"/>
          </a:solidFill>
          <a:ln w="12700">
            <a:solidFill>
              <a:srgbClr val="333333"/>
            </a:solidFill>
            <a:prstDash val="solid"/>
          </a:ln>
        </p:spPr>
      </p:sp>
      <p:sp>
        <p:nvSpPr>
          <p:cNvPr id="25" name="Shape 23"/>
          <p:cNvSpPr/>
          <p:nvPr/>
        </p:nvSpPr>
        <p:spPr>
          <a:xfrm>
            <a:off x="555002" y="3657149"/>
            <a:ext cx="189513" cy="216586"/>
          </a:xfrm>
          <a:custGeom>
            <a:avLst/>
            <a:gdLst/>
            <a:ahLst/>
            <a:cxnLst/>
            <a:rect l="l" t="t" r="r" b="b"/>
            <a:pathLst>
              <a:path w="189513" h="216586">
                <a:moveTo>
                  <a:pt x="94756" y="47378"/>
                </a:moveTo>
                <a:cubicBezTo>
                  <a:pt x="91034" y="47378"/>
                  <a:pt x="87988" y="44332"/>
                  <a:pt x="87988" y="40610"/>
                </a:cubicBezTo>
                <a:lnTo>
                  <a:pt x="87988" y="33842"/>
                </a:lnTo>
                <a:cubicBezTo>
                  <a:pt x="87988" y="15144"/>
                  <a:pt x="103132" y="0"/>
                  <a:pt x="121830" y="0"/>
                </a:cubicBezTo>
                <a:lnTo>
                  <a:pt x="128598" y="0"/>
                </a:lnTo>
                <a:cubicBezTo>
                  <a:pt x="132321" y="0"/>
                  <a:pt x="135366" y="3046"/>
                  <a:pt x="135366" y="6768"/>
                </a:cubicBezTo>
                <a:lnTo>
                  <a:pt x="135366" y="13537"/>
                </a:lnTo>
                <a:cubicBezTo>
                  <a:pt x="135366" y="32234"/>
                  <a:pt x="120222" y="47378"/>
                  <a:pt x="101525" y="47378"/>
                </a:cubicBezTo>
                <a:lnTo>
                  <a:pt x="94756" y="47378"/>
                </a:lnTo>
                <a:close/>
                <a:moveTo>
                  <a:pt x="0" y="121830"/>
                </a:moveTo>
                <a:cubicBezTo>
                  <a:pt x="0" y="89553"/>
                  <a:pt x="15102" y="54147"/>
                  <a:pt x="47378" y="54147"/>
                </a:cubicBezTo>
                <a:cubicBezTo>
                  <a:pt x="58927" y="54147"/>
                  <a:pt x="72633" y="58504"/>
                  <a:pt x="82362" y="62311"/>
                </a:cubicBezTo>
                <a:cubicBezTo>
                  <a:pt x="90315" y="65399"/>
                  <a:pt x="99240" y="65399"/>
                  <a:pt x="107193" y="62311"/>
                </a:cubicBezTo>
                <a:cubicBezTo>
                  <a:pt x="116880" y="58546"/>
                  <a:pt x="130629" y="54147"/>
                  <a:pt x="142177" y="54147"/>
                </a:cubicBezTo>
                <a:cubicBezTo>
                  <a:pt x="174453" y="54147"/>
                  <a:pt x="189555" y="89553"/>
                  <a:pt x="189555" y="121830"/>
                </a:cubicBezTo>
                <a:cubicBezTo>
                  <a:pt x="189555" y="175976"/>
                  <a:pt x="155714" y="216586"/>
                  <a:pt x="121872" y="216586"/>
                </a:cubicBezTo>
                <a:cubicBezTo>
                  <a:pt x="114892" y="216586"/>
                  <a:pt x="105755" y="213794"/>
                  <a:pt x="100087" y="211806"/>
                </a:cubicBezTo>
                <a:cubicBezTo>
                  <a:pt x="96660" y="210622"/>
                  <a:pt x="92937" y="210622"/>
                  <a:pt x="89511" y="211806"/>
                </a:cubicBezTo>
                <a:cubicBezTo>
                  <a:pt x="83843" y="213794"/>
                  <a:pt x="74705" y="216586"/>
                  <a:pt x="67725" y="216586"/>
                </a:cubicBezTo>
                <a:cubicBezTo>
                  <a:pt x="33884" y="216586"/>
                  <a:pt x="42" y="175976"/>
                  <a:pt x="42" y="121830"/>
                </a:cubicBezTo>
                <a:close/>
              </a:path>
            </a:pathLst>
          </a:custGeom>
          <a:solidFill>
            <a:srgbClr val="6366F1"/>
          </a:solidFill>
          <a:ln/>
        </p:spPr>
      </p:sp>
      <p:sp>
        <p:nvSpPr>
          <p:cNvPr id="26" name="Text 24"/>
          <p:cNvSpPr/>
          <p:nvPr/>
        </p:nvSpPr>
        <p:spPr>
          <a:xfrm>
            <a:off x="893418" y="3639100"/>
            <a:ext cx="1254395" cy="252684"/>
          </a:xfrm>
          <a:prstGeom prst="rect">
            <a:avLst/>
          </a:prstGeom>
          <a:noFill/>
          <a:ln/>
        </p:spPr>
        <p:txBody>
          <a:bodyPr wrap="square" lIns="0" tIns="0" rIns="0" bIns="0" rtlCol="0" anchor="ctr"/>
          <a:lstStyle/>
          <a:p>
            <a:pPr>
              <a:lnSpc>
                <a:spcPct val="130000"/>
              </a:lnSpc>
            </a:pPr>
            <a:r>
              <a:rPr lang="en-US" sz="1279" b="1" dirty="0">
                <a:solidFill>
                  <a:srgbClr val="EFEFEF"/>
                </a:solidFill>
                <a:latin typeface="Liter" pitchFamily="34" charset="0"/>
                <a:ea typeface="Liter" pitchFamily="34" charset="-122"/>
                <a:cs typeface="Liter" pitchFamily="34" charset="-120"/>
              </a:rPr>
              <a:t>Apple Computer</a:t>
            </a:r>
            <a:endParaRPr lang="en-US" sz="1600" dirty="0"/>
          </a:p>
        </p:txBody>
      </p:sp>
      <p:sp>
        <p:nvSpPr>
          <p:cNvPr id="27" name="Text 25"/>
          <p:cNvSpPr/>
          <p:nvPr/>
        </p:nvSpPr>
        <p:spPr>
          <a:xfrm>
            <a:off x="514392" y="4000077"/>
            <a:ext cx="3483429" cy="613661"/>
          </a:xfrm>
          <a:prstGeom prst="rect">
            <a:avLst/>
          </a:prstGeom>
          <a:noFill/>
          <a:ln/>
        </p:spPr>
        <p:txBody>
          <a:bodyPr wrap="square" lIns="0" tIns="0" rIns="0" bIns="0" rtlCol="0" anchor="ctr"/>
          <a:lstStyle/>
          <a:p>
            <a:pPr>
              <a:lnSpc>
                <a:spcPct val="140000"/>
              </a:lnSpc>
            </a:pPr>
            <a:r>
              <a:rPr lang="en-US" sz="995" b="1" dirty="0">
                <a:solidFill>
                  <a:srgbClr val="EFEFEF"/>
                </a:solidFill>
                <a:latin typeface="Liter" pitchFamily="34" charset="0"/>
                <a:ea typeface="Liter" pitchFamily="34" charset="-122"/>
                <a:cs typeface="Liter" pitchFamily="34" charset="-120"/>
              </a:rPr>
              <a:t>Steve Jobs y Steve Wozniak</a:t>
            </a:r>
            <a:pPr>
              <a:lnSpc>
                <a:spcPct val="140000"/>
              </a:lnSpc>
            </a:pPr>
            <a:r>
              <a:rPr lang="en-US" sz="995" dirty="0">
                <a:solidFill>
                  <a:srgbClr val="8F8F8F"/>
                </a:solidFill>
                <a:latin typeface="Liter" pitchFamily="34" charset="0"/>
                <a:ea typeface="Liter" pitchFamily="34" charset="-122"/>
                <a:cs typeface="Liter" pitchFamily="34" charset="-120"/>
              </a:rPr>
              <a:t> fundaron Apple en 1976. El Apple I y Apple II popularizaron la computación personal con diseño amigable.</a:t>
            </a:r>
            <a:endParaRPr lang="en-US" sz="1600" dirty="0"/>
          </a:p>
        </p:txBody>
      </p:sp>
      <p:sp>
        <p:nvSpPr>
          <p:cNvPr id="28" name="Shape 26"/>
          <p:cNvSpPr/>
          <p:nvPr/>
        </p:nvSpPr>
        <p:spPr>
          <a:xfrm>
            <a:off x="514392" y="4724287"/>
            <a:ext cx="370001" cy="216586"/>
          </a:xfrm>
          <a:custGeom>
            <a:avLst/>
            <a:gdLst/>
            <a:ahLst/>
            <a:cxnLst/>
            <a:rect l="l" t="t" r="r" b="b"/>
            <a:pathLst>
              <a:path w="370001" h="216586">
                <a:moveTo>
                  <a:pt x="36098" y="0"/>
                </a:moveTo>
                <a:lnTo>
                  <a:pt x="333903" y="0"/>
                </a:lnTo>
                <a:cubicBezTo>
                  <a:pt x="353840" y="0"/>
                  <a:pt x="370001" y="16162"/>
                  <a:pt x="370001" y="36098"/>
                </a:cubicBezTo>
                <a:lnTo>
                  <a:pt x="370001" y="180488"/>
                </a:lnTo>
                <a:cubicBezTo>
                  <a:pt x="370001" y="200424"/>
                  <a:pt x="353840" y="216586"/>
                  <a:pt x="333903" y="216586"/>
                </a:cubicBezTo>
                <a:lnTo>
                  <a:pt x="36098" y="216586"/>
                </a:lnTo>
                <a:cubicBezTo>
                  <a:pt x="16162" y="216586"/>
                  <a:pt x="0" y="200424"/>
                  <a:pt x="0" y="180488"/>
                </a:cubicBezTo>
                <a:lnTo>
                  <a:pt x="0" y="36098"/>
                </a:lnTo>
                <a:cubicBezTo>
                  <a:pt x="0" y="16175"/>
                  <a:pt x="16175" y="0"/>
                  <a:pt x="36098" y="0"/>
                </a:cubicBezTo>
                <a:close/>
              </a:path>
            </a:pathLst>
          </a:custGeom>
          <a:solidFill>
            <a:srgbClr val="333333"/>
          </a:solidFill>
          <a:ln/>
        </p:spPr>
      </p:sp>
      <p:sp>
        <p:nvSpPr>
          <p:cNvPr id="29" name="Text 27"/>
          <p:cNvSpPr/>
          <p:nvPr/>
        </p:nvSpPr>
        <p:spPr>
          <a:xfrm>
            <a:off x="514392" y="4724287"/>
            <a:ext cx="424148" cy="216586"/>
          </a:xfrm>
          <a:prstGeom prst="rect">
            <a:avLst/>
          </a:prstGeom>
          <a:noFill/>
          <a:ln/>
        </p:spPr>
        <p:txBody>
          <a:bodyPr wrap="square" lIns="72195" tIns="36098" rIns="72195" bIns="36098" rtlCol="0" anchor="ctr"/>
          <a:lstStyle/>
          <a:p>
            <a:pPr>
              <a:lnSpc>
                <a:spcPct val="110000"/>
              </a:lnSpc>
            </a:pPr>
            <a:r>
              <a:rPr lang="en-US" sz="853" dirty="0">
                <a:solidFill>
                  <a:srgbClr val="8F8F8F"/>
                </a:solidFill>
                <a:latin typeface="Liter" pitchFamily="34" charset="0"/>
                <a:ea typeface="Liter" pitchFamily="34" charset="-122"/>
                <a:cs typeface="Liter" pitchFamily="34" charset="-120"/>
              </a:rPr>
              <a:t>1976</a:t>
            </a:r>
            <a:endParaRPr lang="en-US" sz="1600" dirty="0"/>
          </a:p>
        </p:txBody>
      </p:sp>
      <p:sp>
        <p:nvSpPr>
          <p:cNvPr id="30" name="Shape 28"/>
          <p:cNvSpPr/>
          <p:nvPr/>
        </p:nvSpPr>
        <p:spPr>
          <a:xfrm>
            <a:off x="959268" y="4724287"/>
            <a:ext cx="451221" cy="216586"/>
          </a:xfrm>
          <a:custGeom>
            <a:avLst/>
            <a:gdLst/>
            <a:ahLst/>
            <a:cxnLst/>
            <a:rect l="l" t="t" r="r" b="b"/>
            <a:pathLst>
              <a:path w="451221" h="216586">
                <a:moveTo>
                  <a:pt x="36098" y="0"/>
                </a:moveTo>
                <a:lnTo>
                  <a:pt x="415123" y="0"/>
                </a:lnTo>
                <a:cubicBezTo>
                  <a:pt x="435060" y="0"/>
                  <a:pt x="451221" y="16162"/>
                  <a:pt x="451221" y="36098"/>
                </a:cubicBezTo>
                <a:lnTo>
                  <a:pt x="451221" y="180488"/>
                </a:lnTo>
                <a:cubicBezTo>
                  <a:pt x="451221" y="200424"/>
                  <a:pt x="435060" y="216586"/>
                  <a:pt x="415123" y="216586"/>
                </a:cubicBezTo>
                <a:lnTo>
                  <a:pt x="36098" y="216586"/>
                </a:lnTo>
                <a:cubicBezTo>
                  <a:pt x="16162" y="216586"/>
                  <a:pt x="0" y="200424"/>
                  <a:pt x="0" y="180488"/>
                </a:cubicBezTo>
                <a:lnTo>
                  <a:pt x="0" y="36098"/>
                </a:lnTo>
                <a:cubicBezTo>
                  <a:pt x="0" y="16175"/>
                  <a:pt x="16175" y="0"/>
                  <a:pt x="36098" y="0"/>
                </a:cubicBezTo>
                <a:close/>
              </a:path>
            </a:pathLst>
          </a:custGeom>
          <a:solidFill>
            <a:srgbClr val="333333"/>
          </a:solidFill>
          <a:ln/>
        </p:spPr>
      </p:sp>
      <p:sp>
        <p:nvSpPr>
          <p:cNvPr id="31" name="Text 29"/>
          <p:cNvSpPr/>
          <p:nvPr/>
        </p:nvSpPr>
        <p:spPr>
          <a:xfrm>
            <a:off x="959268" y="4724287"/>
            <a:ext cx="505368" cy="216586"/>
          </a:xfrm>
          <a:prstGeom prst="rect">
            <a:avLst/>
          </a:prstGeom>
          <a:noFill/>
          <a:ln/>
        </p:spPr>
        <p:txBody>
          <a:bodyPr wrap="square" lIns="72195" tIns="36098" rIns="72195" bIns="36098" rtlCol="0" anchor="ctr"/>
          <a:lstStyle/>
          <a:p>
            <a:pPr>
              <a:lnSpc>
                <a:spcPct val="110000"/>
              </a:lnSpc>
            </a:pPr>
            <a:r>
              <a:rPr lang="en-US" sz="853" dirty="0">
                <a:solidFill>
                  <a:srgbClr val="8F8F8F"/>
                </a:solidFill>
                <a:latin typeface="Liter" pitchFamily="34" charset="0"/>
                <a:ea typeface="Liter" pitchFamily="34" charset="-122"/>
                <a:cs typeface="Liter" pitchFamily="34" charset="-120"/>
              </a:rPr>
              <a:t>Garaje</a:t>
            </a:r>
            <a:endParaRPr lang="en-US" sz="1600" dirty="0"/>
          </a:p>
        </p:txBody>
      </p:sp>
      <p:sp>
        <p:nvSpPr>
          <p:cNvPr id="32" name="Shape 30"/>
          <p:cNvSpPr/>
          <p:nvPr/>
        </p:nvSpPr>
        <p:spPr>
          <a:xfrm>
            <a:off x="4237250" y="3490197"/>
            <a:ext cx="3718064" cy="1597323"/>
          </a:xfrm>
          <a:custGeom>
            <a:avLst/>
            <a:gdLst/>
            <a:ahLst/>
            <a:cxnLst/>
            <a:rect l="l" t="t" r="r" b="b"/>
            <a:pathLst>
              <a:path w="3718064" h="1597323">
                <a:moveTo>
                  <a:pt x="108299" y="0"/>
                </a:moveTo>
                <a:lnTo>
                  <a:pt x="3609765" y="0"/>
                </a:lnTo>
                <a:cubicBezTo>
                  <a:pt x="3669577" y="0"/>
                  <a:pt x="3718064" y="48487"/>
                  <a:pt x="3718064" y="108299"/>
                </a:cubicBezTo>
                <a:lnTo>
                  <a:pt x="3718064" y="1489025"/>
                </a:lnTo>
                <a:cubicBezTo>
                  <a:pt x="3718064" y="1548837"/>
                  <a:pt x="3669577" y="1597323"/>
                  <a:pt x="3609765" y="1597323"/>
                </a:cubicBezTo>
                <a:lnTo>
                  <a:pt x="108299" y="1597323"/>
                </a:lnTo>
                <a:cubicBezTo>
                  <a:pt x="48487" y="1597323"/>
                  <a:pt x="0" y="1548837"/>
                  <a:pt x="0" y="1489025"/>
                </a:cubicBezTo>
                <a:lnTo>
                  <a:pt x="0" y="108299"/>
                </a:lnTo>
                <a:cubicBezTo>
                  <a:pt x="0" y="48527"/>
                  <a:pt x="48527" y="0"/>
                  <a:pt x="108299" y="0"/>
                </a:cubicBezTo>
                <a:close/>
              </a:path>
            </a:pathLst>
          </a:custGeom>
          <a:solidFill>
            <a:srgbClr val="262626"/>
          </a:solidFill>
          <a:ln w="12700">
            <a:solidFill>
              <a:srgbClr val="333333"/>
            </a:solidFill>
            <a:prstDash val="solid"/>
          </a:ln>
        </p:spPr>
      </p:sp>
      <p:sp>
        <p:nvSpPr>
          <p:cNvPr id="33" name="Shape 31"/>
          <p:cNvSpPr/>
          <p:nvPr/>
        </p:nvSpPr>
        <p:spPr>
          <a:xfrm>
            <a:off x="4386153" y="3657149"/>
            <a:ext cx="270733" cy="216586"/>
          </a:xfrm>
          <a:custGeom>
            <a:avLst/>
            <a:gdLst/>
            <a:ahLst/>
            <a:cxnLst/>
            <a:rect l="l" t="t" r="r" b="b"/>
            <a:pathLst>
              <a:path w="270733" h="216586"/>
            </a:pathLst>
          </a:custGeom>
          <a:solidFill>
            <a:srgbClr val="6366F1"/>
          </a:solidFill>
          <a:ln/>
        </p:spPr>
      </p:sp>
      <p:sp>
        <p:nvSpPr>
          <p:cNvPr id="34" name="Text 32"/>
          <p:cNvSpPr/>
          <p:nvPr/>
        </p:nvSpPr>
        <p:spPr>
          <a:xfrm>
            <a:off x="4765179" y="3639100"/>
            <a:ext cx="613661" cy="252684"/>
          </a:xfrm>
          <a:prstGeom prst="rect">
            <a:avLst/>
          </a:prstGeom>
          <a:noFill/>
          <a:ln/>
        </p:spPr>
        <p:txBody>
          <a:bodyPr wrap="square" lIns="0" tIns="0" rIns="0" bIns="0" rtlCol="0" anchor="ctr"/>
          <a:lstStyle/>
          <a:p>
            <a:pPr>
              <a:lnSpc>
                <a:spcPct val="130000"/>
              </a:lnSpc>
            </a:pPr>
            <a:r>
              <a:rPr lang="en-US" sz="1279" b="1" dirty="0">
                <a:solidFill>
                  <a:srgbClr val="EFEFEF"/>
                </a:solidFill>
                <a:latin typeface="Liter" pitchFamily="34" charset="0"/>
                <a:ea typeface="Liter" pitchFamily="34" charset="-122"/>
                <a:cs typeface="Liter" pitchFamily="34" charset="-120"/>
              </a:rPr>
              <a:t>IBM PC</a:t>
            </a:r>
            <a:endParaRPr lang="en-US" sz="1600" dirty="0"/>
          </a:p>
        </p:txBody>
      </p:sp>
      <p:sp>
        <p:nvSpPr>
          <p:cNvPr id="35" name="Text 33"/>
          <p:cNvSpPr/>
          <p:nvPr/>
        </p:nvSpPr>
        <p:spPr>
          <a:xfrm>
            <a:off x="4386153" y="4000077"/>
            <a:ext cx="3483429" cy="613661"/>
          </a:xfrm>
          <a:prstGeom prst="rect">
            <a:avLst/>
          </a:prstGeom>
          <a:noFill/>
          <a:ln/>
        </p:spPr>
        <p:txBody>
          <a:bodyPr wrap="square" lIns="0" tIns="0" rIns="0" bIns="0" rtlCol="0" anchor="ctr"/>
          <a:lstStyle/>
          <a:p>
            <a:pPr>
              <a:lnSpc>
                <a:spcPct val="140000"/>
              </a:lnSpc>
            </a:pPr>
            <a:r>
              <a:rPr lang="en-US" sz="995" dirty="0">
                <a:solidFill>
                  <a:srgbClr val="8F8F8F"/>
                </a:solidFill>
                <a:latin typeface="Liter" pitchFamily="34" charset="0"/>
                <a:ea typeface="Liter" pitchFamily="34" charset="-122"/>
                <a:cs typeface="Liter" pitchFamily="34" charset="-120"/>
              </a:rPr>
              <a:t>En </a:t>
            </a:r>
            <a:pPr>
              <a:lnSpc>
                <a:spcPct val="140000"/>
              </a:lnSpc>
            </a:pPr>
            <a:r>
              <a:rPr lang="en-US" sz="995" b="1" dirty="0">
                <a:solidFill>
                  <a:srgbClr val="EFEFEF"/>
                </a:solidFill>
                <a:latin typeface="Liter" pitchFamily="34" charset="0"/>
                <a:ea typeface="Liter" pitchFamily="34" charset="-122"/>
                <a:cs typeface="Liter" pitchFamily="34" charset="-120"/>
              </a:rPr>
              <a:t>1981</a:t>
            </a:r>
            <a:pPr>
              <a:lnSpc>
                <a:spcPct val="140000"/>
              </a:lnSpc>
            </a:pPr>
            <a:r>
              <a:rPr lang="en-US" sz="995" dirty="0">
                <a:solidFill>
                  <a:srgbClr val="8F8F8F"/>
                </a:solidFill>
                <a:latin typeface="Liter" pitchFamily="34" charset="0"/>
                <a:ea typeface="Liter" pitchFamily="34" charset="-122"/>
                <a:cs typeface="Liter" pitchFamily="34" charset="-120"/>
              </a:rPr>
              <a:t>, IBM lanzó su Personal Computer, estableciendo el estándar de arquitectura abierta que permitió la industria de "compatibles".</a:t>
            </a:r>
            <a:endParaRPr lang="en-US" sz="1600" dirty="0"/>
          </a:p>
        </p:txBody>
      </p:sp>
      <p:sp>
        <p:nvSpPr>
          <p:cNvPr id="36" name="Shape 34"/>
          <p:cNvSpPr/>
          <p:nvPr/>
        </p:nvSpPr>
        <p:spPr>
          <a:xfrm>
            <a:off x="4386153" y="4724287"/>
            <a:ext cx="360977" cy="216586"/>
          </a:xfrm>
          <a:custGeom>
            <a:avLst/>
            <a:gdLst/>
            <a:ahLst/>
            <a:cxnLst/>
            <a:rect l="l" t="t" r="r" b="b"/>
            <a:pathLst>
              <a:path w="360977" h="216586">
                <a:moveTo>
                  <a:pt x="36098" y="0"/>
                </a:moveTo>
                <a:lnTo>
                  <a:pt x="324879" y="0"/>
                </a:lnTo>
                <a:cubicBezTo>
                  <a:pt x="344815" y="0"/>
                  <a:pt x="360977" y="16162"/>
                  <a:pt x="360977" y="36098"/>
                </a:cubicBezTo>
                <a:lnTo>
                  <a:pt x="360977" y="180488"/>
                </a:lnTo>
                <a:cubicBezTo>
                  <a:pt x="360977" y="200424"/>
                  <a:pt x="344815" y="216586"/>
                  <a:pt x="324879" y="216586"/>
                </a:cubicBezTo>
                <a:lnTo>
                  <a:pt x="36098" y="216586"/>
                </a:lnTo>
                <a:cubicBezTo>
                  <a:pt x="16162" y="216586"/>
                  <a:pt x="0" y="200424"/>
                  <a:pt x="0" y="180488"/>
                </a:cubicBezTo>
                <a:lnTo>
                  <a:pt x="0" y="36098"/>
                </a:lnTo>
                <a:cubicBezTo>
                  <a:pt x="0" y="16175"/>
                  <a:pt x="16175" y="0"/>
                  <a:pt x="36098" y="0"/>
                </a:cubicBezTo>
                <a:close/>
              </a:path>
            </a:pathLst>
          </a:custGeom>
          <a:solidFill>
            <a:srgbClr val="333333"/>
          </a:solidFill>
          <a:ln/>
        </p:spPr>
      </p:sp>
      <p:sp>
        <p:nvSpPr>
          <p:cNvPr id="37" name="Text 35"/>
          <p:cNvSpPr/>
          <p:nvPr/>
        </p:nvSpPr>
        <p:spPr>
          <a:xfrm>
            <a:off x="4386153" y="4724287"/>
            <a:ext cx="415124" cy="216586"/>
          </a:xfrm>
          <a:prstGeom prst="rect">
            <a:avLst/>
          </a:prstGeom>
          <a:noFill/>
          <a:ln/>
        </p:spPr>
        <p:txBody>
          <a:bodyPr wrap="square" lIns="72195" tIns="36098" rIns="72195" bIns="36098" rtlCol="0" anchor="ctr"/>
          <a:lstStyle/>
          <a:p>
            <a:pPr>
              <a:lnSpc>
                <a:spcPct val="110000"/>
              </a:lnSpc>
            </a:pPr>
            <a:r>
              <a:rPr lang="en-US" sz="853" dirty="0">
                <a:solidFill>
                  <a:srgbClr val="8F8F8F"/>
                </a:solidFill>
                <a:latin typeface="Liter" pitchFamily="34" charset="0"/>
                <a:ea typeface="Liter" pitchFamily="34" charset="-122"/>
                <a:cs typeface="Liter" pitchFamily="34" charset="-120"/>
              </a:rPr>
              <a:t>1981</a:t>
            </a:r>
            <a:endParaRPr lang="en-US" sz="1600" dirty="0"/>
          </a:p>
        </p:txBody>
      </p:sp>
      <p:sp>
        <p:nvSpPr>
          <p:cNvPr id="38" name="Shape 36"/>
          <p:cNvSpPr/>
          <p:nvPr/>
        </p:nvSpPr>
        <p:spPr>
          <a:xfrm>
            <a:off x="4820736" y="4724287"/>
            <a:ext cx="379026" cy="216586"/>
          </a:xfrm>
          <a:custGeom>
            <a:avLst/>
            <a:gdLst/>
            <a:ahLst/>
            <a:cxnLst/>
            <a:rect l="l" t="t" r="r" b="b"/>
            <a:pathLst>
              <a:path w="379026" h="216586">
                <a:moveTo>
                  <a:pt x="36098" y="0"/>
                </a:moveTo>
                <a:lnTo>
                  <a:pt x="342927" y="0"/>
                </a:lnTo>
                <a:cubicBezTo>
                  <a:pt x="362864" y="0"/>
                  <a:pt x="379026" y="16162"/>
                  <a:pt x="379026" y="36098"/>
                </a:cubicBezTo>
                <a:lnTo>
                  <a:pt x="379026" y="180488"/>
                </a:lnTo>
                <a:cubicBezTo>
                  <a:pt x="379026" y="200424"/>
                  <a:pt x="362864" y="216586"/>
                  <a:pt x="342927" y="216586"/>
                </a:cubicBezTo>
                <a:lnTo>
                  <a:pt x="36098" y="216586"/>
                </a:lnTo>
                <a:cubicBezTo>
                  <a:pt x="16162" y="216586"/>
                  <a:pt x="0" y="200424"/>
                  <a:pt x="0" y="180488"/>
                </a:cubicBezTo>
                <a:lnTo>
                  <a:pt x="0" y="36098"/>
                </a:lnTo>
                <a:cubicBezTo>
                  <a:pt x="0" y="16175"/>
                  <a:pt x="16175" y="0"/>
                  <a:pt x="36098" y="0"/>
                </a:cubicBezTo>
                <a:close/>
              </a:path>
            </a:pathLst>
          </a:custGeom>
          <a:solidFill>
            <a:srgbClr val="333333"/>
          </a:solidFill>
          <a:ln/>
        </p:spPr>
      </p:sp>
      <p:sp>
        <p:nvSpPr>
          <p:cNvPr id="39" name="Text 37"/>
          <p:cNvSpPr/>
          <p:nvPr/>
        </p:nvSpPr>
        <p:spPr>
          <a:xfrm>
            <a:off x="4820736" y="4724287"/>
            <a:ext cx="433172" cy="216586"/>
          </a:xfrm>
          <a:prstGeom prst="rect">
            <a:avLst/>
          </a:prstGeom>
          <a:noFill/>
          <a:ln/>
        </p:spPr>
        <p:txBody>
          <a:bodyPr wrap="square" lIns="72195" tIns="36098" rIns="72195" bIns="36098" rtlCol="0" anchor="ctr"/>
          <a:lstStyle/>
          <a:p>
            <a:pPr>
              <a:lnSpc>
                <a:spcPct val="110000"/>
              </a:lnSpc>
            </a:pPr>
            <a:r>
              <a:rPr lang="en-US" sz="853" dirty="0">
                <a:solidFill>
                  <a:srgbClr val="8F8F8F"/>
                </a:solidFill>
                <a:latin typeface="Liter" pitchFamily="34" charset="0"/>
                <a:ea typeface="Liter" pitchFamily="34" charset="-122"/>
                <a:cs typeface="Liter" pitchFamily="34" charset="-120"/>
              </a:rPr>
              <a:t>5150</a:t>
            </a:r>
            <a:endParaRPr lang="en-US" sz="1600" dirty="0"/>
          </a:p>
        </p:txBody>
      </p:sp>
      <p:sp>
        <p:nvSpPr>
          <p:cNvPr id="40" name="Shape 38"/>
          <p:cNvSpPr/>
          <p:nvPr/>
        </p:nvSpPr>
        <p:spPr>
          <a:xfrm>
            <a:off x="365489" y="5243192"/>
            <a:ext cx="7589543" cy="1146102"/>
          </a:xfrm>
          <a:custGeom>
            <a:avLst/>
            <a:gdLst/>
            <a:ahLst/>
            <a:cxnLst/>
            <a:rect l="l" t="t" r="r" b="b"/>
            <a:pathLst>
              <a:path w="7589543" h="1146102">
                <a:moveTo>
                  <a:pt x="108295" y="0"/>
                </a:moveTo>
                <a:lnTo>
                  <a:pt x="7481247" y="0"/>
                </a:lnTo>
                <a:cubicBezTo>
                  <a:pt x="7541057" y="0"/>
                  <a:pt x="7589543" y="48485"/>
                  <a:pt x="7589543" y="108295"/>
                </a:cubicBezTo>
                <a:lnTo>
                  <a:pt x="7589543" y="1037807"/>
                </a:lnTo>
                <a:cubicBezTo>
                  <a:pt x="7589543" y="1097617"/>
                  <a:pt x="7541057" y="1146102"/>
                  <a:pt x="7481247" y="1146102"/>
                </a:cubicBezTo>
                <a:lnTo>
                  <a:pt x="108295" y="1146102"/>
                </a:lnTo>
                <a:cubicBezTo>
                  <a:pt x="48485" y="1146102"/>
                  <a:pt x="0" y="1097617"/>
                  <a:pt x="0" y="1037807"/>
                </a:cubicBezTo>
                <a:lnTo>
                  <a:pt x="0" y="108295"/>
                </a:lnTo>
                <a:cubicBezTo>
                  <a:pt x="0" y="48525"/>
                  <a:pt x="48525" y="0"/>
                  <a:pt x="108295" y="0"/>
                </a:cubicBezTo>
                <a:close/>
              </a:path>
            </a:pathLst>
          </a:custGeom>
          <a:solidFill>
            <a:srgbClr val="262626"/>
          </a:solidFill>
          <a:ln w="12700">
            <a:solidFill>
              <a:srgbClr val="333333"/>
            </a:solidFill>
            <a:prstDash val="solid"/>
          </a:ln>
        </p:spPr>
      </p:sp>
      <p:sp>
        <p:nvSpPr>
          <p:cNvPr id="41" name="Shape 39"/>
          <p:cNvSpPr/>
          <p:nvPr/>
        </p:nvSpPr>
        <p:spPr>
          <a:xfrm>
            <a:off x="591100" y="5446241"/>
            <a:ext cx="189513" cy="216586"/>
          </a:xfrm>
          <a:custGeom>
            <a:avLst/>
            <a:gdLst/>
            <a:ahLst/>
            <a:cxnLst/>
            <a:rect l="l" t="t" r="r" b="b"/>
            <a:pathLst>
              <a:path w="189513" h="216586">
                <a:moveTo>
                  <a:pt x="0" y="13537"/>
                </a:moveTo>
                <a:lnTo>
                  <a:pt x="90780" y="13537"/>
                </a:lnTo>
                <a:lnTo>
                  <a:pt x="90780" y="104317"/>
                </a:lnTo>
                <a:lnTo>
                  <a:pt x="0" y="104317"/>
                </a:lnTo>
                <a:lnTo>
                  <a:pt x="0" y="13537"/>
                </a:lnTo>
                <a:close/>
                <a:moveTo>
                  <a:pt x="98733" y="13537"/>
                </a:moveTo>
                <a:lnTo>
                  <a:pt x="189513" y="13537"/>
                </a:lnTo>
                <a:lnTo>
                  <a:pt x="189513" y="104317"/>
                </a:lnTo>
                <a:lnTo>
                  <a:pt x="98733" y="104317"/>
                </a:lnTo>
                <a:lnTo>
                  <a:pt x="98733" y="13537"/>
                </a:lnTo>
                <a:close/>
                <a:moveTo>
                  <a:pt x="0" y="112270"/>
                </a:moveTo>
                <a:lnTo>
                  <a:pt x="90780" y="112270"/>
                </a:lnTo>
                <a:lnTo>
                  <a:pt x="90780" y="203050"/>
                </a:lnTo>
                <a:lnTo>
                  <a:pt x="0" y="203050"/>
                </a:lnTo>
                <a:lnTo>
                  <a:pt x="0" y="112270"/>
                </a:lnTo>
                <a:close/>
                <a:moveTo>
                  <a:pt x="98733" y="112270"/>
                </a:moveTo>
                <a:lnTo>
                  <a:pt x="189513" y="112270"/>
                </a:lnTo>
                <a:lnTo>
                  <a:pt x="189513" y="203050"/>
                </a:lnTo>
                <a:lnTo>
                  <a:pt x="98733" y="203050"/>
                </a:lnTo>
                <a:lnTo>
                  <a:pt x="98733" y="112270"/>
                </a:lnTo>
                <a:close/>
              </a:path>
            </a:pathLst>
          </a:custGeom>
          <a:solidFill>
            <a:srgbClr val="6366F1"/>
          </a:solidFill>
          <a:ln/>
        </p:spPr>
      </p:sp>
      <p:sp>
        <p:nvSpPr>
          <p:cNvPr id="42" name="Text 40"/>
          <p:cNvSpPr/>
          <p:nvPr/>
        </p:nvSpPr>
        <p:spPr>
          <a:xfrm>
            <a:off x="929516" y="5428192"/>
            <a:ext cx="1570250" cy="252684"/>
          </a:xfrm>
          <a:prstGeom prst="rect">
            <a:avLst/>
          </a:prstGeom>
          <a:noFill/>
          <a:ln/>
        </p:spPr>
        <p:txBody>
          <a:bodyPr wrap="square" lIns="0" tIns="0" rIns="0" bIns="0" rtlCol="0" anchor="ctr"/>
          <a:lstStyle/>
          <a:p>
            <a:pPr>
              <a:lnSpc>
                <a:spcPct val="130000"/>
              </a:lnSpc>
            </a:pPr>
            <a:r>
              <a:rPr lang="en-US" sz="1279" b="1" dirty="0">
                <a:solidFill>
                  <a:srgbClr val="EFEFEF"/>
                </a:solidFill>
                <a:latin typeface="Liter" pitchFamily="34" charset="0"/>
                <a:ea typeface="Liter" pitchFamily="34" charset="-122"/>
                <a:cs typeface="Liter" pitchFamily="34" charset="-120"/>
              </a:rPr>
              <a:t>Microsoft y MS-DOS</a:t>
            </a:r>
            <a:endParaRPr lang="en-US" sz="1600" dirty="0"/>
          </a:p>
        </p:txBody>
      </p:sp>
      <p:sp>
        <p:nvSpPr>
          <p:cNvPr id="43" name="Text 41"/>
          <p:cNvSpPr/>
          <p:nvPr/>
        </p:nvSpPr>
        <p:spPr>
          <a:xfrm>
            <a:off x="550490" y="5789170"/>
            <a:ext cx="7282712" cy="415124"/>
          </a:xfrm>
          <a:prstGeom prst="rect">
            <a:avLst/>
          </a:prstGeom>
          <a:noFill/>
          <a:ln/>
        </p:spPr>
        <p:txBody>
          <a:bodyPr wrap="square" lIns="0" tIns="0" rIns="0" bIns="0" rtlCol="0" anchor="ctr"/>
          <a:lstStyle/>
          <a:p>
            <a:pPr>
              <a:lnSpc>
                <a:spcPct val="140000"/>
              </a:lnSpc>
            </a:pPr>
            <a:r>
              <a:rPr lang="en-US" sz="995" b="1" dirty="0">
                <a:solidFill>
                  <a:srgbClr val="EFEFEF"/>
                </a:solidFill>
                <a:latin typeface="Liter" pitchFamily="34" charset="0"/>
                <a:ea typeface="Liter" pitchFamily="34" charset="-122"/>
                <a:cs typeface="Liter" pitchFamily="34" charset="-120"/>
              </a:rPr>
              <a:t>Bill Gates</a:t>
            </a:r>
            <a:pPr>
              <a:lnSpc>
                <a:spcPct val="140000"/>
              </a:lnSpc>
            </a:pPr>
            <a:r>
              <a:rPr lang="en-US" sz="995" dirty="0">
                <a:solidFill>
                  <a:srgbClr val="8F8F8F"/>
                </a:solidFill>
                <a:latin typeface="Liter" pitchFamily="34" charset="0"/>
                <a:ea typeface="Liter" pitchFamily="34" charset="-122"/>
                <a:cs typeface="Liter" pitchFamily="34" charset="-120"/>
              </a:rPr>
              <a:t> desarrolló MS-DOS (Microsoft Disk Operating System), un sistema operativo compatible con IBM PC que cabía en un solo disquete. Microsoft se convirtió en el estándar de facto, marcando el inicio de su dominio en software.</a:t>
            </a:r>
            <a:endParaRPr lang="en-US" sz="1600" dirty="0"/>
          </a:p>
        </p:txBody>
      </p:sp>
      <p:sp>
        <p:nvSpPr>
          <p:cNvPr id="44" name="Shape 42"/>
          <p:cNvSpPr/>
          <p:nvPr/>
        </p:nvSpPr>
        <p:spPr>
          <a:xfrm>
            <a:off x="8109011" y="1340127"/>
            <a:ext cx="3718064" cy="1434884"/>
          </a:xfrm>
          <a:custGeom>
            <a:avLst/>
            <a:gdLst/>
            <a:ahLst/>
            <a:cxnLst/>
            <a:rect l="l" t="t" r="r" b="b"/>
            <a:pathLst>
              <a:path w="3718064" h="1434884">
                <a:moveTo>
                  <a:pt x="108291" y="0"/>
                </a:moveTo>
                <a:lnTo>
                  <a:pt x="3609773" y="0"/>
                </a:lnTo>
                <a:cubicBezTo>
                  <a:pt x="3669580" y="0"/>
                  <a:pt x="3718064" y="48483"/>
                  <a:pt x="3718064" y="108291"/>
                </a:cubicBezTo>
                <a:lnTo>
                  <a:pt x="3718064" y="1326593"/>
                </a:lnTo>
                <a:cubicBezTo>
                  <a:pt x="3718064" y="1386400"/>
                  <a:pt x="3669580" y="1434884"/>
                  <a:pt x="3609773" y="1434884"/>
                </a:cubicBezTo>
                <a:lnTo>
                  <a:pt x="108291" y="1434884"/>
                </a:lnTo>
                <a:cubicBezTo>
                  <a:pt x="48483" y="1434884"/>
                  <a:pt x="0" y="1386400"/>
                  <a:pt x="0" y="1326593"/>
                </a:cubicBezTo>
                <a:lnTo>
                  <a:pt x="0" y="108291"/>
                </a:lnTo>
                <a:cubicBezTo>
                  <a:pt x="0" y="48523"/>
                  <a:pt x="48523" y="0"/>
                  <a:pt x="108291" y="0"/>
                </a:cubicBezTo>
                <a:close/>
              </a:path>
            </a:pathLst>
          </a:custGeom>
          <a:solidFill>
            <a:srgbClr val="262626"/>
          </a:solidFill>
          <a:ln w="12700">
            <a:solidFill>
              <a:srgbClr val="333333"/>
            </a:solidFill>
            <a:prstDash val="solid"/>
          </a:ln>
        </p:spPr>
      </p:sp>
      <p:pic>
        <p:nvPicPr>
          <p:cNvPr id="45" name="Image 0" descr="https://kimi-web-img.moonshot.cn/img/i.extremetech.com/74e46967f625df84af8b173d07d0eb1080b8490c.jpg">    </p:cNvPr>
          <p:cNvPicPr>
            <a:picLocks noChangeAspect="1"/>
          </p:cNvPicPr>
          <p:nvPr/>
        </p:nvPicPr>
        <p:blipFill>
          <a:blip r:embed="rId1"/>
          <a:stretch>
            <a:fillRect/>
          </a:stretch>
        </p:blipFill>
        <p:spPr>
          <a:xfrm>
            <a:off x="8113523" y="1344640"/>
            <a:ext cx="3709039" cy="1425859"/>
          </a:xfrm>
          <a:prstGeom prst="roundRect">
            <a:avLst>
              <a:gd name="adj" fmla="val 7595"/>
            </a:avLst>
          </a:prstGeom>
        </p:spPr>
      </p:pic>
      <p:sp>
        <p:nvSpPr>
          <p:cNvPr id="46" name="Shape 43"/>
          <p:cNvSpPr/>
          <p:nvPr/>
        </p:nvSpPr>
        <p:spPr>
          <a:xfrm>
            <a:off x="8109011" y="2928426"/>
            <a:ext cx="3718064" cy="2571962"/>
          </a:xfrm>
          <a:custGeom>
            <a:avLst/>
            <a:gdLst/>
            <a:ahLst/>
            <a:cxnLst/>
            <a:rect l="l" t="t" r="r" b="b"/>
            <a:pathLst>
              <a:path w="3718064" h="2571962">
                <a:moveTo>
                  <a:pt x="108305" y="0"/>
                </a:moveTo>
                <a:lnTo>
                  <a:pt x="3609758" y="0"/>
                </a:lnTo>
                <a:cubicBezTo>
                  <a:pt x="3669574" y="0"/>
                  <a:pt x="3718064" y="48490"/>
                  <a:pt x="3718064" y="108305"/>
                </a:cubicBezTo>
                <a:lnTo>
                  <a:pt x="3718064" y="2463656"/>
                </a:lnTo>
                <a:cubicBezTo>
                  <a:pt x="3718064" y="2523472"/>
                  <a:pt x="3669574" y="2571962"/>
                  <a:pt x="3609758" y="2571962"/>
                </a:cubicBezTo>
                <a:lnTo>
                  <a:pt x="108305" y="2571962"/>
                </a:lnTo>
                <a:cubicBezTo>
                  <a:pt x="48490" y="2571962"/>
                  <a:pt x="0" y="2523472"/>
                  <a:pt x="0" y="2463656"/>
                </a:cubicBezTo>
                <a:lnTo>
                  <a:pt x="0" y="108305"/>
                </a:lnTo>
                <a:cubicBezTo>
                  <a:pt x="0" y="48490"/>
                  <a:pt x="48490" y="0"/>
                  <a:pt x="108305" y="0"/>
                </a:cubicBezTo>
                <a:close/>
              </a:path>
            </a:pathLst>
          </a:custGeom>
          <a:solidFill>
            <a:srgbClr val="262626"/>
          </a:solidFill>
          <a:ln w="12700">
            <a:solidFill>
              <a:srgbClr val="333333"/>
            </a:solidFill>
            <a:prstDash val="solid"/>
          </a:ln>
        </p:spPr>
      </p:sp>
      <p:sp>
        <p:nvSpPr>
          <p:cNvPr id="47" name="Text 44"/>
          <p:cNvSpPr/>
          <p:nvPr/>
        </p:nvSpPr>
        <p:spPr>
          <a:xfrm>
            <a:off x="8257914" y="3077329"/>
            <a:ext cx="3501477" cy="252684"/>
          </a:xfrm>
          <a:prstGeom prst="rect">
            <a:avLst/>
          </a:prstGeom>
          <a:noFill/>
          <a:ln/>
        </p:spPr>
        <p:txBody>
          <a:bodyPr wrap="square" lIns="0" tIns="0" rIns="0" bIns="0" rtlCol="0" anchor="ctr"/>
          <a:lstStyle/>
          <a:p>
            <a:pPr>
              <a:lnSpc>
                <a:spcPct val="130000"/>
              </a:lnSpc>
            </a:pPr>
            <a:r>
              <a:rPr lang="en-US" sz="1279" b="1" dirty="0">
                <a:solidFill>
                  <a:srgbClr val="EFEFEF"/>
                </a:solidFill>
                <a:latin typeface="Liter" pitchFamily="34" charset="0"/>
                <a:ea typeface="Liter" pitchFamily="34" charset="-122"/>
                <a:cs typeface="Liter" pitchFamily="34" charset="-120"/>
              </a:rPr>
              <a:t>Evolución Intel (1971-1981)</a:t>
            </a:r>
            <a:endParaRPr lang="en-US" sz="1600" dirty="0"/>
          </a:p>
        </p:txBody>
      </p:sp>
      <p:sp>
        <p:nvSpPr>
          <p:cNvPr id="48" name="Shape 45"/>
          <p:cNvSpPr/>
          <p:nvPr/>
        </p:nvSpPr>
        <p:spPr>
          <a:xfrm>
            <a:off x="8257914" y="3438306"/>
            <a:ext cx="3420258" cy="324879"/>
          </a:xfrm>
          <a:custGeom>
            <a:avLst/>
            <a:gdLst/>
            <a:ahLst/>
            <a:cxnLst/>
            <a:rect l="l" t="t" r="r" b="b"/>
            <a:pathLst>
              <a:path w="3420258" h="324879">
                <a:moveTo>
                  <a:pt x="72195" y="0"/>
                </a:moveTo>
                <a:lnTo>
                  <a:pt x="3348063" y="0"/>
                </a:lnTo>
                <a:cubicBezTo>
                  <a:pt x="3387935" y="0"/>
                  <a:pt x="3420258" y="32323"/>
                  <a:pt x="3420258" y="72195"/>
                </a:cubicBezTo>
                <a:lnTo>
                  <a:pt x="3420258" y="252685"/>
                </a:lnTo>
                <a:cubicBezTo>
                  <a:pt x="3420258" y="292557"/>
                  <a:pt x="3387935" y="324879"/>
                  <a:pt x="3348063" y="324879"/>
                </a:cubicBezTo>
                <a:lnTo>
                  <a:pt x="72195" y="324879"/>
                </a:lnTo>
                <a:cubicBezTo>
                  <a:pt x="32323" y="324879"/>
                  <a:pt x="0" y="292557"/>
                  <a:pt x="0" y="252685"/>
                </a:cubicBezTo>
                <a:lnTo>
                  <a:pt x="0" y="72195"/>
                </a:lnTo>
                <a:cubicBezTo>
                  <a:pt x="0" y="32349"/>
                  <a:pt x="32349" y="0"/>
                  <a:pt x="72195" y="0"/>
                </a:cubicBezTo>
                <a:close/>
              </a:path>
            </a:pathLst>
          </a:custGeom>
          <a:solidFill>
            <a:srgbClr val="333333"/>
          </a:solidFill>
          <a:ln/>
        </p:spPr>
      </p:sp>
      <p:sp>
        <p:nvSpPr>
          <p:cNvPr id="49" name="Text 46"/>
          <p:cNvSpPr/>
          <p:nvPr/>
        </p:nvSpPr>
        <p:spPr>
          <a:xfrm>
            <a:off x="8330110" y="3510502"/>
            <a:ext cx="370001" cy="180489"/>
          </a:xfrm>
          <a:prstGeom prst="rect">
            <a:avLst/>
          </a:prstGeom>
          <a:noFill/>
          <a:ln/>
        </p:spPr>
        <p:txBody>
          <a:bodyPr wrap="square" lIns="0" tIns="0" rIns="0" bIns="0" rtlCol="0" anchor="ctr"/>
          <a:lstStyle/>
          <a:p>
            <a:pPr>
              <a:lnSpc>
                <a:spcPct val="120000"/>
              </a:lnSpc>
            </a:pPr>
            <a:r>
              <a:rPr lang="en-US" sz="995" b="1" dirty="0">
                <a:solidFill>
                  <a:srgbClr val="EFEFEF"/>
                </a:solidFill>
                <a:latin typeface="Liter" pitchFamily="34" charset="0"/>
                <a:ea typeface="Liter" pitchFamily="34" charset="-122"/>
                <a:cs typeface="Liter" pitchFamily="34" charset="-120"/>
              </a:rPr>
              <a:t>4004</a:t>
            </a:r>
            <a:endParaRPr lang="en-US" sz="1600" dirty="0"/>
          </a:p>
        </p:txBody>
      </p:sp>
      <p:sp>
        <p:nvSpPr>
          <p:cNvPr id="50" name="Text 47"/>
          <p:cNvSpPr/>
          <p:nvPr/>
        </p:nvSpPr>
        <p:spPr>
          <a:xfrm>
            <a:off x="11052243" y="3528551"/>
            <a:ext cx="604637" cy="144391"/>
          </a:xfrm>
          <a:prstGeom prst="rect">
            <a:avLst/>
          </a:prstGeom>
          <a:noFill/>
          <a:ln/>
        </p:spPr>
        <p:txBody>
          <a:bodyPr wrap="square" lIns="0" tIns="0" rIns="0" bIns="0" rtlCol="0" anchor="ctr"/>
          <a:lstStyle/>
          <a:p>
            <a:pPr>
              <a:lnSpc>
                <a:spcPct val="110000"/>
              </a:lnSpc>
            </a:pPr>
            <a:r>
              <a:rPr lang="en-US" sz="853" dirty="0">
                <a:solidFill>
                  <a:srgbClr val="8F8F8F"/>
                </a:solidFill>
                <a:latin typeface="Liter" pitchFamily="34" charset="0"/>
                <a:ea typeface="Liter" pitchFamily="34" charset="-122"/>
                <a:cs typeface="Liter" pitchFamily="34" charset="-120"/>
              </a:rPr>
              <a:t>4 bits • 1971</a:t>
            </a:r>
            <a:endParaRPr lang="en-US" sz="1600" dirty="0"/>
          </a:p>
        </p:txBody>
      </p:sp>
      <p:sp>
        <p:nvSpPr>
          <p:cNvPr id="51" name="Shape 48"/>
          <p:cNvSpPr/>
          <p:nvPr/>
        </p:nvSpPr>
        <p:spPr>
          <a:xfrm>
            <a:off x="8257914" y="3835381"/>
            <a:ext cx="3420258" cy="324879"/>
          </a:xfrm>
          <a:custGeom>
            <a:avLst/>
            <a:gdLst/>
            <a:ahLst/>
            <a:cxnLst/>
            <a:rect l="l" t="t" r="r" b="b"/>
            <a:pathLst>
              <a:path w="3420258" h="324879">
                <a:moveTo>
                  <a:pt x="72195" y="0"/>
                </a:moveTo>
                <a:lnTo>
                  <a:pt x="3348063" y="0"/>
                </a:lnTo>
                <a:cubicBezTo>
                  <a:pt x="3387935" y="0"/>
                  <a:pt x="3420258" y="32323"/>
                  <a:pt x="3420258" y="72195"/>
                </a:cubicBezTo>
                <a:lnTo>
                  <a:pt x="3420258" y="252685"/>
                </a:lnTo>
                <a:cubicBezTo>
                  <a:pt x="3420258" y="292557"/>
                  <a:pt x="3387935" y="324879"/>
                  <a:pt x="3348063" y="324879"/>
                </a:cubicBezTo>
                <a:lnTo>
                  <a:pt x="72195" y="324879"/>
                </a:lnTo>
                <a:cubicBezTo>
                  <a:pt x="32323" y="324879"/>
                  <a:pt x="0" y="292557"/>
                  <a:pt x="0" y="252685"/>
                </a:cubicBezTo>
                <a:lnTo>
                  <a:pt x="0" y="72195"/>
                </a:lnTo>
                <a:cubicBezTo>
                  <a:pt x="0" y="32349"/>
                  <a:pt x="32349" y="0"/>
                  <a:pt x="72195" y="0"/>
                </a:cubicBezTo>
                <a:close/>
              </a:path>
            </a:pathLst>
          </a:custGeom>
          <a:solidFill>
            <a:srgbClr val="333333"/>
          </a:solidFill>
          <a:ln/>
        </p:spPr>
      </p:sp>
      <p:sp>
        <p:nvSpPr>
          <p:cNvPr id="52" name="Text 49"/>
          <p:cNvSpPr/>
          <p:nvPr/>
        </p:nvSpPr>
        <p:spPr>
          <a:xfrm>
            <a:off x="8330110" y="3907577"/>
            <a:ext cx="379026" cy="180489"/>
          </a:xfrm>
          <a:prstGeom prst="rect">
            <a:avLst/>
          </a:prstGeom>
          <a:noFill/>
          <a:ln/>
        </p:spPr>
        <p:txBody>
          <a:bodyPr wrap="square" lIns="0" tIns="0" rIns="0" bIns="0" rtlCol="0" anchor="ctr"/>
          <a:lstStyle/>
          <a:p>
            <a:pPr>
              <a:lnSpc>
                <a:spcPct val="120000"/>
              </a:lnSpc>
            </a:pPr>
            <a:r>
              <a:rPr lang="en-US" sz="995" b="1" dirty="0">
                <a:solidFill>
                  <a:srgbClr val="EFEFEF"/>
                </a:solidFill>
                <a:latin typeface="Liter" pitchFamily="34" charset="0"/>
                <a:ea typeface="Liter" pitchFamily="34" charset="-122"/>
                <a:cs typeface="Liter" pitchFamily="34" charset="-120"/>
              </a:rPr>
              <a:t>8008</a:t>
            </a:r>
            <a:endParaRPr lang="en-US" sz="1600" dirty="0"/>
          </a:p>
        </p:txBody>
      </p:sp>
      <p:sp>
        <p:nvSpPr>
          <p:cNvPr id="53" name="Text 50"/>
          <p:cNvSpPr/>
          <p:nvPr/>
        </p:nvSpPr>
        <p:spPr>
          <a:xfrm>
            <a:off x="11029823" y="3925625"/>
            <a:ext cx="631710" cy="144391"/>
          </a:xfrm>
          <a:prstGeom prst="rect">
            <a:avLst/>
          </a:prstGeom>
          <a:noFill/>
          <a:ln/>
        </p:spPr>
        <p:txBody>
          <a:bodyPr wrap="square" lIns="0" tIns="0" rIns="0" bIns="0" rtlCol="0" anchor="ctr"/>
          <a:lstStyle/>
          <a:p>
            <a:pPr>
              <a:lnSpc>
                <a:spcPct val="110000"/>
              </a:lnSpc>
            </a:pPr>
            <a:r>
              <a:rPr lang="en-US" sz="853" dirty="0">
                <a:solidFill>
                  <a:srgbClr val="8F8F8F"/>
                </a:solidFill>
                <a:latin typeface="Liter" pitchFamily="34" charset="0"/>
                <a:ea typeface="Liter" pitchFamily="34" charset="-122"/>
                <a:cs typeface="Liter" pitchFamily="34" charset="-120"/>
              </a:rPr>
              <a:t>8 bits • 1972</a:t>
            </a:r>
            <a:endParaRPr lang="en-US" sz="1600" dirty="0"/>
          </a:p>
        </p:txBody>
      </p:sp>
      <p:sp>
        <p:nvSpPr>
          <p:cNvPr id="54" name="Shape 51"/>
          <p:cNvSpPr/>
          <p:nvPr/>
        </p:nvSpPr>
        <p:spPr>
          <a:xfrm>
            <a:off x="8257914" y="4232456"/>
            <a:ext cx="3420258" cy="324879"/>
          </a:xfrm>
          <a:custGeom>
            <a:avLst/>
            <a:gdLst/>
            <a:ahLst/>
            <a:cxnLst/>
            <a:rect l="l" t="t" r="r" b="b"/>
            <a:pathLst>
              <a:path w="3420258" h="324879">
                <a:moveTo>
                  <a:pt x="72195" y="0"/>
                </a:moveTo>
                <a:lnTo>
                  <a:pt x="3348063" y="0"/>
                </a:lnTo>
                <a:cubicBezTo>
                  <a:pt x="3387935" y="0"/>
                  <a:pt x="3420258" y="32323"/>
                  <a:pt x="3420258" y="72195"/>
                </a:cubicBezTo>
                <a:lnTo>
                  <a:pt x="3420258" y="252685"/>
                </a:lnTo>
                <a:cubicBezTo>
                  <a:pt x="3420258" y="292557"/>
                  <a:pt x="3387935" y="324879"/>
                  <a:pt x="3348063" y="324879"/>
                </a:cubicBezTo>
                <a:lnTo>
                  <a:pt x="72195" y="324879"/>
                </a:lnTo>
                <a:cubicBezTo>
                  <a:pt x="32323" y="324879"/>
                  <a:pt x="0" y="292557"/>
                  <a:pt x="0" y="252685"/>
                </a:cubicBezTo>
                <a:lnTo>
                  <a:pt x="0" y="72195"/>
                </a:lnTo>
                <a:cubicBezTo>
                  <a:pt x="0" y="32349"/>
                  <a:pt x="32349" y="0"/>
                  <a:pt x="72195" y="0"/>
                </a:cubicBezTo>
                <a:close/>
              </a:path>
            </a:pathLst>
          </a:custGeom>
          <a:solidFill>
            <a:srgbClr val="333333"/>
          </a:solidFill>
          <a:ln/>
        </p:spPr>
      </p:sp>
      <p:sp>
        <p:nvSpPr>
          <p:cNvPr id="55" name="Text 52"/>
          <p:cNvSpPr/>
          <p:nvPr/>
        </p:nvSpPr>
        <p:spPr>
          <a:xfrm>
            <a:off x="8330110" y="4304651"/>
            <a:ext cx="379026" cy="180489"/>
          </a:xfrm>
          <a:prstGeom prst="rect">
            <a:avLst/>
          </a:prstGeom>
          <a:noFill/>
          <a:ln/>
        </p:spPr>
        <p:txBody>
          <a:bodyPr wrap="square" lIns="0" tIns="0" rIns="0" bIns="0" rtlCol="0" anchor="ctr"/>
          <a:lstStyle/>
          <a:p>
            <a:pPr>
              <a:lnSpc>
                <a:spcPct val="120000"/>
              </a:lnSpc>
            </a:pPr>
            <a:r>
              <a:rPr lang="en-US" sz="995" b="1" dirty="0">
                <a:solidFill>
                  <a:srgbClr val="EFEFEF"/>
                </a:solidFill>
                <a:latin typeface="Liter" pitchFamily="34" charset="0"/>
                <a:ea typeface="Liter" pitchFamily="34" charset="-122"/>
                <a:cs typeface="Liter" pitchFamily="34" charset="-120"/>
              </a:rPr>
              <a:t>8080</a:t>
            </a:r>
            <a:endParaRPr lang="en-US" sz="1600" dirty="0"/>
          </a:p>
        </p:txBody>
      </p:sp>
      <p:sp>
        <p:nvSpPr>
          <p:cNvPr id="56" name="Text 53"/>
          <p:cNvSpPr/>
          <p:nvPr/>
        </p:nvSpPr>
        <p:spPr>
          <a:xfrm>
            <a:off x="11028977" y="4322700"/>
            <a:ext cx="631710" cy="144391"/>
          </a:xfrm>
          <a:prstGeom prst="rect">
            <a:avLst/>
          </a:prstGeom>
          <a:noFill/>
          <a:ln/>
        </p:spPr>
        <p:txBody>
          <a:bodyPr wrap="square" lIns="0" tIns="0" rIns="0" bIns="0" rtlCol="0" anchor="ctr"/>
          <a:lstStyle/>
          <a:p>
            <a:pPr>
              <a:lnSpc>
                <a:spcPct val="110000"/>
              </a:lnSpc>
            </a:pPr>
            <a:r>
              <a:rPr lang="en-US" sz="853" dirty="0">
                <a:solidFill>
                  <a:srgbClr val="8F8F8F"/>
                </a:solidFill>
                <a:latin typeface="Liter" pitchFamily="34" charset="0"/>
                <a:ea typeface="Liter" pitchFamily="34" charset="-122"/>
                <a:cs typeface="Liter" pitchFamily="34" charset="-120"/>
              </a:rPr>
              <a:t>8 bits • 1974</a:t>
            </a:r>
            <a:endParaRPr lang="en-US" sz="1600" dirty="0"/>
          </a:p>
        </p:txBody>
      </p:sp>
      <p:sp>
        <p:nvSpPr>
          <p:cNvPr id="57" name="Shape 54"/>
          <p:cNvSpPr/>
          <p:nvPr/>
        </p:nvSpPr>
        <p:spPr>
          <a:xfrm>
            <a:off x="8257914" y="4629531"/>
            <a:ext cx="3420258" cy="324879"/>
          </a:xfrm>
          <a:custGeom>
            <a:avLst/>
            <a:gdLst/>
            <a:ahLst/>
            <a:cxnLst/>
            <a:rect l="l" t="t" r="r" b="b"/>
            <a:pathLst>
              <a:path w="3420258" h="324879">
                <a:moveTo>
                  <a:pt x="72195" y="0"/>
                </a:moveTo>
                <a:lnTo>
                  <a:pt x="3348063" y="0"/>
                </a:lnTo>
                <a:cubicBezTo>
                  <a:pt x="3387935" y="0"/>
                  <a:pt x="3420258" y="32323"/>
                  <a:pt x="3420258" y="72195"/>
                </a:cubicBezTo>
                <a:lnTo>
                  <a:pt x="3420258" y="252685"/>
                </a:lnTo>
                <a:cubicBezTo>
                  <a:pt x="3420258" y="292557"/>
                  <a:pt x="3387935" y="324879"/>
                  <a:pt x="3348063" y="324879"/>
                </a:cubicBezTo>
                <a:lnTo>
                  <a:pt x="72195" y="324879"/>
                </a:lnTo>
                <a:cubicBezTo>
                  <a:pt x="32323" y="324879"/>
                  <a:pt x="0" y="292557"/>
                  <a:pt x="0" y="252685"/>
                </a:cubicBezTo>
                <a:lnTo>
                  <a:pt x="0" y="72195"/>
                </a:lnTo>
                <a:cubicBezTo>
                  <a:pt x="0" y="32349"/>
                  <a:pt x="32349" y="0"/>
                  <a:pt x="72195" y="0"/>
                </a:cubicBezTo>
                <a:close/>
              </a:path>
            </a:pathLst>
          </a:custGeom>
          <a:solidFill>
            <a:srgbClr val="333333"/>
          </a:solidFill>
          <a:ln/>
        </p:spPr>
      </p:sp>
      <p:sp>
        <p:nvSpPr>
          <p:cNvPr id="58" name="Text 55"/>
          <p:cNvSpPr/>
          <p:nvPr/>
        </p:nvSpPr>
        <p:spPr>
          <a:xfrm>
            <a:off x="8330110" y="4701726"/>
            <a:ext cx="379026" cy="180489"/>
          </a:xfrm>
          <a:prstGeom prst="rect">
            <a:avLst/>
          </a:prstGeom>
          <a:noFill/>
          <a:ln/>
        </p:spPr>
        <p:txBody>
          <a:bodyPr wrap="square" lIns="0" tIns="0" rIns="0" bIns="0" rtlCol="0" anchor="ctr"/>
          <a:lstStyle/>
          <a:p>
            <a:pPr>
              <a:lnSpc>
                <a:spcPct val="120000"/>
              </a:lnSpc>
            </a:pPr>
            <a:r>
              <a:rPr lang="en-US" sz="995" b="1" dirty="0">
                <a:solidFill>
                  <a:srgbClr val="EFEFEF"/>
                </a:solidFill>
                <a:latin typeface="Liter" pitchFamily="34" charset="0"/>
                <a:ea typeface="Liter" pitchFamily="34" charset="-122"/>
                <a:cs typeface="Liter" pitchFamily="34" charset="-120"/>
              </a:rPr>
              <a:t>8086</a:t>
            </a:r>
            <a:endParaRPr lang="en-US" sz="1600" dirty="0"/>
          </a:p>
        </p:txBody>
      </p:sp>
      <p:sp>
        <p:nvSpPr>
          <p:cNvPr id="59" name="Text 56"/>
          <p:cNvSpPr/>
          <p:nvPr/>
        </p:nvSpPr>
        <p:spPr>
          <a:xfrm>
            <a:off x="10984701" y="4719775"/>
            <a:ext cx="676832" cy="144391"/>
          </a:xfrm>
          <a:prstGeom prst="rect">
            <a:avLst/>
          </a:prstGeom>
          <a:noFill/>
          <a:ln/>
        </p:spPr>
        <p:txBody>
          <a:bodyPr wrap="square" lIns="0" tIns="0" rIns="0" bIns="0" rtlCol="0" anchor="ctr"/>
          <a:lstStyle/>
          <a:p>
            <a:pPr>
              <a:lnSpc>
                <a:spcPct val="110000"/>
              </a:lnSpc>
            </a:pPr>
            <a:r>
              <a:rPr lang="en-US" sz="853" dirty="0">
                <a:solidFill>
                  <a:srgbClr val="8F8F8F"/>
                </a:solidFill>
                <a:latin typeface="Liter" pitchFamily="34" charset="0"/>
                <a:ea typeface="Liter" pitchFamily="34" charset="-122"/>
                <a:cs typeface="Liter" pitchFamily="34" charset="-120"/>
              </a:rPr>
              <a:t>16 bits • 1978</a:t>
            </a:r>
            <a:endParaRPr lang="en-US" sz="1600" dirty="0"/>
          </a:p>
        </p:txBody>
      </p:sp>
      <p:sp>
        <p:nvSpPr>
          <p:cNvPr id="60" name="Shape 57"/>
          <p:cNvSpPr/>
          <p:nvPr/>
        </p:nvSpPr>
        <p:spPr>
          <a:xfrm>
            <a:off x="8257914" y="5026605"/>
            <a:ext cx="3420258" cy="324879"/>
          </a:xfrm>
          <a:custGeom>
            <a:avLst/>
            <a:gdLst/>
            <a:ahLst/>
            <a:cxnLst/>
            <a:rect l="l" t="t" r="r" b="b"/>
            <a:pathLst>
              <a:path w="3420258" h="324879">
                <a:moveTo>
                  <a:pt x="72195" y="0"/>
                </a:moveTo>
                <a:lnTo>
                  <a:pt x="3348063" y="0"/>
                </a:lnTo>
                <a:cubicBezTo>
                  <a:pt x="3387935" y="0"/>
                  <a:pt x="3420258" y="32323"/>
                  <a:pt x="3420258" y="72195"/>
                </a:cubicBezTo>
                <a:lnTo>
                  <a:pt x="3420258" y="252685"/>
                </a:lnTo>
                <a:cubicBezTo>
                  <a:pt x="3420258" y="292557"/>
                  <a:pt x="3387935" y="324879"/>
                  <a:pt x="3348063" y="324879"/>
                </a:cubicBezTo>
                <a:lnTo>
                  <a:pt x="72195" y="324879"/>
                </a:lnTo>
                <a:cubicBezTo>
                  <a:pt x="32323" y="324879"/>
                  <a:pt x="0" y="292557"/>
                  <a:pt x="0" y="252685"/>
                </a:cubicBezTo>
                <a:lnTo>
                  <a:pt x="0" y="72195"/>
                </a:lnTo>
                <a:cubicBezTo>
                  <a:pt x="0" y="32349"/>
                  <a:pt x="32349" y="0"/>
                  <a:pt x="72195" y="0"/>
                </a:cubicBezTo>
                <a:close/>
              </a:path>
            </a:pathLst>
          </a:custGeom>
          <a:solidFill>
            <a:srgbClr val="333333"/>
          </a:solidFill>
          <a:ln/>
        </p:spPr>
      </p:sp>
      <p:sp>
        <p:nvSpPr>
          <p:cNvPr id="61" name="Text 58"/>
          <p:cNvSpPr/>
          <p:nvPr/>
        </p:nvSpPr>
        <p:spPr>
          <a:xfrm>
            <a:off x="8330110" y="5098801"/>
            <a:ext cx="379026" cy="180489"/>
          </a:xfrm>
          <a:prstGeom prst="rect">
            <a:avLst/>
          </a:prstGeom>
          <a:noFill/>
          <a:ln/>
        </p:spPr>
        <p:txBody>
          <a:bodyPr wrap="square" lIns="0" tIns="0" rIns="0" bIns="0" rtlCol="0" anchor="ctr"/>
          <a:lstStyle/>
          <a:p>
            <a:pPr>
              <a:lnSpc>
                <a:spcPct val="120000"/>
              </a:lnSpc>
            </a:pPr>
            <a:r>
              <a:rPr lang="en-US" sz="995" b="1" dirty="0">
                <a:solidFill>
                  <a:srgbClr val="EFEFEF"/>
                </a:solidFill>
                <a:latin typeface="Liter" pitchFamily="34" charset="0"/>
                <a:ea typeface="Liter" pitchFamily="34" charset="-122"/>
                <a:cs typeface="Liter" pitchFamily="34" charset="-120"/>
              </a:rPr>
              <a:t>8088</a:t>
            </a:r>
            <a:endParaRPr lang="en-US" sz="1600" dirty="0"/>
          </a:p>
        </p:txBody>
      </p:sp>
      <p:sp>
        <p:nvSpPr>
          <p:cNvPr id="62" name="Text 59"/>
          <p:cNvSpPr/>
          <p:nvPr/>
        </p:nvSpPr>
        <p:spPr>
          <a:xfrm>
            <a:off x="10986393" y="5116850"/>
            <a:ext cx="676832" cy="144391"/>
          </a:xfrm>
          <a:prstGeom prst="rect">
            <a:avLst/>
          </a:prstGeom>
          <a:noFill/>
          <a:ln/>
        </p:spPr>
        <p:txBody>
          <a:bodyPr wrap="square" lIns="0" tIns="0" rIns="0" bIns="0" rtlCol="0" anchor="ctr"/>
          <a:lstStyle/>
          <a:p>
            <a:pPr>
              <a:lnSpc>
                <a:spcPct val="110000"/>
              </a:lnSpc>
            </a:pPr>
            <a:r>
              <a:rPr lang="en-US" sz="853" dirty="0">
                <a:solidFill>
                  <a:srgbClr val="8F8F8F"/>
                </a:solidFill>
                <a:latin typeface="Liter" pitchFamily="34" charset="0"/>
                <a:ea typeface="Liter" pitchFamily="34" charset="-122"/>
                <a:cs typeface="Liter" pitchFamily="34" charset="-120"/>
              </a:rPr>
              <a:t>16 bits • 1979</a:t>
            </a:r>
            <a:endParaRPr lang="en-US" sz="1600" dirty="0"/>
          </a:p>
        </p:txBody>
      </p:sp>
      <p:sp>
        <p:nvSpPr>
          <p:cNvPr id="63" name="Shape 60"/>
          <p:cNvSpPr/>
          <p:nvPr/>
        </p:nvSpPr>
        <p:spPr>
          <a:xfrm>
            <a:off x="8109011" y="5653803"/>
            <a:ext cx="3718064" cy="1200249"/>
          </a:xfrm>
          <a:custGeom>
            <a:avLst/>
            <a:gdLst/>
            <a:ahLst/>
            <a:cxnLst/>
            <a:rect l="l" t="t" r="r" b="b"/>
            <a:pathLst>
              <a:path w="3718064" h="1200249">
                <a:moveTo>
                  <a:pt x="108298" y="0"/>
                </a:moveTo>
                <a:lnTo>
                  <a:pt x="3609765" y="0"/>
                </a:lnTo>
                <a:cubicBezTo>
                  <a:pt x="3669577" y="0"/>
                  <a:pt x="3718064" y="48487"/>
                  <a:pt x="3718064" y="108298"/>
                </a:cubicBezTo>
                <a:lnTo>
                  <a:pt x="3718064" y="1091950"/>
                </a:lnTo>
                <a:cubicBezTo>
                  <a:pt x="3718064" y="1151762"/>
                  <a:pt x="3669577" y="1200249"/>
                  <a:pt x="3609765" y="1200249"/>
                </a:cubicBezTo>
                <a:lnTo>
                  <a:pt x="108298" y="1200249"/>
                </a:lnTo>
                <a:cubicBezTo>
                  <a:pt x="48487" y="1200249"/>
                  <a:pt x="0" y="1151762"/>
                  <a:pt x="0" y="1091950"/>
                </a:cubicBezTo>
                <a:lnTo>
                  <a:pt x="0" y="108298"/>
                </a:lnTo>
                <a:cubicBezTo>
                  <a:pt x="0" y="48527"/>
                  <a:pt x="48527" y="0"/>
                  <a:pt x="108298" y="0"/>
                </a:cubicBezTo>
                <a:close/>
              </a:path>
            </a:pathLst>
          </a:custGeom>
          <a:solidFill>
            <a:srgbClr val="6366F1">
              <a:alpha val="10196"/>
            </a:srgbClr>
          </a:solidFill>
          <a:ln w="12700">
            <a:solidFill>
              <a:srgbClr val="6366F1">
                <a:alpha val="30196"/>
              </a:srgbClr>
            </a:solidFill>
            <a:prstDash val="solid"/>
          </a:ln>
        </p:spPr>
      </p:sp>
      <p:sp>
        <p:nvSpPr>
          <p:cNvPr id="64" name="Text 61"/>
          <p:cNvSpPr/>
          <p:nvPr/>
        </p:nvSpPr>
        <p:spPr>
          <a:xfrm>
            <a:off x="8257914" y="5802706"/>
            <a:ext cx="3492453" cy="216586"/>
          </a:xfrm>
          <a:prstGeom prst="rect">
            <a:avLst/>
          </a:prstGeom>
          <a:noFill/>
          <a:ln/>
        </p:spPr>
        <p:txBody>
          <a:bodyPr wrap="square" lIns="0" tIns="0" rIns="0" bIns="0" rtlCol="0" anchor="ctr"/>
          <a:lstStyle/>
          <a:p>
            <a:pPr>
              <a:lnSpc>
                <a:spcPct val="130000"/>
              </a:lnSpc>
            </a:pPr>
            <a:r>
              <a:rPr lang="en-US" sz="1137" b="1" dirty="0">
                <a:solidFill>
                  <a:srgbClr val="EFEFEF"/>
                </a:solidFill>
                <a:latin typeface="Liter" pitchFamily="34" charset="0"/>
                <a:ea typeface="Liter" pitchFamily="34" charset="-122"/>
                <a:cs typeface="Liter" pitchFamily="34" charset="-120"/>
              </a:rPr>
              <a:t>Impacto Social</a:t>
            </a:r>
            <a:endParaRPr lang="en-US" sz="1600" dirty="0"/>
          </a:p>
        </p:txBody>
      </p:sp>
      <p:sp>
        <p:nvSpPr>
          <p:cNvPr id="65" name="Text 62"/>
          <p:cNvSpPr/>
          <p:nvPr/>
        </p:nvSpPr>
        <p:spPr>
          <a:xfrm>
            <a:off x="8257914" y="6091488"/>
            <a:ext cx="3483429" cy="613661"/>
          </a:xfrm>
          <a:prstGeom prst="rect">
            <a:avLst/>
          </a:prstGeom>
          <a:noFill/>
          <a:ln/>
        </p:spPr>
        <p:txBody>
          <a:bodyPr wrap="square" lIns="0" tIns="0" rIns="0" bIns="0" rtlCol="0" anchor="ctr"/>
          <a:lstStyle/>
          <a:p>
            <a:pPr>
              <a:lnSpc>
                <a:spcPct val="140000"/>
              </a:lnSpc>
            </a:pPr>
            <a:r>
              <a:rPr lang="en-US" sz="995" dirty="0">
                <a:solidFill>
                  <a:srgbClr val="8F8F8F"/>
                </a:solidFill>
                <a:latin typeface="Liter" pitchFamily="34" charset="0"/>
                <a:ea typeface="Liter" pitchFamily="34" charset="-122"/>
                <a:cs typeface="Liter" pitchFamily="34" charset="-120"/>
              </a:rPr>
              <a:t>La PC democratizó el acceso a la computación. Pasó de ser exclusiva de grandes corporaciones a estar disponible en hogares, escuelas y pequeñas empresas.</a:t>
            </a:r>
            <a:endParaRPr lang="en-US" sz="1600" dirty="0"/>
          </a:p>
        </p:txBody>
      </p:sp>
    </p:spTree>
  </p:cSld>
  <p:clrMapOvr>
    <a:masterClrMapping/>
  </p:clrMapOvr>
  <p:transition>
    <p:fade/>
    <p:spd val="med"/>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91919"/>
        </a:solidFill>
      </p:bgPr>
    </p:bg>
    <p:spTree>
      <p:nvGrpSpPr>
        <p:cNvPr id="1" name=""/>
        <p:cNvGrpSpPr/>
        <p:nvPr/>
      </p:nvGrpSpPr>
      <p:grpSpPr>
        <a:xfrm>
          <a:off x="0" y="0"/>
          <a:ext cx="0" cy="0"/>
          <a:chOff x="0" y="0"/>
          <a:chExt cx="0" cy="0"/>
        </a:xfrm>
      </p:grpSpPr>
      <p:sp>
        <p:nvSpPr>
          <p:cNvPr id="2" name="Text 0"/>
          <p:cNvSpPr/>
          <p:nvPr/>
        </p:nvSpPr>
        <p:spPr>
          <a:xfrm>
            <a:off x="336099" y="352904"/>
            <a:ext cx="1823338" cy="168050"/>
          </a:xfrm>
          <a:prstGeom prst="rect">
            <a:avLst/>
          </a:prstGeom>
          <a:noFill/>
          <a:ln/>
        </p:spPr>
        <p:txBody>
          <a:bodyPr wrap="square" lIns="0" tIns="0" rIns="0" bIns="0" rtlCol="0" anchor="ctr"/>
          <a:lstStyle/>
          <a:p>
            <a:pPr>
              <a:lnSpc>
                <a:spcPct val="120000"/>
              </a:lnSpc>
            </a:pPr>
            <a:r>
              <a:rPr lang="en-US" sz="926" b="1" spc="46" kern="0" dirty="0">
                <a:solidFill>
                  <a:srgbClr val="6366F1"/>
                </a:solidFill>
                <a:latin typeface="Liter" pitchFamily="34" charset="0"/>
                <a:ea typeface="Liter" pitchFamily="34" charset="-122"/>
                <a:cs typeface="Liter" pitchFamily="34" charset="-120"/>
              </a:rPr>
              <a:t>07 / Quinta y Sexta Generación</a:t>
            </a:r>
            <a:endParaRPr lang="en-US" sz="1600" dirty="0"/>
          </a:p>
        </p:txBody>
      </p:sp>
      <p:sp>
        <p:nvSpPr>
          <p:cNvPr id="3" name="Shape 1"/>
          <p:cNvSpPr/>
          <p:nvPr/>
        </p:nvSpPr>
        <p:spPr>
          <a:xfrm>
            <a:off x="2199218" y="336099"/>
            <a:ext cx="705808" cy="201660"/>
          </a:xfrm>
          <a:custGeom>
            <a:avLst/>
            <a:gdLst/>
            <a:ahLst/>
            <a:cxnLst/>
            <a:rect l="l" t="t" r="r" b="b"/>
            <a:pathLst>
              <a:path w="705808" h="201660">
                <a:moveTo>
                  <a:pt x="100830" y="0"/>
                </a:moveTo>
                <a:lnTo>
                  <a:pt x="604979" y="0"/>
                </a:lnTo>
                <a:cubicBezTo>
                  <a:pt x="660665" y="0"/>
                  <a:pt x="705808" y="45143"/>
                  <a:pt x="705808" y="100830"/>
                </a:cubicBezTo>
                <a:lnTo>
                  <a:pt x="705808" y="100830"/>
                </a:lnTo>
                <a:cubicBezTo>
                  <a:pt x="705808" y="156517"/>
                  <a:pt x="660665" y="201660"/>
                  <a:pt x="604979" y="201660"/>
                </a:cubicBezTo>
                <a:lnTo>
                  <a:pt x="100830" y="201660"/>
                </a:lnTo>
                <a:cubicBezTo>
                  <a:pt x="45180" y="201660"/>
                  <a:pt x="0" y="156479"/>
                  <a:pt x="0" y="100830"/>
                </a:cubicBezTo>
                <a:lnTo>
                  <a:pt x="0" y="100830"/>
                </a:lnTo>
                <a:cubicBezTo>
                  <a:pt x="0" y="45180"/>
                  <a:pt x="45180" y="0"/>
                  <a:pt x="100830" y="0"/>
                </a:cubicBezTo>
                <a:close/>
              </a:path>
            </a:pathLst>
          </a:custGeom>
          <a:solidFill>
            <a:srgbClr val="6366F1">
              <a:alpha val="20000"/>
            </a:srgbClr>
          </a:solidFill>
          <a:ln/>
        </p:spPr>
      </p:sp>
      <p:sp>
        <p:nvSpPr>
          <p:cNvPr id="4" name="Text 2"/>
          <p:cNvSpPr/>
          <p:nvPr/>
        </p:nvSpPr>
        <p:spPr>
          <a:xfrm>
            <a:off x="2199218" y="336099"/>
            <a:ext cx="756223" cy="201660"/>
          </a:xfrm>
          <a:prstGeom prst="rect">
            <a:avLst/>
          </a:prstGeom>
          <a:noFill/>
          <a:ln/>
        </p:spPr>
        <p:txBody>
          <a:bodyPr wrap="square" lIns="100830" tIns="33610" rIns="100830" bIns="33610" rtlCol="0" anchor="ctr"/>
          <a:lstStyle/>
          <a:p>
            <a:pPr>
              <a:lnSpc>
                <a:spcPct val="110000"/>
              </a:lnSpc>
            </a:pPr>
            <a:r>
              <a:rPr lang="en-US" sz="794" b="1" dirty="0">
                <a:solidFill>
                  <a:srgbClr val="6366F1"/>
                </a:solidFill>
                <a:latin typeface="Liter" pitchFamily="34" charset="0"/>
                <a:ea typeface="Liter" pitchFamily="34" charset="-122"/>
                <a:cs typeface="Liter" pitchFamily="34" charset="-120"/>
              </a:rPr>
              <a:t>1982-2020</a:t>
            </a:r>
            <a:endParaRPr lang="en-US" sz="1600" dirty="0"/>
          </a:p>
        </p:txBody>
      </p:sp>
      <p:sp>
        <p:nvSpPr>
          <p:cNvPr id="5" name="Text 3"/>
          <p:cNvSpPr/>
          <p:nvPr/>
        </p:nvSpPr>
        <p:spPr>
          <a:xfrm>
            <a:off x="336099" y="604979"/>
            <a:ext cx="11671046" cy="336099"/>
          </a:xfrm>
          <a:prstGeom prst="rect">
            <a:avLst/>
          </a:prstGeom>
          <a:noFill/>
          <a:ln/>
        </p:spPr>
        <p:txBody>
          <a:bodyPr wrap="square" lIns="0" tIns="0" rIns="0" bIns="0" rtlCol="0" anchor="ctr"/>
          <a:lstStyle/>
          <a:p>
            <a:pPr>
              <a:lnSpc>
                <a:spcPct val="90000"/>
              </a:lnSpc>
            </a:pPr>
            <a:r>
              <a:rPr lang="en-US" sz="2382" b="1" dirty="0">
                <a:solidFill>
                  <a:srgbClr val="EFEFEF"/>
                </a:solidFill>
                <a:latin typeface="Liter" pitchFamily="34" charset="0"/>
                <a:ea typeface="Liter" pitchFamily="34" charset="-122"/>
                <a:cs typeface="Liter" pitchFamily="34" charset="-120"/>
              </a:rPr>
              <a:t>Internet, IA y la Computación Moderna</a:t>
            </a:r>
            <a:endParaRPr lang="en-US" sz="1600" dirty="0"/>
          </a:p>
        </p:txBody>
      </p:sp>
      <p:sp>
        <p:nvSpPr>
          <p:cNvPr id="6" name="Shape 4"/>
          <p:cNvSpPr/>
          <p:nvPr/>
        </p:nvSpPr>
        <p:spPr>
          <a:xfrm>
            <a:off x="336099" y="1041908"/>
            <a:ext cx="806638" cy="33610"/>
          </a:xfrm>
          <a:custGeom>
            <a:avLst/>
            <a:gdLst/>
            <a:ahLst/>
            <a:cxnLst/>
            <a:rect l="l" t="t" r="r" b="b"/>
            <a:pathLst>
              <a:path w="806638" h="33610">
                <a:moveTo>
                  <a:pt x="0" y="0"/>
                </a:moveTo>
                <a:lnTo>
                  <a:pt x="806638" y="0"/>
                </a:lnTo>
                <a:lnTo>
                  <a:pt x="806638" y="33610"/>
                </a:lnTo>
                <a:lnTo>
                  <a:pt x="0" y="33610"/>
                </a:lnTo>
                <a:lnTo>
                  <a:pt x="0" y="0"/>
                </a:lnTo>
                <a:close/>
              </a:path>
            </a:pathLst>
          </a:custGeom>
          <a:solidFill>
            <a:srgbClr val="6366F1"/>
          </a:solidFill>
          <a:ln/>
        </p:spPr>
      </p:sp>
      <p:sp>
        <p:nvSpPr>
          <p:cNvPr id="7" name="Shape 5"/>
          <p:cNvSpPr/>
          <p:nvPr/>
        </p:nvSpPr>
        <p:spPr>
          <a:xfrm>
            <a:off x="340300" y="1247768"/>
            <a:ext cx="5663272" cy="2865246"/>
          </a:xfrm>
          <a:custGeom>
            <a:avLst/>
            <a:gdLst/>
            <a:ahLst/>
            <a:cxnLst/>
            <a:rect l="l" t="t" r="r" b="b"/>
            <a:pathLst>
              <a:path w="5663272" h="2865246">
                <a:moveTo>
                  <a:pt x="100828" y="0"/>
                </a:moveTo>
                <a:lnTo>
                  <a:pt x="5562444" y="0"/>
                </a:lnTo>
                <a:cubicBezTo>
                  <a:pt x="5618130" y="0"/>
                  <a:pt x="5663272" y="45142"/>
                  <a:pt x="5663272" y="100828"/>
                </a:cubicBezTo>
                <a:lnTo>
                  <a:pt x="5663272" y="2764418"/>
                </a:lnTo>
                <a:cubicBezTo>
                  <a:pt x="5663272" y="2820104"/>
                  <a:pt x="5618130" y="2865246"/>
                  <a:pt x="5562444" y="2865246"/>
                </a:cubicBezTo>
                <a:lnTo>
                  <a:pt x="100828" y="2865246"/>
                </a:lnTo>
                <a:cubicBezTo>
                  <a:pt x="45142" y="2865246"/>
                  <a:pt x="0" y="2820104"/>
                  <a:pt x="0" y="2764418"/>
                </a:cubicBezTo>
                <a:lnTo>
                  <a:pt x="0" y="100828"/>
                </a:lnTo>
                <a:cubicBezTo>
                  <a:pt x="0" y="45180"/>
                  <a:pt x="45180" y="0"/>
                  <a:pt x="100828" y="0"/>
                </a:cubicBezTo>
                <a:close/>
              </a:path>
            </a:pathLst>
          </a:custGeom>
          <a:solidFill>
            <a:srgbClr val="262626"/>
          </a:solidFill>
          <a:ln w="12700">
            <a:solidFill>
              <a:srgbClr val="333333"/>
            </a:solidFill>
            <a:prstDash val="solid"/>
          </a:ln>
        </p:spPr>
      </p:sp>
      <p:sp>
        <p:nvSpPr>
          <p:cNvPr id="8" name="Shape 6"/>
          <p:cNvSpPr/>
          <p:nvPr/>
        </p:nvSpPr>
        <p:spPr>
          <a:xfrm>
            <a:off x="512551" y="1420019"/>
            <a:ext cx="604979" cy="235269"/>
          </a:xfrm>
          <a:custGeom>
            <a:avLst/>
            <a:gdLst/>
            <a:ahLst/>
            <a:cxnLst/>
            <a:rect l="l" t="t" r="r" b="b"/>
            <a:pathLst>
              <a:path w="604979" h="235269">
                <a:moveTo>
                  <a:pt x="117635" y="0"/>
                </a:moveTo>
                <a:lnTo>
                  <a:pt x="487344" y="0"/>
                </a:lnTo>
                <a:cubicBezTo>
                  <a:pt x="552312" y="0"/>
                  <a:pt x="604979" y="52667"/>
                  <a:pt x="604979" y="117635"/>
                </a:cubicBezTo>
                <a:lnTo>
                  <a:pt x="604979" y="117635"/>
                </a:lnTo>
                <a:cubicBezTo>
                  <a:pt x="604979" y="182603"/>
                  <a:pt x="552312" y="235269"/>
                  <a:pt x="487344" y="235269"/>
                </a:cubicBezTo>
                <a:lnTo>
                  <a:pt x="117635" y="235269"/>
                </a:lnTo>
                <a:cubicBezTo>
                  <a:pt x="52667" y="235269"/>
                  <a:pt x="0" y="182603"/>
                  <a:pt x="0" y="117635"/>
                </a:cubicBezTo>
                <a:lnTo>
                  <a:pt x="0" y="117635"/>
                </a:lnTo>
                <a:cubicBezTo>
                  <a:pt x="0" y="52667"/>
                  <a:pt x="52667" y="0"/>
                  <a:pt x="117635" y="0"/>
                </a:cubicBezTo>
                <a:close/>
              </a:path>
            </a:pathLst>
          </a:custGeom>
          <a:solidFill>
            <a:srgbClr val="6366F1">
              <a:alpha val="20000"/>
            </a:srgbClr>
          </a:solidFill>
          <a:ln/>
        </p:spPr>
      </p:sp>
      <p:sp>
        <p:nvSpPr>
          <p:cNvPr id="9" name="Text 7"/>
          <p:cNvSpPr/>
          <p:nvPr/>
        </p:nvSpPr>
        <p:spPr>
          <a:xfrm>
            <a:off x="512551" y="1420019"/>
            <a:ext cx="663796" cy="235269"/>
          </a:xfrm>
          <a:prstGeom prst="rect">
            <a:avLst/>
          </a:prstGeom>
          <a:noFill/>
          <a:ln/>
        </p:spPr>
        <p:txBody>
          <a:bodyPr wrap="square" lIns="100830" tIns="33610" rIns="100830" bIns="33610" rtlCol="0" anchor="ctr"/>
          <a:lstStyle/>
          <a:p>
            <a:pPr>
              <a:lnSpc>
                <a:spcPct val="120000"/>
              </a:lnSpc>
            </a:pPr>
            <a:r>
              <a:rPr lang="en-US" sz="926" b="1" dirty="0">
                <a:solidFill>
                  <a:srgbClr val="6366F1"/>
                </a:solidFill>
                <a:latin typeface="Liter" pitchFamily="34" charset="0"/>
                <a:ea typeface="Liter" pitchFamily="34" charset="-122"/>
                <a:cs typeface="Liter" pitchFamily="34" charset="-120"/>
              </a:rPr>
              <a:t>5ta Gen</a:t>
            </a:r>
            <a:endParaRPr lang="en-US" sz="1600" dirty="0"/>
          </a:p>
        </p:txBody>
      </p:sp>
      <p:sp>
        <p:nvSpPr>
          <p:cNvPr id="10" name="Text 8"/>
          <p:cNvSpPr/>
          <p:nvPr/>
        </p:nvSpPr>
        <p:spPr>
          <a:xfrm>
            <a:off x="1215997" y="1453629"/>
            <a:ext cx="621784" cy="168050"/>
          </a:xfrm>
          <a:prstGeom prst="rect">
            <a:avLst/>
          </a:prstGeom>
          <a:noFill/>
          <a:ln/>
        </p:spPr>
        <p:txBody>
          <a:bodyPr wrap="square" lIns="0" tIns="0" rIns="0" bIns="0" rtlCol="0" anchor="ctr"/>
          <a:lstStyle/>
          <a:p>
            <a:pPr>
              <a:lnSpc>
                <a:spcPct val="120000"/>
              </a:lnSpc>
            </a:pPr>
            <a:r>
              <a:rPr lang="en-US" sz="926" dirty="0">
                <a:solidFill>
                  <a:srgbClr val="8F8F8F"/>
                </a:solidFill>
                <a:latin typeface="Liter" pitchFamily="34" charset="0"/>
                <a:ea typeface="Liter" pitchFamily="34" charset="-122"/>
                <a:cs typeface="Liter" pitchFamily="34" charset="-120"/>
              </a:rPr>
              <a:t>1982-1989</a:t>
            </a:r>
            <a:endParaRPr lang="en-US" sz="1600" dirty="0"/>
          </a:p>
        </p:txBody>
      </p:sp>
      <p:sp>
        <p:nvSpPr>
          <p:cNvPr id="11" name="Text 9"/>
          <p:cNvSpPr/>
          <p:nvPr/>
        </p:nvSpPr>
        <p:spPr>
          <a:xfrm>
            <a:off x="512551" y="1789728"/>
            <a:ext cx="5402795" cy="235269"/>
          </a:xfrm>
          <a:prstGeom prst="rect">
            <a:avLst/>
          </a:prstGeom>
          <a:noFill/>
          <a:ln/>
        </p:spPr>
        <p:txBody>
          <a:bodyPr wrap="square" lIns="0" tIns="0" rIns="0" bIns="0" rtlCol="0" anchor="ctr"/>
          <a:lstStyle/>
          <a:p>
            <a:pPr>
              <a:lnSpc>
                <a:spcPct val="120000"/>
              </a:lnSpc>
            </a:pPr>
            <a:r>
              <a:rPr lang="en-US" sz="1323" b="1" dirty="0">
                <a:solidFill>
                  <a:srgbClr val="EFEFEF"/>
                </a:solidFill>
                <a:latin typeface="Liter" pitchFamily="34" charset="0"/>
                <a:ea typeface="Liter" pitchFamily="34" charset="-122"/>
                <a:cs typeface="Liter" pitchFamily="34" charset="-120"/>
              </a:rPr>
              <a:t>La Era de Conectividad</a:t>
            </a:r>
            <a:endParaRPr lang="en-US" sz="1600" dirty="0"/>
          </a:p>
        </p:txBody>
      </p:sp>
      <p:sp>
        <p:nvSpPr>
          <p:cNvPr id="12" name="Shape 10"/>
          <p:cNvSpPr/>
          <p:nvPr/>
        </p:nvSpPr>
        <p:spPr>
          <a:xfrm>
            <a:off x="512551" y="2159438"/>
            <a:ext cx="336099" cy="336099"/>
          </a:xfrm>
          <a:custGeom>
            <a:avLst/>
            <a:gdLst/>
            <a:ahLst/>
            <a:cxnLst/>
            <a:rect l="l" t="t" r="r" b="b"/>
            <a:pathLst>
              <a:path w="336099" h="336099">
                <a:moveTo>
                  <a:pt x="67220" y="0"/>
                </a:moveTo>
                <a:lnTo>
                  <a:pt x="268879" y="0"/>
                </a:lnTo>
                <a:cubicBezTo>
                  <a:pt x="305979" y="0"/>
                  <a:pt x="336099" y="30120"/>
                  <a:pt x="336099" y="67220"/>
                </a:cubicBezTo>
                <a:lnTo>
                  <a:pt x="336099" y="268879"/>
                </a:lnTo>
                <a:cubicBezTo>
                  <a:pt x="336099" y="306004"/>
                  <a:pt x="306004" y="336099"/>
                  <a:pt x="268879" y="336099"/>
                </a:cubicBezTo>
                <a:lnTo>
                  <a:pt x="67220" y="336099"/>
                </a:lnTo>
                <a:cubicBezTo>
                  <a:pt x="30120" y="336099"/>
                  <a:pt x="0" y="305979"/>
                  <a:pt x="0" y="268879"/>
                </a:cubicBezTo>
                <a:lnTo>
                  <a:pt x="0" y="67220"/>
                </a:lnTo>
                <a:cubicBezTo>
                  <a:pt x="0" y="30095"/>
                  <a:pt x="30095" y="0"/>
                  <a:pt x="67220" y="0"/>
                </a:cubicBezTo>
                <a:close/>
              </a:path>
            </a:pathLst>
          </a:custGeom>
          <a:solidFill>
            <a:srgbClr val="6366F1">
              <a:alpha val="20000"/>
            </a:srgbClr>
          </a:solidFill>
          <a:ln/>
        </p:spPr>
      </p:sp>
      <p:sp>
        <p:nvSpPr>
          <p:cNvPr id="13" name="Shape 11"/>
          <p:cNvSpPr/>
          <p:nvPr/>
        </p:nvSpPr>
        <p:spPr>
          <a:xfrm>
            <a:off x="613381" y="2260267"/>
            <a:ext cx="134440" cy="134440"/>
          </a:xfrm>
          <a:custGeom>
            <a:avLst/>
            <a:gdLst/>
            <a:ahLst/>
            <a:cxnLst/>
            <a:rect l="l" t="t" r="r" b="b"/>
            <a:pathLst>
              <a:path w="134440" h="134440">
                <a:moveTo>
                  <a:pt x="92401" y="73522"/>
                </a:moveTo>
                <a:lnTo>
                  <a:pt x="42275" y="73522"/>
                </a:lnTo>
                <a:cubicBezTo>
                  <a:pt x="43036" y="90458"/>
                  <a:pt x="46791" y="106055"/>
                  <a:pt x="52122" y="117477"/>
                </a:cubicBezTo>
                <a:cubicBezTo>
                  <a:pt x="55115" y="123910"/>
                  <a:pt x="58345" y="128453"/>
                  <a:pt x="61338" y="131236"/>
                </a:cubicBezTo>
                <a:cubicBezTo>
                  <a:pt x="64279" y="133993"/>
                  <a:pt x="66301" y="134440"/>
                  <a:pt x="67351" y="134440"/>
                </a:cubicBezTo>
                <a:cubicBezTo>
                  <a:pt x="68401" y="134440"/>
                  <a:pt x="70423" y="133993"/>
                  <a:pt x="73364" y="131236"/>
                </a:cubicBezTo>
                <a:cubicBezTo>
                  <a:pt x="76358" y="128453"/>
                  <a:pt x="79587" y="123884"/>
                  <a:pt x="82581" y="117477"/>
                </a:cubicBezTo>
                <a:cubicBezTo>
                  <a:pt x="87911" y="106055"/>
                  <a:pt x="91666" y="90458"/>
                  <a:pt x="92427" y="73522"/>
                </a:cubicBezTo>
                <a:close/>
                <a:moveTo>
                  <a:pt x="42249" y="60918"/>
                </a:moveTo>
                <a:lnTo>
                  <a:pt x="92375" y="60918"/>
                </a:lnTo>
                <a:cubicBezTo>
                  <a:pt x="91640" y="43982"/>
                  <a:pt x="87885" y="28385"/>
                  <a:pt x="82554" y="16963"/>
                </a:cubicBezTo>
                <a:cubicBezTo>
                  <a:pt x="79561" y="10556"/>
                  <a:pt x="76331" y="5987"/>
                  <a:pt x="73338" y="3203"/>
                </a:cubicBezTo>
                <a:cubicBezTo>
                  <a:pt x="70397" y="446"/>
                  <a:pt x="68375" y="0"/>
                  <a:pt x="67325" y="0"/>
                </a:cubicBezTo>
                <a:cubicBezTo>
                  <a:pt x="66275" y="0"/>
                  <a:pt x="64253" y="446"/>
                  <a:pt x="61312" y="3203"/>
                </a:cubicBezTo>
                <a:cubicBezTo>
                  <a:pt x="58318" y="5987"/>
                  <a:pt x="55089" y="10556"/>
                  <a:pt x="52095" y="16963"/>
                </a:cubicBezTo>
                <a:cubicBezTo>
                  <a:pt x="46765" y="28385"/>
                  <a:pt x="43010" y="43982"/>
                  <a:pt x="42249" y="60918"/>
                </a:cubicBezTo>
                <a:close/>
                <a:moveTo>
                  <a:pt x="29645" y="60918"/>
                </a:moveTo>
                <a:cubicBezTo>
                  <a:pt x="30564" y="38441"/>
                  <a:pt x="36367" y="17566"/>
                  <a:pt x="44848" y="3860"/>
                </a:cubicBezTo>
                <a:cubicBezTo>
                  <a:pt x="20665" y="12420"/>
                  <a:pt x="2862" y="34450"/>
                  <a:pt x="394" y="60918"/>
                </a:cubicBezTo>
                <a:lnTo>
                  <a:pt x="29645" y="60918"/>
                </a:lnTo>
                <a:close/>
                <a:moveTo>
                  <a:pt x="394" y="73522"/>
                </a:moveTo>
                <a:cubicBezTo>
                  <a:pt x="2862" y="99990"/>
                  <a:pt x="20665" y="122020"/>
                  <a:pt x="44848" y="130580"/>
                </a:cubicBezTo>
                <a:cubicBezTo>
                  <a:pt x="36367" y="116873"/>
                  <a:pt x="30564" y="95998"/>
                  <a:pt x="29645" y="73522"/>
                </a:cubicBezTo>
                <a:lnTo>
                  <a:pt x="394" y="73522"/>
                </a:lnTo>
                <a:close/>
                <a:moveTo>
                  <a:pt x="105005" y="73522"/>
                </a:moveTo>
                <a:cubicBezTo>
                  <a:pt x="104086" y="95998"/>
                  <a:pt x="98283" y="116873"/>
                  <a:pt x="89802" y="130580"/>
                </a:cubicBezTo>
                <a:cubicBezTo>
                  <a:pt x="113985" y="121994"/>
                  <a:pt x="131788" y="99990"/>
                  <a:pt x="134256" y="73522"/>
                </a:cubicBezTo>
                <a:lnTo>
                  <a:pt x="105005" y="73522"/>
                </a:lnTo>
                <a:close/>
                <a:moveTo>
                  <a:pt x="134256" y="60918"/>
                </a:moveTo>
                <a:cubicBezTo>
                  <a:pt x="131788" y="34450"/>
                  <a:pt x="113985" y="12420"/>
                  <a:pt x="89802" y="3860"/>
                </a:cubicBezTo>
                <a:cubicBezTo>
                  <a:pt x="98283" y="17566"/>
                  <a:pt x="104086" y="38441"/>
                  <a:pt x="105005" y="60918"/>
                </a:cubicBezTo>
                <a:lnTo>
                  <a:pt x="134256" y="60918"/>
                </a:lnTo>
                <a:close/>
              </a:path>
            </a:pathLst>
          </a:custGeom>
          <a:solidFill>
            <a:srgbClr val="6366F1"/>
          </a:solidFill>
          <a:ln/>
        </p:spPr>
      </p:sp>
      <p:sp>
        <p:nvSpPr>
          <p:cNvPr id="14" name="Text 12"/>
          <p:cNvSpPr/>
          <p:nvPr/>
        </p:nvSpPr>
        <p:spPr>
          <a:xfrm>
            <a:off x="949480" y="2159438"/>
            <a:ext cx="3722299" cy="201660"/>
          </a:xfrm>
          <a:prstGeom prst="rect">
            <a:avLst/>
          </a:prstGeom>
          <a:noFill/>
          <a:ln/>
        </p:spPr>
        <p:txBody>
          <a:bodyPr wrap="square" lIns="0" tIns="0" rIns="0" bIns="0" rtlCol="0" anchor="ctr"/>
          <a:lstStyle/>
          <a:p>
            <a:pPr>
              <a:lnSpc>
                <a:spcPct val="130000"/>
              </a:lnSpc>
            </a:pPr>
            <a:r>
              <a:rPr lang="en-US" sz="1059" b="1" dirty="0">
                <a:solidFill>
                  <a:srgbClr val="EFEFEF"/>
                </a:solidFill>
                <a:latin typeface="Liter" pitchFamily="34" charset="0"/>
                <a:ea typeface="Liter" pitchFamily="34" charset="-122"/>
                <a:cs typeface="Liter" pitchFamily="34" charset="-120"/>
              </a:rPr>
              <a:t>Internet</a:t>
            </a:r>
            <a:endParaRPr lang="en-US" sz="1600" dirty="0"/>
          </a:p>
        </p:txBody>
      </p:sp>
      <p:sp>
        <p:nvSpPr>
          <p:cNvPr id="15" name="Text 13"/>
          <p:cNvSpPr/>
          <p:nvPr/>
        </p:nvSpPr>
        <p:spPr>
          <a:xfrm>
            <a:off x="949480" y="2361097"/>
            <a:ext cx="3713897" cy="168050"/>
          </a:xfrm>
          <a:prstGeom prst="rect">
            <a:avLst/>
          </a:prstGeom>
          <a:noFill/>
          <a:ln/>
        </p:spPr>
        <p:txBody>
          <a:bodyPr wrap="square" lIns="0" tIns="0" rIns="0" bIns="0" rtlCol="0" anchor="ctr"/>
          <a:lstStyle/>
          <a:p>
            <a:pPr>
              <a:lnSpc>
                <a:spcPct val="120000"/>
              </a:lnSpc>
            </a:pPr>
            <a:r>
              <a:rPr lang="en-US" sz="926" dirty="0">
                <a:solidFill>
                  <a:srgbClr val="8F8F8F"/>
                </a:solidFill>
                <a:latin typeface="Liter" pitchFamily="34" charset="0"/>
                <a:ea typeface="Liter" pitchFamily="34" charset="-122"/>
                <a:cs typeface="Liter" pitchFamily="34" charset="-120"/>
              </a:rPr>
              <a:t>ARPANET evoluciona a la "red de redes". TCP/IP estandarizado en 1982</a:t>
            </a:r>
            <a:endParaRPr lang="en-US" sz="1600" dirty="0"/>
          </a:p>
        </p:txBody>
      </p:sp>
      <p:sp>
        <p:nvSpPr>
          <p:cNvPr id="16" name="Shape 14"/>
          <p:cNvSpPr/>
          <p:nvPr/>
        </p:nvSpPr>
        <p:spPr>
          <a:xfrm>
            <a:off x="512551" y="2629977"/>
            <a:ext cx="336099" cy="336099"/>
          </a:xfrm>
          <a:custGeom>
            <a:avLst/>
            <a:gdLst/>
            <a:ahLst/>
            <a:cxnLst/>
            <a:rect l="l" t="t" r="r" b="b"/>
            <a:pathLst>
              <a:path w="336099" h="336099">
                <a:moveTo>
                  <a:pt x="67220" y="0"/>
                </a:moveTo>
                <a:lnTo>
                  <a:pt x="268879" y="0"/>
                </a:lnTo>
                <a:cubicBezTo>
                  <a:pt x="305979" y="0"/>
                  <a:pt x="336099" y="30120"/>
                  <a:pt x="336099" y="67220"/>
                </a:cubicBezTo>
                <a:lnTo>
                  <a:pt x="336099" y="268879"/>
                </a:lnTo>
                <a:cubicBezTo>
                  <a:pt x="336099" y="306004"/>
                  <a:pt x="306004" y="336099"/>
                  <a:pt x="268879" y="336099"/>
                </a:cubicBezTo>
                <a:lnTo>
                  <a:pt x="67220" y="336099"/>
                </a:lnTo>
                <a:cubicBezTo>
                  <a:pt x="30120" y="336099"/>
                  <a:pt x="0" y="305979"/>
                  <a:pt x="0" y="268879"/>
                </a:cubicBezTo>
                <a:lnTo>
                  <a:pt x="0" y="67220"/>
                </a:lnTo>
                <a:cubicBezTo>
                  <a:pt x="0" y="30095"/>
                  <a:pt x="30095" y="0"/>
                  <a:pt x="67220" y="0"/>
                </a:cubicBezTo>
                <a:close/>
              </a:path>
            </a:pathLst>
          </a:custGeom>
          <a:solidFill>
            <a:srgbClr val="6366F1">
              <a:alpha val="20000"/>
            </a:srgbClr>
          </a:solidFill>
          <a:ln/>
        </p:spPr>
      </p:sp>
      <p:sp>
        <p:nvSpPr>
          <p:cNvPr id="17" name="Shape 15"/>
          <p:cNvSpPr/>
          <p:nvPr/>
        </p:nvSpPr>
        <p:spPr>
          <a:xfrm>
            <a:off x="613381" y="2730806"/>
            <a:ext cx="134440" cy="134440"/>
          </a:xfrm>
          <a:custGeom>
            <a:avLst/>
            <a:gdLst/>
            <a:ahLst/>
            <a:cxnLst/>
            <a:rect l="l" t="t" r="r" b="b"/>
            <a:pathLst>
              <a:path w="134440" h="134440">
                <a:moveTo>
                  <a:pt x="31509" y="14704"/>
                </a:moveTo>
                <a:cubicBezTo>
                  <a:pt x="31509" y="6591"/>
                  <a:pt x="38100" y="0"/>
                  <a:pt x="46214" y="0"/>
                </a:cubicBezTo>
                <a:lnTo>
                  <a:pt x="52516" y="0"/>
                </a:lnTo>
                <a:cubicBezTo>
                  <a:pt x="57163" y="0"/>
                  <a:pt x="60918" y="3755"/>
                  <a:pt x="60918" y="8402"/>
                </a:cubicBezTo>
                <a:lnTo>
                  <a:pt x="60918" y="126037"/>
                </a:lnTo>
                <a:cubicBezTo>
                  <a:pt x="60918" y="130685"/>
                  <a:pt x="57163" y="134440"/>
                  <a:pt x="52516" y="134440"/>
                </a:cubicBezTo>
                <a:lnTo>
                  <a:pt x="44113" y="134440"/>
                </a:lnTo>
                <a:cubicBezTo>
                  <a:pt x="36288" y="134440"/>
                  <a:pt x="29698" y="129083"/>
                  <a:pt x="27833" y="121836"/>
                </a:cubicBezTo>
                <a:cubicBezTo>
                  <a:pt x="27649" y="121836"/>
                  <a:pt x="27492" y="121836"/>
                  <a:pt x="27308" y="121836"/>
                </a:cubicBezTo>
                <a:cubicBezTo>
                  <a:pt x="15702" y="121836"/>
                  <a:pt x="6302" y="112436"/>
                  <a:pt x="6302" y="100830"/>
                </a:cubicBezTo>
                <a:cubicBezTo>
                  <a:pt x="6302" y="96103"/>
                  <a:pt x="7877" y="91745"/>
                  <a:pt x="10503" y="88226"/>
                </a:cubicBezTo>
                <a:cubicBezTo>
                  <a:pt x="5409" y="84392"/>
                  <a:pt x="2101" y="78301"/>
                  <a:pt x="2101" y="71421"/>
                </a:cubicBezTo>
                <a:cubicBezTo>
                  <a:pt x="2101" y="63307"/>
                  <a:pt x="6722" y="56244"/>
                  <a:pt x="13444" y="52752"/>
                </a:cubicBezTo>
                <a:cubicBezTo>
                  <a:pt x="11580" y="49601"/>
                  <a:pt x="10503" y="45925"/>
                  <a:pt x="10503" y="42012"/>
                </a:cubicBezTo>
                <a:cubicBezTo>
                  <a:pt x="10503" y="30406"/>
                  <a:pt x="19903" y="21006"/>
                  <a:pt x="31509" y="21006"/>
                </a:cubicBezTo>
                <a:lnTo>
                  <a:pt x="31509" y="14704"/>
                </a:lnTo>
                <a:close/>
                <a:moveTo>
                  <a:pt x="102930" y="14704"/>
                </a:moveTo>
                <a:lnTo>
                  <a:pt x="102930" y="21006"/>
                </a:lnTo>
                <a:cubicBezTo>
                  <a:pt x="114536" y="21006"/>
                  <a:pt x="123937" y="30406"/>
                  <a:pt x="123937" y="42012"/>
                </a:cubicBezTo>
                <a:cubicBezTo>
                  <a:pt x="123937" y="45951"/>
                  <a:pt x="122860" y="49627"/>
                  <a:pt x="120996" y="52752"/>
                </a:cubicBezTo>
                <a:cubicBezTo>
                  <a:pt x="127744" y="56244"/>
                  <a:pt x="132339" y="63281"/>
                  <a:pt x="132339" y="71421"/>
                </a:cubicBezTo>
                <a:cubicBezTo>
                  <a:pt x="132339" y="78301"/>
                  <a:pt x="129031" y="84392"/>
                  <a:pt x="123937" y="88226"/>
                </a:cubicBezTo>
                <a:cubicBezTo>
                  <a:pt x="126562" y="91745"/>
                  <a:pt x="128138" y="96103"/>
                  <a:pt x="128138" y="100830"/>
                </a:cubicBezTo>
                <a:cubicBezTo>
                  <a:pt x="128138" y="112436"/>
                  <a:pt x="118738" y="121836"/>
                  <a:pt x="107132" y="121836"/>
                </a:cubicBezTo>
                <a:cubicBezTo>
                  <a:pt x="106948" y="121836"/>
                  <a:pt x="106790" y="121836"/>
                  <a:pt x="106606" y="121836"/>
                </a:cubicBezTo>
                <a:cubicBezTo>
                  <a:pt x="104742" y="129083"/>
                  <a:pt x="98151" y="134440"/>
                  <a:pt x="90327" y="134440"/>
                </a:cubicBezTo>
                <a:lnTo>
                  <a:pt x="81924" y="134440"/>
                </a:lnTo>
                <a:cubicBezTo>
                  <a:pt x="77277" y="134440"/>
                  <a:pt x="73522" y="130685"/>
                  <a:pt x="73522" y="126037"/>
                </a:cubicBezTo>
                <a:lnTo>
                  <a:pt x="73522" y="8402"/>
                </a:lnTo>
                <a:cubicBezTo>
                  <a:pt x="73522" y="3755"/>
                  <a:pt x="77277" y="0"/>
                  <a:pt x="81924" y="0"/>
                </a:cubicBezTo>
                <a:lnTo>
                  <a:pt x="88226" y="0"/>
                </a:lnTo>
                <a:cubicBezTo>
                  <a:pt x="96340" y="0"/>
                  <a:pt x="102930" y="6591"/>
                  <a:pt x="102930" y="14704"/>
                </a:cubicBezTo>
                <a:close/>
              </a:path>
            </a:pathLst>
          </a:custGeom>
          <a:solidFill>
            <a:srgbClr val="6366F1"/>
          </a:solidFill>
          <a:ln/>
        </p:spPr>
      </p:sp>
      <p:sp>
        <p:nvSpPr>
          <p:cNvPr id="18" name="Text 16"/>
          <p:cNvSpPr/>
          <p:nvPr/>
        </p:nvSpPr>
        <p:spPr>
          <a:xfrm>
            <a:off x="949480" y="2629977"/>
            <a:ext cx="3781116" cy="201660"/>
          </a:xfrm>
          <a:prstGeom prst="rect">
            <a:avLst/>
          </a:prstGeom>
          <a:noFill/>
          <a:ln/>
        </p:spPr>
        <p:txBody>
          <a:bodyPr wrap="square" lIns="0" tIns="0" rIns="0" bIns="0" rtlCol="0" anchor="ctr"/>
          <a:lstStyle/>
          <a:p>
            <a:pPr>
              <a:lnSpc>
                <a:spcPct val="130000"/>
              </a:lnSpc>
            </a:pPr>
            <a:r>
              <a:rPr lang="en-US" sz="1059" b="1" dirty="0">
                <a:solidFill>
                  <a:srgbClr val="EFEFEF"/>
                </a:solidFill>
                <a:latin typeface="Liter" pitchFamily="34" charset="0"/>
                <a:ea typeface="Liter" pitchFamily="34" charset="-122"/>
                <a:cs typeface="Liter" pitchFamily="34" charset="-120"/>
              </a:rPr>
              <a:t>Inteligencia Artificial</a:t>
            </a:r>
            <a:endParaRPr lang="en-US" sz="1600" dirty="0"/>
          </a:p>
        </p:txBody>
      </p:sp>
      <p:sp>
        <p:nvSpPr>
          <p:cNvPr id="19" name="Text 17"/>
          <p:cNvSpPr/>
          <p:nvPr/>
        </p:nvSpPr>
        <p:spPr>
          <a:xfrm>
            <a:off x="949480" y="2831636"/>
            <a:ext cx="3772714" cy="168050"/>
          </a:xfrm>
          <a:prstGeom prst="rect">
            <a:avLst/>
          </a:prstGeom>
          <a:noFill/>
          <a:ln/>
        </p:spPr>
        <p:txBody>
          <a:bodyPr wrap="square" lIns="0" tIns="0" rIns="0" bIns="0" rtlCol="0" anchor="ctr"/>
          <a:lstStyle/>
          <a:p>
            <a:pPr>
              <a:lnSpc>
                <a:spcPct val="120000"/>
              </a:lnSpc>
            </a:pPr>
            <a:r>
              <a:rPr lang="en-US" sz="926" dirty="0">
                <a:solidFill>
                  <a:srgbClr val="8F8F8F"/>
                </a:solidFill>
                <a:latin typeface="Liter" pitchFamily="34" charset="0"/>
                <a:ea typeface="Liter" pitchFamily="34" charset="-122"/>
                <a:cs typeface="Liter" pitchFamily="34" charset="-120"/>
              </a:rPr>
              <a:t>Sistemas expertos, redes neuronales, procesamiento de lenguaje natural</a:t>
            </a:r>
            <a:endParaRPr lang="en-US" sz="1600" dirty="0"/>
          </a:p>
        </p:txBody>
      </p:sp>
      <p:sp>
        <p:nvSpPr>
          <p:cNvPr id="20" name="Shape 18"/>
          <p:cNvSpPr/>
          <p:nvPr/>
        </p:nvSpPr>
        <p:spPr>
          <a:xfrm>
            <a:off x="512551" y="3100516"/>
            <a:ext cx="336099" cy="336099"/>
          </a:xfrm>
          <a:custGeom>
            <a:avLst/>
            <a:gdLst/>
            <a:ahLst/>
            <a:cxnLst/>
            <a:rect l="l" t="t" r="r" b="b"/>
            <a:pathLst>
              <a:path w="336099" h="336099">
                <a:moveTo>
                  <a:pt x="67220" y="0"/>
                </a:moveTo>
                <a:lnTo>
                  <a:pt x="268879" y="0"/>
                </a:lnTo>
                <a:cubicBezTo>
                  <a:pt x="305979" y="0"/>
                  <a:pt x="336099" y="30120"/>
                  <a:pt x="336099" y="67220"/>
                </a:cubicBezTo>
                <a:lnTo>
                  <a:pt x="336099" y="268879"/>
                </a:lnTo>
                <a:cubicBezTo>
                  <a:pt x="336099" y="306004"/>
                  <a:pt x="306004" y="336099"/>
                  <a:pt x="268879" y="336099"/>
                </a:cubicBezTo>
                <a:lnTo>
                  <a:pt x="67220" y="336099"/>
                </a:lnTo>
                <a:cubicBezTo>
                  <a:pt x="30120" y="336099"/>
                  <a:pt x="0" y="305979"/>
                  <a:pt x="0" y="268879"/>
                </a:cubicBezTo>
                <a:lnTo>
                  <a:pt x="0" y="67220"/>
                </a:lnTo>
                <a:cubicBezTo>
                  <a:pt x="0" y="30095"/>
                  <a:pt x="30095" y="0"/>
                  <a:pt x="67220" y="0"/>
                </a:cubicBezTo>
                <a:close/>
              </a:path>
            </a:pathLst>
          </a:custGeom>
          <a:solidFill>
            <a:srgbClr val="6366F1">
              <a:alpha val="20000"/>
            </a:srgbClr>
          </a:solidFill>
          <a:ln/>
        </p:spPr>
      </p:sp>
      <p:sp>
        <p:nvSpPr>
          <p:cNvPr id="21" name="Shape 19"/>
          <p:cNvSpPr/>
          <p:nvPr/>
        </p:nvSpPr>
        <p:spPr>
          <a:xfrm>
            <a:off x="596576" y="3201345"/>
            <a:ext cx="168050" cy="134440"/>
          </a:xfrm>
          <a:custGeom>
            <a:avLst/>
            <a:gdLst/>
            <a:ahLst/>
            <a:cxnLst/>
            <a:rect l="l" t="t" r="r" b="b"/>
            <a:pathLst>
              <a:path w="168050" h="134440">
                <a:moveTo>
                  <a:pt x="33610" y="8402"/>
                </a:moveTo>
                <a:cubicBezTo>
                  <a:pt x="24341" y="8402"/>
                  <a:pt x="16805" y="15938"/>
                  <a:pt x="16805" y="25207"/>
                </a:cubicBezTo>
                <a:lnTo>
                  <a:pt x="16805" y="88226"/>
                </a:lnTo>
                <a:lnTo>
                  <a:pt x="33610" y="88226"/>
                </a:lnTo>
                <a:lnTo>
                  <a:pt x="33610" y="25207"/>
                </a:lnTo>
                <a:lnTo>
                  <a:pt x="134440" y="25207"/>
                </a:lnTo>
                <a:lnTo>
                  <a:pt x="134440" y="88226"/>
                </a:lnTo>
                <a:lnTo>
                  <a:pt x="151245" y="88226"/>
                </a:lnTo>
                <a:lnTo>
                  <a:pt x="151245" y="25207"/>
                </a:lnTo>
                <a:cubicBezTo>
                  <a:pt x="151245" y="15938"/>
                  <a:pt x="143709" y="8402"/>
                  <a:pt x="134440" y="8402"/>
                </a:cubicBezTo>
                <a:lnTo>
                  <a:pt x="33610" y="8402"/>
                </a:lnTo>
                <a:close/>
                <a:moveTo>
                  <a:pt x="5041" y="100830"/>
                </a:moveTo>
                <a:cubicBezTo>
                  <a:pt x="2258" y="100830"/>
                  <a:pt x="0" y="103088"/>
                  <a:pt x="0" y="105871"/>
                </a:cubicBezTo>
                <a:cubicBezTo>
                  <a:pt x="0" y="117005"/>
                  <a:pt x="9033" y="126037"/>
                  <a:pt x="20166" y="126037"/>
                </a:cubicBezTo>
                <a:lnTo>
                  <a:pt x="147884" y="126037"/>
                </a:lnTo>
                <a:cubicBezTo>
                  <a:pt x="159017" y="126037"/>
                  <a:pt x="168050" y="117005"/>
                  <a:pt x="168050" y="105871"/>
                </a:cubicBezTo>
                <a:cubicBezTo>
                  <a:pt x="168050" y="103088"/>
                  <a:pt x="165791" y="100830"/>
                  <a:pt x="163008" y="100830"/>
                </a:cubicBezTo>
                <a:lnTo>
                  <a:pt x="5041" y="100830"/>
                </a:lnTo>
                <a:close/>
              </a:path>
            </a:pathLst>
          </a:custGeom>
          <a:solidFill>
            <a:srgbClr val="6366F1"/>
          </a:solidFill>
          <a:ln/>
        </p:spPr>
      </p:sp>
      <p:sp>
        <p:nvSpPr>
          <p:cNvPr id="22" name="Text 20"/>
          <p:cNvSpPr/>
          <p:nvPr/>
        </p:nvSpPr>
        <p:spPr>
          <a:xfrm>
            <a:off x="949480" y="3100516"/>
            <a:ext cx="3403005" cy="201660"/>
          </a:xfrm>
          <a:prstGeom prst="rect">
            <a:avLst/>
          </a:prstGeom>
          <a:noFill/>
          <a:ln/>
        </p:spPr>
        <p:txBody>
          <a:bodyPr wrap="square" lIns="0" tIns="0" rIns="0" bIns="0" rtlCol="0" anchor="ctr"/>
          <a:lstStyle/>
          <a:p>
            <a:pPr>
              <a:lnSpc>
                <a:spcPct val="130000"/>
              </a:lnSpc>
            </a:pPr>
            <a:r>
              <a:rPr lang="en-US" sz="1059" b="1" dirty="0">
                <a:solidFill>
                  <a:srgbClr val="EFEFEF"/>
                </a:solidFill>
                <a:latin typeface="Liter" pitchFamily="34" charset="0"/>
                <a:ea typeface="Liter" pitchFamily="34" charset="-122"/>
                <a:cs typeface="Liter" pitchFamily="34" charset="-120"/>
              </a:rPr>
              <a:t>Computadoras Portátiles</a:t>
            </a:r>
            <a:endParaRPr lang="en-US" sz="1600" dirty="0"/>
          </a:p>
        </p:txBody>
      </p:sp>
      <p:sp>
        <p:nvSpPr>
          <p:cNvPr id="23" name="Text 21"/>
          <p:cNvSpPr/>
          <p:nvPr/>
        </p:nvSpPr>
        <p:spPr>
          <a:xfrm>
            <a:off x="949480" y="3302175"/>
            <a:ext cx="3394602" cy="168050"/>
          </a:xfrm>
          <a:prstGeom prst="rect">
            <a:avLst/>
          </a:prstGeom>
          <a:noFill/>
          <a:ln/>
        </p:spPr>
        <p:txBody>
          <a:bodyPr wrap="square" lIns="0" tIns="0" rIns="0" bIns="0" rtlCol="0" anchor="ctr"/>
          <a:lstStyle/>
          <a:p>
            <a:pPr>
              <a:lnSpc>
                <a:spcPct val="120000"/>
              </a:lnSpc>
            </a:pPr>
            <a:r>
              <a:rPr lang="en-US" sz="926" dirty="0">
                <a:solidFill>
                  <a:srgbClr val="8F8F8F"/>
                </a:solidFill>
                <a:latin typeface="Liter" pitchFamily="34" charset="0"/>
                <a:ea typeface="Liter" pitchFamily="34" charset="-122"/>
                <a:cs typeface="Liter" pitchFamily="34" charset="-120"/>
              </a:rPr>
              <a:t>Osborne 1 (1981), IBM PC Convertible (1986), computación móvil</a:t>
            </a:r>
            <a:endParaRPr lang="en-US" sz="1600" dirty="0"/>
          </a:p>
        </p:txBody>
      </p:sp>
      <p:sp>
        <p:nvSpPr>
          <p:cNvPr id="24" name="Shape 22"/>
          <p:cNvSpPr/>
          <p:nvPr/>
        </p:nvSpPr>
        <p:spPr>
          <a:xfrm>
            <a:off x="512551" y="3571054"/>
            <a:ext cx="336099" cy="336099"/>
          </a:xfrm>
          <a:custGeom>
            <a:avLst/>
            <a:gdLst/>
            <a:ahLst/>
            <a:cxnLst/>
            <a:rect l="l" t="t" r="r" b="b"/>
            <a:pathLst>
              <a:path w="336099" h="336099">
                <a:moveTo>
                  <a:pt x="67220" y="0"/>
                </a:moveTo>
                <a:lnTo>
                  <a:pt x="268879" y="0"/>
                </a:lnTo>
                <a:cubicBezTo>
                  <a:pt x="305979" y="0"/>
                  <a:pt x="336099" y="30120"/>
                  <a:pt x="336099" y="67220"/>
                </a:cubicBezTo>
                <a:lnTo>
                  <a:pt x="336099" y="268879"/>
                </a:lnTo>
                <a:cubicBezTo>
                  <a:pt x="336099" y="306004"/>
                  <a:pt x="306004" y="336099"/>
                  <a:pt x="268879" y="336099"/>
                </a:cubicBezTo>
                <a:lnTo>
                  <a:pt x="67220" y="336099"/>
                </a:lnTo>
                <a:cubicBezTo>
                  <a:pt x="30120" y="336099"/>
                  <a:pt x="0" y="305979"/>
                  <a:pt x="0" y="268879"/>
                </a:cubicBezTo>
                <a:lnTo>
                  <a:pt x="0" y="67220"/>
                </a:lnTo>
                <a:cubicBezTo>
                  <a:pt x="0" y="30095"/>
                  <a:pt x="30095" y="0"/>
                  <a:pt x="67220" y="0"/>
                </a:cubicBezTo>
                <a:close/>
              </a:path>
            </a:pathLst>
          </a:custGeom>
          <a:solidFill>
            <a:srgbClr val="6366F1">
              <a:alpha val="20000"/>
            </a:srgbClr>
          </a:solidFill>
          <a:ln/>
        </p:spPr>
      </p:sp>
      <p:sp>
        <p:nvSpPr>
          <p:cNvPr id="25" name="Shape 23"/>
          <p:cNvSpPr/>
          <p:nvPr/>
        </p:nvSpPr>
        <p:spPr>
          <a:xfrm>
            <a:off x="613381" y="3671884"/>
            <a:ext cx="134440" cy="134440"/>
          </a:xfrm>
          <a:custGeom>
            <a:avLst/>
            <a:gdLst/>
            <a:ahLst/>
            <a:cxnLst/>
            <a:rect l="l" t="t" r="r" b="b"/>
            <a:pathLst>
              <a:path w="134440" h="134440">
                <a:moveTo>
                  <a:pt x="0" y="67220"/>
                </a:moveTo>
                <a:cubicBezTo>
                  <a:pt x="0" y="30120"/>
                  <a:pt x="30120" y="0"/>
                  <a:pt x="67220" y="0"/>
                </a:cubicBezTo>
                <a:cubicBezTo>
                  <a:pt x="104319" y="0"/>
                  <a:pt x="134440" y="30120"/>
                  <a:pt x="134440" y="67220"/>
                </a:cubicBezTo>
                <a:cubicBezTo>
                  <a:pt x="134440" y="104319"/>
                  <a:pt x="104319" y="134440"/>
                  <a:pt x="67220" y="134440"/>
                </a:cubicBezTo>
                <a:cubicBezTo>
                  <a:pt x="30120" y="134440"/>
                  <a:pt x="0" y="104319"/>
                  <a:pt x="0" y="67220"/>
                </a:cubicBezTo>
                <a:close/>
                <a:moveTo>
                  <a:pt x="67220" y="75622"/>
                </a:moveTo>
                <a:cubicBezTo>
                  <a:pt x="62582" y="75622"/>
                  <a:pt x="58817" y="71857"/>
                  <a:pt x="58817" y="67220"/>
                </a:cubicBezTo>
                <a:cubicBezTo>
                  <a:pt x="58817" y="62582"/>
                  <a:pt x="62582" y="58817"/>
                  <a:pt x="67220" y="58817"/>
                </a:cubicBezTo>
                <a:cubicBezTo>
                  <a:pt x="71857" y="58817"/>
                  <a:pt x="75622" y="62582"/>
                  <a:pt x="75622" y="67220"/>
                </a:cubicBezTo>
                <a:cubicBezTo>
                  <a:pt x="75622" y="71857"/>
                  <a:pt x="71857" y="75622"/>
                  <a:pt x="67220" y="75622"/>
                </a:cubicBezTo>
                <a:close/>
                <a:moveTo>
                  <a:pt x="42012" y="67220"/>
                </a:moveTo>
                <a:cubicBezTo>
                  <a:pt x="42012" y="81132"/>
                  <a:pt x="53307" y="92427"/>
                  <a:pt x="67220" y="92427"/>
                </a:cubicBezTo>
                <a:cubicBezTo>
                  <a:pt x="81132" y="92427"/>
                  <a:pt x="92427" y="81132"/>
                  <a:pt x="92427" y="67220"/>
                </a:cubicBezTo>
                <a:cubicBezTo>
                  <a:pt x="92427" y="53307"/>
                  <a:pt x="81132" y="42012"/>
                  <a:pt x="67220" y="42012"/>
                </a:cubicBezTo>
                <a:cubicBezTo>
                  <a:pt x="53307" y="42012"/>
                  <a:pt x="42012" y="53307"/>
                  <a:pt x="42012" y="67220"/>
                </a:cubicBezTo>
                <a:close/>
                <a:moveTo>
                  <a:pt x="27308" y="63019"/>
                </a:moveTo>
                <a:cubicBezTo>
                  <a:pt x="27308" y="54511"/>
                  <a:pt x="31588" y="45531"/>
                  <a:pt x="38546" y="38546"/>
                </a:cubicBezTo>
                <a:cubicBezTo>
                  <a:pt x="45505" y="31562"/>
                  <a:pt x="54511" y="27308"/>
                  <a:pt x="63019" y="27308"/>
                </a:cubicBezTo>
                <a:cubicBezTo>
                  <a:pt x="66511" y="27308"/>
                  <a:pt x="69320" y="24498"/>
                  <a:pt x="69320" y="21006"/>
                </a:cubicBezTo>
                <a:cubicBezTo>
                  <a:pt x="69320" y="17514"/>
                  <a:pt x="66511" y="14704"/>
                  <a:pt x="63019" y="14704"/>
                </a:cubicBezTo>
                <a:cubicBezTo>
                  <a:pt x="50441" y="14704"/>
                  <a:pt x="38415" y="20875"/>
                  <a:pt x="29645" y="29645"/>
                </a:cubicBezTo>
                <a:cubicBezTo>
                  <a:pt x="20875" y="38415"/>
                  <a:pt x="14704" y="50441"/>
                  <a:pt x="14704" y="63019"/>
                </a:cubicBezTo>
                <a:cubicBezTo>
                  <a:pt x="14704" y="66511"/>
                  <a:pt x="17514" y="69320"/>
                  <a:pt x="21006" y="69320"/>
                </a:cubicBezTo>
                <a:cubicBezTo>
                  <a:pt x="24498" y="69320"/>
                  <a:pt x="27308" y="66511"/>
                  <a:pt x="27308" y="63019"/>
                </a:cubicBezTo>
                <a:close/>
              </a:path>
            </a:pathLst>
          </a:custGeom>
          <a:solidFill>
            <a:srgbClr val="6366F1"/>
          </a:solidFill>
          <a:ln/>
        </p:spPr>
      </p:sp>
      <p:sp>
        <p:nvSpPr>
          <p:cNvPr id="26" name="Text 24"/>
          <p:cNvSpPr/>
          <p:nvPr/>
        </p:nvSpPr>
        <p:spPr>
          <a:xfrm>
            <a:off x="949480" y="3571054"/>
            <a:ext cx="2688794" cy="201660"/>
          </a:xfrm>
          <a:prstGeom prst="rect">
            <a:avLst/>
          </a:prstGeom>
          <a:noFill/>
          <a:ln/>
        </p:spPr>
        <p:txBody>
          <a:bodyPr wrap="square" lIns="0" tIns="0" rIns="0" bIns="0" rtlCol="0" anchor="ctr"/>
          <a:lstStyle/>
          <a:p>
            <a:pPr>
              <a:lnSpc>
                <a:spcPct val="130000"/>
              </a:lnSpc>
            </a:pPr>
            <a:r>
              <a:rPr lang="en-US" sz="1059" b="1" dirty="0">
                <a:solidFill>
                  <a:srgbClr val="EFEFEF"/>
                </a:solidFill>
                <a:latin typeface="Liter" pitchFamily="34" charset="0"/>
                <a:ea typeface="Liter" pitchFamily="34" charset="-122"/>
                <a:cs typeface="Liter" pitchFamily="34" charset="-120"/>
              </a:rPr>
              <a:t>CD-ROM</a:t>
            </a:r>
            <a:endParaRPr lang="en-US" sz="1600" dirty="0"/>
          </a:p>
        </p:txBody>
      </p:sp>
      <p:sp>
        <p:nvSpPr>
          <p:cNvPr id="27" name="Text 25"/>
          <p:cNvSpPr/>
          <p:nvPr/>
        </p:nvSpPr>
        <p:spPr>
          <a:xfrm>
            <a:off x="949480" y="3772714"/>
            <a:ext cx="2680391" cy="168050"/>
          </a:xfrm>
          <a:prstGeom prst="rect">
            <a:avLst/>
          </a:prstGeom>
          <a:noFill/>
          <a:ln/>
        </p:spPr>
        <p:txBody>
          <a:bodyPr wrap="square" lIns="0" tIns="0" rIns="0" bIns="0" rtlCol="0" anchor="ctr"/>
          <a:lstStyle/>
          <a:p>
            <a:pPr>
              <a:lnSpc>
                <a:spcPct val="120000"/>
              </a:lnSpc>
            </a:pPr>
            <a:r>
              <a:rPr lang="en-US" sz="926" dirty="0">
                <a:solidFill>
                  <a:srgbClr val="8F8F8F"/>
                </a:solidFill>
                <a:latin typeface="Liter" pitchFamily="34" charset="0"/>
                <a:ea typeface="Liter" pitchFamily="34" charset="-122"/>
                <a:cs typeface="Liter" pitchFamily="34" charset="-120"/>
              </a:rPr>
              <a:t>650MB de almacenamiento, revolución multimedia</a:t>
            </a:r>
            <a:endParaRPr lang="en-US" sz="1600" dirty="0"/>
          </a:p>
        </p:txBody>
      </p:sp>
      <p:sp>
        <p:nvSpPr>
          <p:cNvPr id="28" name="Shape 26"/>
          <p:cNvSpPr/>
          <p:nvPr/>
        </p:nvSpPr>
        <p:spPr>
          <a:xfrm>
            <a:off x="340300" y="4255857"/>
            <a:ext cx="5663272" cy="2327487"/>
          </a:xfrm>
          <a:custGeom>
            <a:avLst/>
            <a:gdLst/>
            <a:ahLst/>
            <a:cxnLst/>
            <a:rect l="l" t="t" r="r" b="b"/>
            <a:pathLst>
              <a:path w="5663272" h="2327487">
                <a:moveTo>
                  <a:pt x="100827" y="0"/>
                </a:moveTo>
                <a:lnTo>
                  <a:pt x="5562445" y="0"/>
                </a:lnTo>
                <a:cubicBezTo>
                  <a:pt x="5618131" y="0"/>
                  <a:pt x="5663272" y="45142"/>
                  <a:pt x="5663272" y="100827"/>
                </a:cubicBezTo>
                <a:lnTo>
                  <a:pt x="5663272" y="2226661"/>
                </a:lnTo>
                <a:cubicBezTo>
                  <a:pt x="5663272" y="2282346"/>
                  <a:pt x="5618131" y="2327487"/>
                  <a:pt x="5562445" y="2327487"/>
                </a:cubicBezTo>
                <a:lnTo>
                  <a:pt x="100827" y="2327487"/>
                </a:lnTo>
                <a:cubicBezTo>
                  <a:pt x="45142" y="2327487"/>
                  <a:pt x="0" y="2282346"/>
                  <a:pt x="0" y="2226661"/>
                </a:cubicBezTo>
                <a:lnTo>
                  <a:pt x="0" y="100827"/>
                </a:lnTo>
                <a:cubicBezTo>
                  <a:pt x="0" y="45179"/>
                  <a:pt x="45179" y="0"/>
                  <a:pt x="100827" y="0"/>
                </a:cubicBezTo>
                <a:close/>
              </a:path>
            </a:pathLst>
          </a:custGeom>
          <a:solidFill>
            <a:srgbClr val="262626"/>
          </a:solidFill>
          <a:ln w="12700">
            <a:solidFill>
              <a:srgbClr val="333333"/>
            </a:solidFill>
            <a:prstDash val="solid"/>
          </a:ln>
        </p:spPr>
      </p:sp>
      <p:sp>
        <p:nvSpPr>
          <p:cNvPr id="29" name="Shape 27"/>
          <p:cNvSpPr/>
          <p:nvPr/>
        </p:nvSpPr>
        <p:spPr>
          <a:xfrm>
            <a:off x="512551" y="4428108"/>
            <a:ext cx="604979" cy="235269"/>
          </a:xfrm>
          <a:custGeom>
            <a:avLst/>
            <a:gdLst/>
            <a:ahLst/>
            <a:cxnLst/>
            <a:rect l="l" t="t" r="r" b="b"/>
            <a:pathLst>
              <a:path w="604979" h="235269">
                <a:moveTo>
                  <a:pt x="117635" y="0"/>
                </a:moveTo>
                <a:lnTo>
                  <a:pt x="487344" y="0"/>
                </a:lnTo>
                <a:cubicBezTo>
                  <a:pt x="552312" y="0"/>
                  <a:pt x="604979" y="52667"/>
                  <a:pt x="604979" y="117635"/>
                </a:cubicBezTo>
                <a:lnTo>
                  <a:pt x="604979" y="117635"/>
                </a:lnTo>
                <a:cubicBezTo>
                  <a:pt x="604979" y="182603"/>
                  <a:pt x="552312" y="235269"/>
                  <a:pt x="487344" y="235269"/>
                </a:cubicBezTo>
                <a:lnTo>
                  <a:pt x="117635" y="235269"/>
                </a:lnTo>
                <a:cubicBezTo>
                  <a:pt x="52667" y="235269"/>
                  <a:pt x="0" y="182603"/>
                  <a:pt x="0" y="117635"/>
                </a:cubicBezTo>
                <a:lnTo>
                  <a:pt x="0" y="117635"/>
                </a:lnTo>
                <a:cubicBezTo>
                  <a:pt x="0" y="52667"/>
                  <a:pt x="52667" y="0"/>
                  <a:pt x="117635" y="0"/>
                </a:cubicBezTo>
                <a:close/>
              </a:path>
            </a:pathLst>
          </a:custGeom>
          <a:solidFill>
            <a:srgbClr val="6366F1">
              <a:alpha val="20000"/>
            </a:srgbClr>
          </a:solidFill>
          <a:ln/>
        </p:spPr>
      </p:sp>
      <p:sp>
        <p:nvSpPr>
          <p:cNvPr id="30" name="Text 28"/>
          <p:cNvSpPr/>
          <p:nvPr/>
        </p:nvSpPr>
        <p:spPr>
          <a:xfrm>
            <a:off x="512551" y="4428108"/>
            <a:ext cx="663796" cy="235269"/>
          </a:xfrm>
          <a:prstGeom prst="rect">
            <a:avLst/>
          </a:prstGeom>
          <a:noFill/>
          <a:ln/>
        </p:spPr>
        <p:txBody>
          <a:bodyPr wrap="square" lIns="100830" tIns="33610" rIns="100830" bIns="33610" rtlCol="0" anchor="ctr"/>
          <a:lstStyle/>
          <a:p>
            <a:pPr>
              <a:lnSpc>
                <a:spcPct val="120000"/>
              </a:lnSpc>
            </a:pPr>
            <a:r>
              <a:rPr lang="en-US" sz="926" b="1" dirty="0">
                <a:solidFill>
                  <a:srgbClr val="6366F1"/>
                </a:solidFill>
                <a:latin typeface="Liter" pitchFamily="34" charset="0"/>
                <a:ea typeface="Liter" pitchFamily="34" charset="-122"/>
                <a:cs typeface="Liter" pitchFamily="34" charset="-120"/>
              </a:rPr>
              <a:t>6ta Gen</a:t>
            </a:r>
            <a:endParaRPr lang="en-US" sz="1600" dirty="0"/>
          </a:p>
        </p:txBody>
      </p:sp>
      <p:sp>
        <p:nvSpPr>
          <p:cNvPr id="31" name="Text 29"/>
          <p:cNvSpPr/>
          <p:nvPr/>
        </p:nvSpPr>
        <p:spPr>
          <a:xfrm>
            <a:off x="1218622" y="4461717"/>
            <a:ext cx="655394" cy="168050"/>
          </a:xfrm>
          <a:prstGeom prst="rect">
            <a:avLst/>
          </a:prstGeom>
          <a:noFill/>
          <a:ln/>
        </p:spPr>
        <p:txBody>
          <a:bodyPr wrap="square" lIns="0" tIns="0" rIns="0" bIns="0" rtlCol="0" anchor="ctr"/>
          <a:lstStyle/>
          <a:p>
            <a:pPr>
              <a:lnSpc>
                <a:spcPct val="120000"/>
              </a:lnSpc>
            </a:pPr>
            <a:r>
              <a:rPr lang="en-US" sz="926" dirty="0">
                <a:solidFill>
                  <a:srgbClr val="8F8F8F"/>
                </a:solidFill>
                <a:latin typeface="Liter" pitchFamily="34" charset="0"/>
                <a:ea typeface="Liter" pitchFamily="34" charset="-122"/>
                <a:cs typeface="Liter" pitchFamily="34" charset="-120"/>
              </a:rPr>
              <a:t>1990-2020</a:t>
            </a:r>
            <a:endParaRPr lang="en-US" sz="1600" dirty="0"/>
          </a:p>
        </p:txBody>
      </p:sp>
      <p:sp>
        <p:nvSpPr>
          <p:cNvPr id="32" name="Text 30"/>
          <p:cNvSpPr/>
          <p:nvPr/>
        </p:nvSpPr>
        <p:spPr>
          <a:xfrm>
            <a:off x="512551" y="4797817"/>
            <a:ext cx="5402795" cy="235269"/>
          </a:xfrm>
          <a:prstGeom prst="rect">
            <a:avLst/>
          </a:prstGeom>
          <a:noFill/>
          <a:ln/>
        </p:spPr>
        <p:txBody>
          <a:bodyPr wrap="square" lIns="0" tIns="0" rIns="0" bIns="0" rtlCol="0" anchor="ctr"/>
          <a:lstStyle/>
          <a:p>
            <a:pPr>
              <a:lnSpc>
                <a:spcPct val="120000"/>
              </a:lnSpc>
            </a:pPr>
            <a:r>
              <a:rPr lang="en-US" sz="1323" b="1" dirty="0">
                <a:solidFill>
                  <a:srgbClr val="EFEFEF"/>
                </a:solidFill>
                <a:latin typeface="Liter" pitchFamily="34" charset="0"/>
                <a:ea typeface="Liter" pitchFamily="34" charset="-122"/>
                <a:cs typeface="Liter" pitchFamily="34" charset="-120"/>
              </a:rPr>
              <a:t>La Era Digital</a:t>
            </a:r>
            <a:endParaRPr lang="en-US" sz="1600" dirty="0"/>
          </a:p>
        </p:txBody>
      </p:sp>
      <p:sp>
        <p:nvSpPr>
          <p:cNvPr id="33" name="Shape 31"/>
          <p:cNvSpPr/>
          <p:nvPr/>
        </p:nvSpPr>
        <p:spPr>
          <a:xfrm>
            <a:off x="512551" y="5167526"/>
            <a:ext cx="2613172" cy="571369"/>
          </a:xfrm>
          <a:custGeom>
            <a:avLst/>
            <a:gdLst/>
            <a:ahLst/>
            <a:cxnLst/>
            <a:rect l="l" t="t" r="r" b="b"/>
            <a:pathLst>
              <a:path w="2613172" h="571369">
                <a:moveTo>
                  <a:pt x="67222" y="0"/>
                </a:moveTo>
                <a:lnTo>
                  <a:pt x="2545950" y="0"/>
                </a:lnTo>
                <a:cubicBezTo>
                  <a:pt x="2583076" y="0"/>
                  <a:pt x="2613172" y="30096"/>
                  <a:pt x="2613172" y="67222"/>
                </a:cubicBezTo>
                <a:lnTo>
                  <a:pt x="2613172" y="504147"/>
                </a:lnTo>
                <a:cubicBezTo>
                  <a:pt x="2613172" y="541248"/>
                  <a:pt x="2583051" y="571369"/>
                  <a:pt x="2545950" y="571369"/>
                </a:cubicBezTo>
                <a:lnTo>
                  <a:pt x="67222" y="571369"/>
                </a:lnTo>
                <a:cubicBezTo>
                  <a:pt x="30096" y="571369"/>
                  <a:pt x="0" y="541273"/>
                  <a:pt x="0" y="504147"/>
                </a:cubicBezTo>
                <a:lnTo>
                  <a:pt x="0" y="67222"/>
                </a:lnTo>
                <a:cubicBezTo>
                  <a:pt x="0" y="30121"/>
                  <a:pt x="30121" y="0"/>
                  <a:pt x="67222" y="0"/>
                </a:cubicBezTo>
                <a:close/>
              </a:path>
            </a:pathLst>
          </a:custGeom>
          <a:solidFill>
            <a:srgbClr val="333333"/>
          </a:solidFill>
          <a:ln/>
        </p:spPr>
      </p:sp>
      <p:sp>
        <p:nvSpPr>
          <p:cNvPr id="34" name="Shape 32"/>
          <p:cNvSpPr/>
          <p:nvPr/>
        </p:nvSpPr>
        <p:spPr>
          <a:xfrm>
            <a:off x="622834" y="5293563"/>
            <a:ext cx="132339" cy="117635"/>
          </a:xfrm>
          <a:custGeom>
            <a:avLst/>
            <a:gdLst/>
            <a:ahLst/>
            <a:cxnLst/>
            <a:rect l="l" t="t" r="r" b="b"/>
            <a:pathLst>
              <a:path w="132339" h="117635">
                <a:moveTo>
                  <a:pt x="66170" y="22057"/>
                </a:moveTo>
                <a:cubicBezTo>
                  <a:pt x="45285" y="22057"/>
                  <a:pt x="26376" y="30328"/>
                  <a:pt x="12476" y="43791"/>
                </a:cubicBezTo>
                <a:cubicBezTo>
                  <a:pt x="9558" y="46617"/>
                  <a:pt x="4894" y="46548"/>
                  <a:pt x="2091" y="43631"/>
                </a:cubicBezTo>
                <a:cubicBezTo>
                  <a:pt x="-712" y="40713"/>
                  <a:pt x="-666" y="36049"/>
                  <a:pt x="2252" y="33246"/>
                </a:cubicBezTo>
                <a:cubicBezTo>
                  <a:pt x="18771" y="17209"/>
                  <a:pt x="41333" y="7352"/>
                  <a:pt x="66170" y="7352"/>
                </a:cubicBezTo>
                <a:cubicBezTo>
                  <a:pt x="91006" y="7352"/>
                  <a:pt x="113568" y="17209"/>
                  <a:pt x="130110" y="33246"/>
                </a:cubicBezTo>
                <a:cubicBezTo>
                  <a:pt x="133028" y="36072"/>
                  <a:pt x="133097" y="40736"/>
                  <a:pt x="130271" y="43631"/>
                </a:cubicBezTo>
                <a:cubicBezTo>
                  <a:pt x="127445" y="46525"/>
                  <a:pt x="122781" y="46617"/>
                  <a:pt x="119886" y="43791"/>
                </a:cubicBezTo>
                <a:cubicBezTo>
                  <a:pt x="105963" y="30328"/>
                  <a:pt x="87054" y="22057"/>
                  <a:pt x="66170" y="22057"/>
                </a:cubicBezTo>
                <a:close/>
                <a:moveTo>
                  <a:pt x="55141" y="99254"/>
                </a:moveTo>
                <a:cubicBezTo>
                  <a:pt x="55141" y="93168"/>
                  <a:pt x="60083" y="88226"/>
                  <a:pt x="66170" y="88226"/>
                </a:cubicBezTo>
                <a:cubicBezTo>
                  <a:pt x="72256" y="88226"/>
                  <a:pt x="77198" y="93168"/>
                  <a:pt x="77198" y="99254"/>
                </a:cubicBezTo>
                <a:cubicBezTo>
                  <a:pt x="77198" y="105341"/>
                  <a:pt x="72256" y="110283"/>
                  <a:pt x="66170" y="110283"/>
                </a:cubicBezTo>
                <a:cubicBezTo>
                  <a:pt x="60083" y="110283"/>
                  <a:pt x="55141" y="105341"/>
                  <a:pt x="55141" y="99254"/>
                </a:cubicBezTo>
                <a:close/>
                <a:moveTo>
                  <a:pt x="38599" y="74946"/>
                </a:moveTo>
                <a:cubicBezTo>
                  <a:pt x="35911" y="78002"/>
                  <a:pt x="31270" y="78278"/>
                  <a:pt x="28214" y="75590"/>
                </a:cubicBezTo>
                <a:cubicBezTo>
                  <a:pt x="25158" y="72901"/>
                  <a:pt x="24883" y="68260"/>
                  <a:pt x="27571" y="65205"/>
                </a:cubicBezTo>
                <a:cubicBezTo>
                  <a:pt x="36991" y="54544"/>
                  <a:pt x="50799" y="47789"/>
                  <a:pt x="66170" y="47789"/>
                </a:cubicBezTo>
                <a:cubicBezTo>
                  <a:pt x="81540" y="47789"/>
                  <a:pt x="95348" y="54544"/>
                  <a:pt x="104768" y="65205"/>
                </a:cubicBezTo>
                <a:cubicBezTo>
                  <a:pt x="107457" y="68260"/>
                  <a:pt x="107158" y="72901"/>
                  <a:pt x="104125" y="75590"/>
                </a:cubicBezTo>
                <a:cubicBezTo>
                  <a:pt x="101092" y="78278"/>
                  <a:pt x="96428" y="77979"/>
                  <a:pt x="93740" y="74946"/>
                </a:cubicBezTo>
                <a:cubicBezTo>
                  <a:pt x="86985" y="67295"/>
                  <a:pt x="77152" y="62493"/>
                  <a:pt x="66170" y="62493"/>
                </a:cubicBezTo>
                <a:cubicBezTo>
                  <a:pt x="55187" y="62493"/>
                  <a:pt x="45354" y="67295"/>
                  <a:pt x="38599" y="74946"/>
                </a:cubicBezTo>
                <a:close/>
              </a:path>
            </a:pathLst>
          </a:custGeom>
          <a:solidFill>
            <a:srgbClr val="6366F1"/>
          </a:solidFill>
          <a:ln/>
        </p:spPr>
      </p:sp>
      <p:sp>
        <p:nvSpPr>
          <p:cNvPr id="35" name="Text 33"/>
          <p:cNvSpPr/>
          <p:nvPr/>
        </p:nvSpPr>
        <p:spPr>
          <a:xfrm>
            <a:off x="827644" y="5268356"/>
            <a:ext cx="302489" cy="168050"/>
          </a:xfrm>
          <a:prstGeom prst="rect">
            <a:avLst/>
          </a:prstGeom>
          <a:noFill/>
          <a:ln/>
        </p:spPr>
        <p:txBody>
          <a:bodyPr wrap="square" lIns="0" tIns="0" rIns="0" bIns="0" rtlCol="0" anchor="ctr"/>
          <a:lstStyle/>
          <a:p>
            <a:pPr>
              <a:lnSpc>
                <a:spcPct val="120000"/>
              </a:lnSpc>
            </a:pPr>
            <a:r>
              <a:rPr lang="en-US" sz="926" b="1" dirty="0">
                <a:solidFill>
                  <a:srgbClr val="EFEFEF"/>
                </a:solidFill>
                <a:latin typeface="Liter" pitchFamily="34" charset="0"/>
                <a:ea typeface="Liter" pitchFamily="34" charset="-122"/>
                <a:cs typeface="Liter" pitchFamily="34" charset="-120"/>
              </a:rPr>
              <a:t>Web</a:t>
            </a:r>
            <a:endParaRPr lang="en-US" sz="1600" dirty="0"/>
          </a:p>
        </p:txBody>
      </p:sp>
      <p:sp>
        <p:nvSpPr>
          <p:cNvPr id="36" name="Text 34"/>
          <p:cNvSpPr/>
          <p:nvPr/>
        </p:nvSpPr>
        <p:spPr>
          <a:xfrm>
            <a:off x="613381" y="5503625"/>
            <a:ext cx="2461927" cy="134440"/>
          </a:xfrm>
          <a:prstGeom prst="rect">
            <a:avLst/>
          </a:prstGeom>
          <a:noFill/>
          <a:ln/>
        </p:spPr>
        <p:txBody>
          <a:bodyPr wrap="square" lIns="0" tIns="0" rIns="0" bIns="0" rtlCol="0" anchor="ctr"/>
          <a:lstStyle/>
          <a:p>
            <a:pPr>
              <a:lnSpc>
                <a:spcPct val="110000"/>
              </a:lnSpc>
            </a:pPr>
            <a:r>
              <a:rPr lang="en-US" sz="794" dirty="0">
                <a:solidFill>
                  <a:srgbClr val="8F8F8F"/>
                </a:solidFill>
                <a:latin typeface="Liter" pitchFamily="34" charset="0"/>
                <a:ea typeface="Liter" pitchFamily="34" charset="-122"/>
                <a:cs typeface="Liter" pitchFamily="34" charset="-120"/>
              </a:rPr>
              <a:t>World Wide Web (1991), navegadores, e-commerce</a:t>
            </a:r>
            <a:endParaRPr lang="en-US" sz="1600" dirty="0"/>
          </a:p>
        </p:txBody>
      </p:sp>
      <p:sp>
        <p:nvSpPr>
          <p:cNvPr id="37" name="Shape 35"/>
          <p:cNvSpPr/>
          <p:nvPr/>
        </p:nvSpPr>
        <p:spPr>
          <a:xfrm>
            <a:off x="3223664" y="5167526"/>
            <a:ext cx="2613172" cy="571369"/>
          </a:xfrm>
          <a:custGeom>
            <a:avLst/>
            <a:gdLst/>
            <a:ahLst/>
            <a:cxnLst/>
            <a:rect l="l" t="t" r="r" b="b"/>
            <a:pathLst>
              <a:path w="2613172" h="571369">
                <a:moveTo>
                  <a:pt x="67222" y="0"/>
                </a:moveTo>
                <a:lnTo>
                  <a:pt x="2545950" y="0"/>
                </a:lnTo>
                <a:cubicBezTo>
                  <a:pt x="2583076" y="0"/>
                  <a:pt x="2613172" y="30096"/>
                  <a:pt x="2613172" y="67222"/>
                </a:cubicBezTo>
                <a:lnTo>
                  <a:pt x="2613172" y="504147"/>
                </a:lnTo>
                <a:cubicBezTo>
                  <a:pt x="2613172" y="541248"/>
                  <a:pt x="2583051" y="571369"/>
                  <a:pt x="2545950" y="571369"/>
                </a:cubicBezTo>
                <a:lnTo>
                  <a:pt x="67222" y="571369"/>
                </a:lnTo>
                <a:cubicBezTo>
                  <a:pt x="30096" y="571369"/>
                  <a:pt x="0" y="541273"/>
                  <a:pt x="0" y="504147"/>
                </a:cubicBezTo>
                <a:lnTo>
                  <a:pt x="0" y="67222"/>
                </a:lnTo>
                <a:cubicBezTo>
                  <a:pt x="0" y="30121"/>
                  <a:pt x="30121" y="0"/>
                  <a:pt x="67222" y="0"/>
                </a:cubicBezTo>
                <a:close/>
              </a:path>
            </a:pathLst>
          </a:custGeom>
          <a:solidFill>
            <a:srgbClr val="333333"/>
          </a:solidFill>
          <a:ln/>
        </p:spPr>
      </p:sp>
      <p:sp>
        <p:nvSpPr>
          <p:cNvPr id="38" name="Shape 36"/>
          <p:cNvSpPr/>
          <p:nvPr/>
        </p:nvSpPr>
        <p:spPr>
          <a:xfrm>
            <a:off x="3356003" y="5293563"/>
            <a:ext cx="88226" cy="117635"/>
          </a:xfrm>
          <a:custGeom>
            <a:avLst/>
            <a:gdLst/>
            <a:ahLst/>
            <a:cxnLst/>
            <a:rect l="l" t="t" r="r" b="b"/>
            <a:pathLst>
              <a:path w="88226" h="117635">
                <a:moveTo>
                  <a:pt x="3676" y="14704"/>
                </a:moveTo>
                <a:cubicBezTo>
                  <a:pt x="3676" y="6594"/>
                  <a:pt x="10270" y="0"/>
                  <a:pt x="18380" y="0"/>
                </a:cubicBezTo>
                <a:lnTo>
                  <a:pt x="69846" y="0"/>
                </a:lnTo>
                <a:cubicBezTo>
                  <a:pt x="77956" y="0"/>
                  <a:pt x="84550" y="6594"/>
                  <a:pt x="84550" y="14704"/>
                </a:cubicBezTo>
                <a:lnTo>
                  <a:pt x="84550" y="102930"/>
                </a:lnTo>
                <a:cubicBezTo>
                  <a:pt x="84550" y="111041"/>
                  <a:pt x="77956" y="117635"/>
                  <a:pt x="69846" y="117635"/>
                </a:cubicBezTo>
                <a:lnTo>
                  <a:pt x="18380" y="117635"/>
                </a:lnTo>
                <a:cubicBezTo>
                  <a:pt x="10270" y="117635"/>
                  <a:pt x="3676" y="111041"/>
                  <a:pt x="3676" y="102930"/>
                </a:cubicBezTo>
                <a:lnTo>
                  <a:pt x="3676" y="14704"/>
                </a:lnTo>
                <a:close/>
                <a:moveTo>
                  <a:pt x="18380" y="14704"/>
                </a:moveTo>
                <a:lnTo>
                  <a:pt x="18380" y="84550"/>
                </a:lnTo>
                <a:lnTo>
                  <a:pt x="69846" y="84550"/>
                </a:lnTo>
                <a:lnTo>
                  <a:pt x="69846" y="14704"/>
                </a:lnTo>
                <a:lnTo>
                  <a:pt x="18380" y="14704"/>
                </a:lnTo>
                <a:close/>
                <a:moveTo>
                  <a:pt x="44113" y="108445"/>
                </a:moveTo>
                <a:cubicBezTo>
                  <a:pt x="48180" y="108445"/>
                  <a:pt x="51465" y="105159"/>
                  <a:pt x="51465" y="101092"/>
                </a:cubicBezTo>
                <a:cubicBezTo>
                  <a:pt x="51465" y="97026"/>
                  <a:pt x="48180" y="93740"/>
                  <a:pt x="44113" y="93740"/>
                </a:cubicBezTo>
                <a:cubicBezTo>
                  <a:pt x="40046" y="93740"/>
                  <a:pt x="36761" y="97026"/>
                  <a:pt x="36761" y="101092"/>
                </a:cubicBezTo>
                <a:cubicBezTo>
                  <a:pt x="36761" y="105159"/>
                  <a:pt x="40046" y="108445"/>
                  <a:pt x="44113" y="108445"/>
                </a:cubicBezTo>
                <a:close/>
              </a:path>
            </a:pathLst>
          </a:custGeom>
          <a:solidFill>
            <a:srgbClr val="6366F1"/>
          </a:solidFill>
          <a:ln/>
        </p:spPr>
      </p:sp>
      <p:sp>
        <p:nvSpPr>
          <p:cNvPr id="39" name="Text 37"/>
          <p:cNvSpPr/>
          <p:nvPr/>
        </p:nvSpPr>
        <p:spPr>
          <a:xfrm>
            <a:off x="3538757" y="5268356"/>
            <a:ext cx="344502" cy="168050"/>
          </a:xfrm>
          <a:prstGeom prst="rect">
            <a:avLst/>
          </a:prstGeom>
          <a:noFill/>
          <a:ln/>
        </p:spPr>
        <p:txBody>
          <a:bodyPr wrap="square" lIns="0" tIns="0" rIns="0" bIns="0" rtlCol="0" anchor="ctr"/>
          <a:lstStyle/>
          <a:p>
            <a:pPr>
              <a:lnSpc>
                <a:spcPct val="120000"/>
              </a:lnSpc>
            </a:pPr>
            <a:r>
              <a:rPr lang="en-US" sz="926" b="1" dirty="0">
                <a:solidFill>
                  <a:srgbClr val="EFEFEF"/>
                </a:solidFill>
                <a:latin typeface="Liter" pitchFamily="34" charset="0"/>
                <a:ea typeface="Liter" pitchFamily="34" charset="-122"/>
                <a:cs typeface="Liter" pitchFamily="34" charset="-120"/>
              </a:rPr>
              <a:t>Móvil</a:t>
            </a:r>
            <a:endParaRPr lang="en-US" sz="1600" dirty="0"/>
          </a:p>
        </p:txBody>
      </p:sp>
      <p:sp>
        <p:nvSpPr>
          <p:cNvPr id="40" name="Text 38"/>
          <p:cNvSpPr/>
          <p:nvPr/>
        </p:nvSpPr>
        <p:spPr>
          <a:xfrm>
            <a:off x="3324494" y="5503625"/>
            <a:ext cx="2461927" cy="134440"/>
          </a:xfrm>
          <a:prstGeom prst="rect">
            <a:avLst/>
          </a:prstGeom>
          <a:noFill/>
          <a:ln/>
        </p:spPr>
        <p:txBody>
          <a:bodyPr wrap="square" lIns="0" tIns="0" rIns="0" bIns="0" rtlCol="0" anchor="ctr"/>
          <a:lstStyle/>
          <a:p>
            <a:pPr>
              <a:lnSpc>
                <a:spcPct val="110000"/>
              </a:lnSpc>
            </a:pPr>
            <a:r>
              <a:rPr lang="en-US" sz="794" dirty="0">
                <a:solidFill>
                  <a:srgbClr val="8F8F8F"/>
                </a:solidFill>
                <a:latin typeface="Liter" pitchFamily="34" charset="0"/>
                <a:ea typeface="Liter" pitchFamily="34" charset="-122"/>
                <a:cs typeface="Liter" pitchFamily="34" charset="-120"/>
              </a:rPr>
              <a:t>Smartphones, tablets, computación ubicua</a:t>
            </a:r>
            <a:endParaRPr lang="en-US" sz="1600" dirty="0"/>
          </a:p>
        </p:txBody>
      </p:sp>
      <p:sp>
        <p:nvSpPr>
          <p:cNvPr id="41" name="Shape 39"/>
          <p:cNvSpPr/>
          <p:nvPr/>
        </p:nvSpPr>
        <p:spPr>
          <a:xfrm>
            <a:off x="512551" y="5839724"/>
            <a:ext cx="2613172" cy="571369"/>
          </a:xfrm>
          <a:custGeom>
            <a:avLst/>
            <a:gdLst/>
            <a:ahLst/>
            <a:cxnLst/>
            <a:rect l="l" t="t" r="r" b="b"/>
            <a:pathLst>
              <a:path w="2613172" h="571369">
                <a:moveTo>
                  <a:pt x="67222" y="0"/>
                </a:moveTo>
                <a:lnTo>
                  <a:pt x="2545950" y="0"/>
                </a:lnTo>
                <a:cubicBezTo>
                  <a:pt x="2583076" y="0"/>
                  <a:pt x="2613172" y="30096"/>
                  <a:pt x="2613172" y="67222"/>
                </a:cubicBezTo>
                <a:lnTo>
                  <a:pt x="2613172" y="504147"/>
                </a:lnTo>
                <a:cubicBezTo>
                  <a:pt x="2613172" y="541248"/>
                  <a:pt x="2583051" y="571369"/>
                  <a:pt x="2545950" y="571369"/>
                </a:cubicBezTo>
                <a:lnTo>
                  <a:pt x="67222" y="571369"/>
                </a:lnTo>
                <a:cubicBezTo>
                  <a:pt x="30096" y="571369"/>
                  <a:pt x="0" y="541273"/>
                  <a:pt x="0" y="504147"/>
                </a:cubicBezTo>
                <a:lnTo>
                  <a:pt x="0" y="67222"/>
                </a:lnTo>
                <a:cubicBezTo>
                  <a:pt x="0" y="30121"/>
                  <a:pt x="30121" y="0"/>
                  <a:pt x="67222" y="0"/>
                </a:cubicBezTo>
                <a:close/>
              </a:path>
            </a:pathLst>
          </a:custGeom>
          <a:solidFill>
            <a:srgbClr val="333333"/>
          </a:solidFill>
          <a:ln/>
        </p:spPr>
      </p:sp>
      <p:sp>
        <p:nvSpPr>
          <p:cNvPr id="42" name="Shape 40"/>
          <p:cNvSpPr/>
          <p:nvPr/>
        </p:nvSpPr>
        <p:spPr>
          <a:xfrm>
            <a:off x="622834" y="5965762"/>
            <a:ext cx="132339" cy="117635"/>
          </a:xfrm>
          <a:custGeom>
            <a:avLst/>
            <a:gdLst/>
            <a:ahLst/>
            <a:cxnLst/>
            <a:rect l="l" t="t" r="r" b="b"/>
            <a:pathLst>
              <a:path w="132339" h="117635">
                <a:moveTo>
                  <a:pt x="0" y="77198"/>
                </a:moveTo>
                <a:cubicBezTo>
                  <a:pt x="0" y="95463"/>
                  <a:pt x="14819" y="110283"/>
                  <a:pt x="33085" y="110283"/>
                </a:cubicBezTo>
                <a:lnTo>
                  <a:pt x="102930" y="110283"/>
                </a:lnTo>
                <a:cubicBezTo>
                  <a:pt x="119174" y="110283"/>
                  <a:pt x="132339" y="97118"/>
                  <a:pt x="132339" y="80874"/>
                </a:cubicBezTo>
                <a:cubicBezTo>
                  <a:pt x="132339" y="69019"/>
                  <a:pt x="125332" y="58794"/>
                  <a:pt x="115222" y="54153"/>
                </a:cubicBezTo>
                <a:cubicBezTo>
                  <a:pt x="116762" y="51144"/>
                  <a:pt x="117635" y="47720"/>
                  <a:pt x="117635" y="44113"/>
                </a:cubicBezTo>
                <a:cubicBezTo>
                  <a:pt x="117635" y="31936"/>
                  <a:pt x="107755" y="22057"/>
                  <a:pt x="95578" y="22057"/>
                </a:cubicBezTo>
                <a:cubicBezTo>
                  <a:pt x="91512" y="22057"/>
                  <a:pt x="87721" y="23159"/>
                  <a:pt x="84458" y="25066"/>
                </a:cubicBezTo>
                <a:cubicBezTo>
                  <a:pt x="78921" y="14544"/>
                  <a:pt x="67870" y="7352"/>
                  <a:pt x="55141" y="7352"/>
                </a:cubicBezTo>
                <a:cubicBezTo>
                  <a:pt x="36876" y="7352"/>
                  <a:pt x="22057" y="22171"/>
                  <a:pt x="22057" y="40437"/>
                </a:cubicBezTo>
                <a:cubicBezTo>
                  <a:pt x="22057" y="42275"/>
                  <a:pt x="22217" y="44090"/>
                  <a:pt x="22493" y="45836"/>
                </a:cubicBezTo>
                <a:cubicBezTo>
                  <a:pt x="9420" y="50247"/>
                  <a:pt x="0" y="62631"/>
                  <a:pt x="0" y="77198"/>
                </a:cubicBezTo>
                <a:close/>
              </a:path>
            </a:pathLst>
          </a:custGeom>
          <a:solidFill>
            <a:srgbClr val="6366F1"/>
          </a:solidFill>
          <a:ln/>
        </p:spPr>
      </p:sp>
      <p:sp>
        <p:nvSpPr>
          <p:cNvPr id="43" name="Text 41"/>
          <p:cNvSpPr/>
          <p:nvPr/>
        </p:nvSpPr>
        <p:spPr>
          <a:xfrm>
            <a:off x="827644" y="5940554"/>
            <a:ext cx="369709" cy="168050"/>
          </a:xfrm>
          <a:prstGeom prst="rect">
            <a:avLst/>
          </a:prstGeom>
          <a:noFill/>
          <a:ln/>
        </p:spPr>
        <p:txBody>
          <a:bodyPr wrap="square" lIns="0" tIns="0" rIns="0" bIns="0" rtlCol="0" anchor="ctr"/>
          <a:lstStyle/>
          <a:p>
            <a:pPr>
              <a:lnSpc>
                <a:spcPct val="120000"/>
              </a:lnSpc>
            </a:pPr>
            <a:r>
              <a:rPr lang="en-US" sz="926" b="1" dirty="0">
                <a:solidFill>
                  <a:srgbClr val="EFEFEF"/>
                </a:solidFill>
                <a:latin typeface="Liter" pitchFamily="34" charset="0"/>
                <a:ea typeface="Liter" pitchFamily="34" charset="-122"/>
                <a:cs typeface="Liter" pitchFamily="34" charset="-120"/>
              </a:rPr>
              <a:t>Cloud</a:t>
            </a:r>
            <a:endParaRPr lang="en-US" sz="1600" dirty="0"/>
          </a:p>
        </p:txBody>
      </p:sp>
      <p:sp>
        <p:nvSpPr>
          <p:cNvPr id="44" name="Text 42"/>
          <p:cNvSpPr/>
          <p:nvPr/>
        </p:nvSpPr>
        <p:spPr>
          <a:xfrm>
            <a:off x="613381" y="6175824"/>
            <a:ext cx="2461927" cy="134440"/>
          </a:xfrm>
          <a:prstGeom prst="rect">
            <a:avLst/>
          </a:prstGeom>
          <a:noFill/>
          <a:ln/>
        </p:spPr>
        <p:txBody>
          <a:bodyPr wrap="square" lIns="0" tIns="0" rIns="0" bIns="0" rtlCol="0" anchor="ctr"/>
          <a:lstStyle/>
          <a:p>
            <a:pPr>
              <a:lnSpc>
                <a:spcPct val="110000"/>
              </a:lnSpc>
            </a:pPr>
            <a:r>
              <a:rPr lang="en-US" sz="794" dirty="0">
                <a:solidFill>
                  <a:srgbClr val="8F8F8F"/>
                </a:solidFill>
                <a:latin typeface="Liter" pitchFamily="34" charset="0"/>
                <a:ea typeface="Liter" pitchFamily="34" charset="-122"/>
                <a:cs typeface="Liter" pitchFamily="34" charset="-120"/>
              </a:rPr>
              <a:t>AWS (2006), computación en la nube, SaaS</a:t>
            </a:r>
            <a:endParaRPr lang="en-US" sz="1600" dirty="0"/>
          </a:p>
        </p:txBody>
      </p:sp>
      <p:sp>
        <p:nvSpPr>
          <p:cNvPr id="45" name="Shape 43"/>
          <p:cNvSpPr/>
          <p:nvPr/>
        </p:nvSpPr>
        <p:spPr>
          <a:xfrm>
            <a:off x="3223664" y="5839724"/>
            <a:ext cx="2613172" cy="571369"/>
          </a:xfrm>
          <a:custGeom>
            <a:avLst/>
            <a:gdLst/>
            <a:ahLst/>
            <a:cxnLst/>
            <a:rect l="l" t="t" r="r" b="b"/>
            <a:pathLst>
              <a:path w="2613172" h="571369">
                <a:moveTo>
                  <a:pt x="67222" y="0"/>
                </a:moveTo>
                <a:lnTo>
                  <a:pt x="2545950" y="0"/>
                </a:lnTo>
                <a:cubicBezTo>
                  <a:pt x="2583076" y="0"/>
                  <a:pt x="2613172" y="30096"/>
                  <a:pt x="2613172" y="67222"/>
                </a:cubicBezTo>
                <a:lnTo>
                  <a:pt x="2613172" y="504147"/>
                </a:lnTo>
                <a:cubicBezTo>
                  <a:pt x="2613172" y="541248"/>
                  <a:pt x="2583051" y="571369"/>
                  <a:pt x="2545950" y="571369"/>
                </a:cubicBezTo>
                <a:lnTo>
                  <a:pt x="67222" y="571369"/>
                </a:lnTo>
                <a:cubicBezTo>
                  <a:pt x="30096" y="571369"/>
                  <a:pt x="0" y="541273"/>
                  <a:pt x="0" y="504147"/>
                </a:cubicBezTo>
                <a:lnTo>
                  <a:pt x="0" y="67222"/>
                </a:lnTo>
                <a:cubicBezTo>
                  <a:pt x="0" y="30121"/>
                  <a:pt x="30121" y="0"/>
                  <a:pt x="67222" y="0"/>
                </a:cubicBezTo>
                <a:close/>
              </a:path>
            </a:pathLst>
          </a:custGeom>
          <a:solidFill>
            <a:srgbClr val="333333"/>
          </a:solidFill>
          <a:ln/>
        </p:spPr>
      </p:sp>
      <p:sp>
        <p:nvSpPr>
          <p:cNvPr id="46" name="Shape 44"/>
          <p:cNvSpPr/>
          <p:nvPr/>
        </p:nvSpPr>
        <p:spPr>
          <a:xfrm>
            <a:off x="3326595" y="5965762"/>
            <a:ext cx="147043" cy="117635"/>
          </a:xfrm>
          <a:custGeom>
            <a:avLst/>
            <a:gdLst/>
            <a:ahLst/>
            <a:cxnLst/>
            <a:rect l="l" t="t" r="r" b="b"/>
            <a:pathLst>
              <a:path w="147043" h="117635">
                <a:moveTo>
                  <a:pt x="80874" y="0"/>
                </a:moveTo>
                <a:cubicBezTo>
                  <a:pt x="80874" y="-4067"/>
                  <a:pt x="77588" y="-7352"/>
                  <a:pt x="73522" y="-7352"/>
                </a:cubicBezTo>
                <a:cubicBezTo>
                  <a:pt x="69455" y="-7352"/>
                  <a:pt x="66170" y="-4067"/>
                  <a:pt x="66170" y="0"/>
                </a:cubicBezTo>
                <a:lnTo>
                  <a:pt x="66170" y="14704"/>
                </a:lnTo>
                <a:lnTo>
                  <a:pt x="44113" y="14704"/>
                </a:lnTo>
                <a:cubicBezTo>
                  <a:pt x="31936" y="14704"/>
                  <a:pt x="22057" y="24584"/>
                  <a:pt x="22057" y="36761"/>
                </a:cubicBezTo>
                <a:lnTo>
                  <a:pt x="22057" y="88226"/>
                </a:lnTo>
                <a:cubicBezTo>
                  <a:pt x="22057" y="100403"/>
                  <a:pt x="31936" y="110283"/>
                  <a:pt x="44113" y="110283"/>
                </a:cubicBezTo>
                <a:lnTo>
                  <a:pt x="102930" y="110283"/>
                </a:lnTo>
                <a:cubicBezTo>
                  <a:pt x="115107" y="110283"/>
                  <a:pt x="124987" y="100403"/>
                  <a:pt x="124987" y="88226"/>
                </a:cubicBezTo>
                <a:lnTo>
                  <a:pt x="124987" y="36761"/>
                </a:lnTo>
                <a:cubicBezTo>
                  <a:pt x="124987" y="24584"/>
                  <a:pt x="115107" y="14704"/>
                  <a:pt x="102930" y="14704"/>
                </a:cubicBezTo>
                <a:lnTo>
                  <a:pt x="80874" y="14704"/>
                </a:lnTo>
                <a:lnTo>
                  <a:pt x="80874" y="0"/>
                </a:lnTo>
                <a:close/>
                <a:moveTo>
                  <a:pt x="36761" y="84550"/>
                </a:moveTo>
                <a:cubicBezTo>
                  <a:pt x="36761" y="81494"/>
                  <a:pt x="39219" y="79036"/>
                  <a:pt x="42275" y="79036"/>
                </a:cubicBezTo>
                <a:lnTo>
                  <a:pt x="49627" y="79036"/>
                </a:lnTo>
                <a:cubicBezTo>
                  <a:pt x="52683" y="79036"/>
                  <a:pt x="55141" y="81494"/>
                  <a:pt x="55141" y="84550"/>
                </a:cubicBezTo>
                <a:cubicBezTo>
                  <a:pt x="55141" y="87606"/>
                  <a:pt x="52683" y="90064"/>
                  <a:pt x="49627" y="90064"/>
                </a:cubicBezTo>
                <a:lnTo>
                  <a:pt x="42275" y="90064"/>
                </a:lnTo>
                <a:cubicBezTo>
                  <a:pt x="39219" y="90064"/>
                  <a:pt x="36761" y="87606"/>
                  <a:pt x="36761" y="84550"/>
                </a:cubicBezTo>
                <a:close/>
                <a:moveTo>
                  <a:pt x="64331" y="84550"/>
                </a:moveTo>
                <a:cubicBezTo>
                  <a:pt x="64331" y="81494"/>
                  <a:pt x="66790" y="79036"/>
                  <a:pt x="69846" y="79036"/>
                </a:cubicBezTo>
                <a:lnTo>
                  <a:pt x="77198" y="79036"/>
                </a:lnTo>
                <a:cubicBezTo>
                  <a:pt x="80254" y="79036"/>
                  <a:pt x="82712" y="81494"/>
                  <a:pt x="82712" y="84550"/>
                </a:cubicBezTo>
                <a:cubicBezTo>
                  <a:pt x="82712" y="87606"/>
                  <a:pt x="80254" y="90064"/>
                  <a:pt x="77198" y="90064"/>
                </a:cubicBezTo>
                <a:lnTo>
                  <a:pt x="69846" y="90064"/>
                </a:lnTo>
                <a:cubicBezTo>
                  <a:pt x="66790" y="90064"/>
                  <a:pt x="64331" y="87606"/>
                  <a:pt x="64331" y="84550"/>
                </a:cubicBezTo>
                <a:close/>
                <a:moveTo>
                  <a:pt x="91902" y="84550"/>
                </a:moveTo>
                <a:cubicBezTo>
                  <a:pt x="91902" y="81494"/>
                  <a:pt x="94361" y="79036"/>
                  <a:pt x="97416" y="79036"/>
                </a:cubicBezTo>
                <a:lnTo>
                  <a:pt x="104768" y="79036"/>
                </a:lnTo>
                <a:cubicBezTo>
                  <a:pt x="107824" y="79036"/>
                  <a:pt x="110283" y="81494"/>
                  <a:pt x="110283" y="84550"/>
                </a:cubicBezTo>
                <a:cubicBezTo>
                  <a:pt x="110283" y="87606"/>
                  <a:pt x="107824" y="90064"/>
                  <a:pt x="104768" y="90064"/>
                </a:cubicBezTo>
                <a:lnTo>
                  <a:pt x="97416" y="90064"/>
                </a:lnTo>
                <a:cubicBezTo>
                  <a:pt x="94361" y="90064"/>
                  <a:pt x="91902" y="87606"/>
                  <a:pt x="91902" y="84550"/>
                </a:cubicBezTo>
                <a:close/>
                <a:moveTo>
                  <a:pt x="51465" y="40437"/>
                </a:moveTo>
                <a:cubicBezTo>
                  <a:pt x="57552" y="40437"/>
                  <a:pt x="62493" y="45379"/>
                  <a:pt x="62493" y="51465"/>
                </a:cubicBezTo>
                <a:cubicBezTo>
                  <a:pt x="62493" y="57552"/>
                  <a:pt x="57552" y="62493"/>
                  <a:pt x="51465" y="62493"/>
                </a:cubicBezTo>
                <a:cubicBezTo>
                  <a:pt x="45379" y="62493"/>
                  <a:pt x="40437" y="57552"/>
                  <a:pt x="40437" y="51465"/>
                </a:cubicBezTo>
                <a:cubicBezTo>
                  <a:pt x="40437" y="45379"/>
                  <a:pt x="45379" y="40437"/>
                  <a:pt x="51465" y="40437"/>
                </a:cubicBezTo>
                <a:close/>
                <a:moveTo>
                  <a:pt x="84550" y="51465"/>
                </a:moveTo>
                <a:cubicBezTo>
                  <a:pt x="84550" y="45379"/>
                  <a:pt x="89492" y="40437"/>
                  <a:pt x="95578" y="40437"/>
                </a:cubicBezTo>
                <a:cubicBezTo>
                  <a:pt x="101665" y="40437"/>
                  <a:pt x="106606" y="45379"/>
                  <a:pt x="106606" y="51465"/>
                </a:cubicBezTo>
                <a:cubicBezTo>
                  <a:pt x="106606" y="57552"/>
                  <a:pt x="101665" y="62493"/>
                  <a:pt x="95578" y="62493"/>
                </a:cubicBezTo>
                <a:cubicBezTo>
                  <a:pt x="89492" y="62493"/>
                  <a:pt x="84550" y="57552"/>
                  <a:pt x="84550" y="51465"/>
                </a:cubicBezTo>
                <a:close/>
                <a:moveTo>
                  <a:pt x="14704" y="51465"/>
                </a:moveTo>
                <a:cubicBezTo>
                  <a:pt x="14704" y="47399"/>
                  <a:pt x="11419" y="44113"/>
                  <a:pt x="7352" y="44113"/>
                </a:cubicBezTo>
                <a:cubicBezTo>
                  <a:pt x="3286" y="44113"/>
                  <a:pt x="0" y="47399"/>
                  <a:pt x="0" y="51465"/>
                </a:cubicBezTo>
                <a:lnTo>
                  <a:pt x="0" y="73522"/>
                </a:lnTo>
                <a:cubicBezTo>
                  <a:pt x="0" y="77588"/>
                  <a:pt x="3286" y="80874"/>
                  <a:pt x="7352" y="80874"/>
                </a:cubicBezTo>
                <a:cubicBezTo>
                  <a:pt x="11419" y="80874"/>
                  <a:pt x="14704" y="77588"/>
                  <a:pt x="14704" y="73522"/>
                </a:cubicBezTo>
                <a:lnTo>
                  <a:pt x="14704" y="51465"/>
                </a:lnTo>
                <a:close/>
                <a:moveTo>
                  <a:pt x="139691" y="44113"/>
                </a:moveTo>
                <a:cubicBezTo>
                  <a:pt x="135625" y="44113"/>
                  <a:pt x="132339" y="47399"/>
                  <a:pt x="132339" y="51465"/>
                </a:cubicBezTo>
                <a:lnTo>
                  <a:pt x="132339" y="73522"/>
                </a:lnTo>
                <a:cubicBezTo>
                  <a:pt x="132339" y="77588"/>
                  <a:pt x="135625" y="80874"/>
                  <a:pt x="139691" y="80874"/>
                </a:cubicBezTo>
                <a:cubicBezTo>
                  <a:pt x="143758" y="80874"/>
                  <a:pt x="147043" y="77588"/>
                  <a:pt x="147043" y="73522"/>
                </a:cubicBezTo>
                <a:lnTo>
                  <a:pt x="147043" y="51465"/>
                </a:lnTo>
                <a:cubicBezTo>
                  <a:pt x="147043" y="47399"/>
                  <a:pt x="143758" y="44113"/>
                  <a:pt x="139691" y="44113"/>
                </a:cubicBezTo>
                <a:close/>
              </a:path>
            </a:pathLst>
          </a:custGeom>
          <a:solidFill>
            <a:srgbClr val="6366F1"/>
          </a:solidFill>
          <a:ln/>
        </p:spPr>
      </p:sp>
      <p:sp>
        <p:nvSpPr>
          <p:cNvPr id="47" name="Text 45"/>
          <p:cNvSpPr/>
          <p:nvPr/>
        </p:nvSpPr>
        <p:spPr>
          <a:xfrm>
            <a:off x="3538757" y="5940554"/>
            <a:ext cx="697406" cy="168050"/>
          </a:xfrm>
          <a:prstGeom prst="rect">
            <a:avLst/>
          </a:prstGeom>
          <a:noFill/>
          <a:ln/>
        </p:spPr>
        <p:txBody>
          <a:bodyPr wrap="square" lIns="0" tIns="0" rIns="0" bIns="0" rtlCol="0" anchor="ctr"/>
          <a:lstStyle/>
          <a:p>
            <a:pPr>
              <a:lnSpc>
                <a:spcPct val="120000"/>
              </a:lnSpc>
            </a:pPr>
            <a:r>
              <a:rPr lang="en-US" sz="926" b="1" dirty="0">
                <a:solidFill>
                  <a:srgbClr val="EFEFEF"/>
                </a:solidFill>
                <a:latin typeface="Liter" pitchFamily="34" charset="0"/>
                <a:ea typeface="Liter" pitchFamily="34" charset="-122"/>
                <a:cs typeface="Liter" pitchFamily="34" charset="-120"/>
              </a:rPr>
              <a:t>IA Avanzada</a:t>
            </a:r>
            <a:endParaRPr lang="en-US" sz="1600" dirty="0"/>
          </a:p>
        </p:txBody>
      </p:sp>
      <p:sp>
        <p:nvSpPr>
          <p:cNvPr id="48" name="Text 46"/>
          <p:cNvSpPr/>
          <p:nvPr/>
        </p:nvSpPr>
        <p:spPr>
          <a:xfrm>
            <a:off x="3324494" y="6175824"/>
            <a:ext cx="2461927" cy="134440"/>
          </a:xfrm>
          <a:prstGeom prst="rect">
            <a:avLst/>
          </a:prstGeom>
          <a:noFill/>
          <a:ln/>
        </p:spPr>
        <p:txBody>
          <a:bodyPr wrap="square" lIns="0" tIns="0" rIns="0" bIns="0" rtlCol="0" anchor="ctr"/>
          <a:lstStyle/>
          <a:p>
            <a:pPr>
              <a:lnSpc>
                <a:spcPct val="110000"/>
              </a:lnSpc>
            </a:pPr>
            <a:r>
              <a:rPr lang="en-US" sz="794" dirty="0">
                <a:solidFill>
                  <a:srgbClr val="8F8F8F"/>
                </a:solidFill>
                <a:latin typeface="Liter" pitchFamily="34" charset="0"/>
                <a:ea typeface="Liter" pitchFamily="34" charset="-122"/>
                <a:cs typeface="Liter" pitchFamily="34" charset="-120"/>
              </a:rPr>
              <a:t>Machine Learning, Deep Learning, Big Data</a:t>
            </a:r>
            <a:endParaRPr lang="en-US" sz="1600" dirty="0"/>
          </a:p>
        </p:txBody>
      </p:sp>
      <p:sp>
        <p:nvSpPr>
          <p:cNvPr id="49" name="Shape 47"/>
          <p:cNvSpPr/>
          <p:nvPr/>
        </p:nvSpPr>
        <p:spPr>
          <a:xfrm>
            <a:off x="6182782" y="1247768"/>
            <a:ext cx="5663272" cy="2529147"/>
          </a:xfrm>
          <a:custGeom>
            <a:avLst/>
            <a:gdLst/>
            <a:ahLst/>
            <a:cxnLst/>
            <a:rect l="l" t="t" r="r" b="b"/>
            <a:pathLst>
              <a:path w="5663272" h="2529147">
                <a:moveTo>
                  <a:pt x="100837" y="0"/>
                </a:moveTo>
                <a:lnTo>
                  <a:pt x="5562435" y="0"/>
                </a:lnTo>
                <a:cubicBezTo>
                  <a:pt x="5618126" y="0"/>
                  <a:pt x="5663272" y="45146"/>
                  <a:pt x="5663272" y="100837"/>
                </a:cubicBezTo>
                <a:lnTo>
                  <a:pt x="5663272" y="2428310"/>
                </a:lnTo>
                <a:cubicBezTo>
                  <a:pt x="5663272" y="2484000"/>
                  <a:pt x="5618126" y="2529147"/>
                  <a:pt x="5562435" y="2529147"/>
                </a:cubicBezTo>
                <a:lnTo>
                  <a:pt x="100837" y="2529147"/>
                </a:lnTo>
                <a:cubicBezTo>
                  <a:pt x="45146" y="2529147"/>
                  <a:pt x="0" y="2484000"/>
                  <a:pt x="0" y="2428310"/>
                </a:cubicBezTo>
                <a:lnTo>
                  <a:pt x="0" y="100837"/>
                </a:lnTo>
                <a:cubicBezTo>
                  <a:pt x="0" y="45184"/>
                  <a:pt x="45184" y="0"/>
                  <a:pt x="100837" y="0"/>
                </a:cubicBezTo>
                <a:close/>
              </a:path>
            </a:pathLst>
          </a:custGeom>
          <a:solidFill>
            <a:srgbClr val="262626"/>
          </a:solidFill>
          <a:ln w="12700">
            <a:solidFill>
              <a:srgbClr val="333333"/>
            </a:solidFill>
            <a:prstDash val="solid"/>
          </a:ln>
        </p:spPr>
      </p:sp>
      <p:sp>
        <p:nvSpPr>
          <p:cNvPr id="50" name="Text 48"/>
          <p:cNvSpPr/>
          <p:nvPr/>
        </p:nvSpPr>
        <p:spPr>
          <a:xfrm>
            <a:off x="6355033" y="1420019"/>
            <a:ext cx="5394393" cy="235269"/>
          </a:xfrm>
          <a:prstGeom prst="rect">
            <a:avLst/>
          </a:prstGeom>
          <a:noFill/>
          <a:ln/>
        </p:spPr>
        <p:txBody>
          <a:bodyPr wrap="square" lIns="0" tIns="0" rIns="0" bIns="0" rtlCol="0" anchor="ctr"/>
          <a:lstStyle/>
          <a:p>
            <a:pPr>
              <a:lnSpc>
                <a:spcPct val="130000"/>
              </a:lnSpc>
            </a:pPr>
            <a:r>
              <a:rPr lang="en-US" sz="1191" b="1" dirty="0">
                <a:solidFill>
                  <a:srgbClr val="EFEFEF"/>
                </a:solidFill>
                <a:latin typeface="Liter" pitchFamily="34" charset="0"/>
                <a:ea typeface="Liter" pitchFamily="34" charset="-122"/>
                <a:cs typeface="Liter" pitchFamily="34" charset="-120"/>
              </a:rPr>
              <a:t>Arquitecturas Paralelas</a:t>
            </a:r>
            <a:endParaRPr lang="en-US" sz="1600" dirty="0"/>
          </a:p>
        </p:txBody>
      </p:sp>
      <p:sp>
        <p:nvSpPr>
          <p:cNvPr id="51" name="Shape 49"/>
          <p:cNvSpPr/>
          <p:nvPr/>
        </p:nvSpPr>
        <p:spPr>
          <a:xfrm>
            <a:off x="6355033" y="1789728"/>
            <a:ext cx="5318771" cy="537759"/>
          </a:xfrm>
          <a:custGeom>
            <a:avLst/>
            <a:gdLst/>
            <a:ahLst/>
            <a:cxnLst/>
            <a:rect l="l" t="t" r="r" b="b"/>
            <a:pathLst>
              <a:path w="5318771" h="537759">
                <a:moveTo>
                  <a:pt x="67220" y="0"/>
                </a:moveTo>
                <a:lnTo>
                  <a:pt x="5251551" y="0"/>
                </a:lnTo>
                <a:cubicBezTo>
                  <a:pt x="5288675" y="0"/>
                  <a:pt x="5318771" y="30095"/>
                  <a:pt x="5318771" y="67220"/>
                </a:cubicBezTo>
                <a:lnTo>
                  <a:pt x="5318771" y="470539"/>
                </a:lnTo>
                <a:cubicBezTo>
                  <a:pt x="5318771" y="507663"/>
                  <a:pt x="5288675" y="537759"/>
                  <a:pt x="5251551" y="537759"/>
                </a:cubicBezTo>
                <a:lnTo>
                  <a:pt x="67220" y="537759"/>
                </a:lnTo>
                <a:cubicBezTo>
                  <a:pt x="30095" y="537759"/>
                  <a:pt x="0" y="507663"/>
                  <a:pt x="0" y="470539"/>
                </a:cubicBezTo>
                <a:lnTo>
                  <a:pt x="0" y="67220"/>
                </a:lnTo>
                <a:cubicBezTo>
                  <a:pt x="0" y="30095"/>
                  <a:pt x="30095" y="0"/>
                  <a:pt x="67220" y="0"/>
                </a:cubicBezTo>
                <a:close/>
              </a:path>
            </a:pathLst>
          </a:custGeom>
          <a:solidFill>
            <a:srgbClr val="333333"/>
          </a:solidFill>
          <a:ln/>
        </p:spPr>
      </p:sp>
      <p:sp>
        <p:nvSpPr>
          <p:cNvPr id="52" name="Text 50"/>
          <p:cNvSpPr/>
          <p:nvPr/>
        </p:nvSpPr>
        <p:spPr>
          <a:xfrm>
            <a:off x="6455863" y="1890558"/>
            <a:ext cx="5175928" cy="168050"/>
          </a:xfrm>
          <a:prstGeom prst="rect">
            <a:avLst/>
          </a:prstGeom>
          <a:noFill/>
          <a:ln/>
        </p:spPr>
        <p:txBody>
          <a:bodyPr wrap="square" lIns="0" tIns="0" rIns="0" bIns="0" rtlCol="0" anchor="ctr"/>
          <a:lstStyle/>
          <a:p>
            <a:pPr>
              <a:lnSpc>
                <a:spcPct val="120000"/>
              </a:lnSpc>
            </a:pPr>
            <a:r>
              <a:rPr lang="en-US" sz="926" b="1" dirty="0">
                <a:solidFill>
                  <a:srgbClr val="EFEFEF"/>
                </a:solidFill>
                <a:latin typeface="Liter" pitchFamily="34" charset="0"/>
                <a:ea typeface="Liter" pitchFamily="34" charset="-122"/>
                <a:cs typeface="Liter" pitchFamily="34" charset="-120"/>
              </a:rPr>
              <a:t>Procesamiento Paralelo</a:t>
            </a:r>
            <a:endParaRPr lang="en-US" sz="1600" dirty="0"/>
          </a:p>
        </p:txBody>
      </p:sp>
      <p:sp>
        <p:nvSpPr>
          <p:cNvPr id="53" name="Text 51"/>
          <p:cNvSpPr/>
          <p:nvPr/>
        </p:nvSpPr>
        <p:spPr>
          <a:xfrm>
            <a:off x="6455863" y="2092218"/>
            <a:ext cx="5167526" cy="134440"/>
          </a:xfrm>
          <a:prstGeom prst="rect">
            <a:avLst/>
          </a:prstGeom>
          <a:noFill/>
          <a:ln/>
        </p:spPr>
        <p:txBody>
          <a:bodyPr wrap="square" lIns="0" tIns="0" rIns="0" bIns="0" rtlCol="0" anchor="ctr"/>
          <a:lstStyle/>
          <a:p>
            <a:pPr>
              <a:lnSpc>
                <a:spcPct val="110000"/>
              </a:lnSpc>
            </a:pPr>
            <a:r>
              <a:rPr lang="en-US" sz="794" dirty="0">
                <a:solidFill>
                  <a:srgbClr val="8F8F8F"/>
                </a:solidFill>
                <a:latin typeface="Liter" pitchFamily="34" charset="0"/>
                <a:ea typeface="Liter" pitchFamily="34" charset="-122"/>
                <a:cs typeface="Liter" pitchFamily="34" charset="-120"/>
              </a:rPr>
              <a:t>Múltiples procesadores trabajando simultáneamente en tareas diferentes</a:t>
            </a:r>
            <a:endParaRPr lang="en-US" sz="1600" dirty="0"/>
          </a:p>
        </p:txBody>
      </p:sp>
      <p:sp>
        <p:nvSpPr>
          <p:cNvPr id="54" name="Shape 52"/>
          <p:cNvSpPr/>
          <p:nvPr/>
        </p:nvSpPr>
        <p:spPr>
          <a:xfrm>
            <a:off x="6355033" y="2428317"/>
            <a:ext cx="5318771" cy="537759"/>
          </a:xfrm>
          <a:custGeom>
            <a:avLst/>
            <a:gdLst/>
            <a:ahLst/>
            <a:cxnLst/>
            <a:rect l="l" t="t" r="r" b="b"/>
            <a:pathLst>
              <a:path w="5318771" h="537759">
                <a:moveTo>
                  <a:pt x="67220" y="0"/>
                </a:moveTo>
                <a:lnTo>
                  <a:pt x="5251551" y="0"/>
                </a:lnTo>
                <a:cubicBezTo>
                  <a:pt x="5288675" y="0"/>
                  <a:pt x="5318771" y="30095"/>
                  <a:pt x="5318771" y="67220"/>
                </a:cubicBezTo>
                <a:lnTo>
                  <a:pt x="5318771" y="470539"/>
                </a:lnTo>
                <a:cubicBezTo>
                  <a:pt x="5318771" y="507663"/>
                  <a:pt x="5288675" y="537759"/>
                  <a:pt x="5251551" y="537759"/>
                </a:cubicBezTo>
                <a:lnTo>
                  <a:pt x="67220" y="537759"/>
                </a:lnTo>
                <a:cubicBezTo>
                  <a:pt x="30095" y="537759"/>
                  <a:pt x="0" y="507663"/>
                  <a:pt x="0" y="470539"/>
                </a:cubicBezTo>
                <a:lnTo>
                  <a:pt x="0" y="67220"/>
                </a:lnTo>
                <a:cubicBezTo>
                  <a:pt x="0" y="30095"/>
                  <a:pt x="30095" y="0"/>
                  <a:pt x="67220" y="0"/>
                </a:cubicBezTo>
                <a:close/>
              </a:path>
            </a:pathLst>
          </a:custGeom>
          <a:solidFill>
            <a:srgbClr val="333333"/>
          </a:solidFill>
          <a:ln/>
        </p:spPr>
      </p:sp>
      <p:sp>
        <p:nvSpPr>
          <p:cNvPr id="55" name="Text 53"/>
          <p:cNvSpPr/>
          <p:nvPr/>
        </p:nvSpPr>
        <p:spPr>
          <a:xfrm>
            <a:off x="6455863" y="2529147"/>
            <a:ext cx="5175928" cy="168050"/>
          </a:xfrm>
          <a:prstGeom prst="rect">
            <a:avLst/>
          </a:prstGeom>
          <a:noFill/>
          <a:ln/>
        </p:spPr>
        <p:txBody>
          <a:bodyPr wrap="square" lIns="0" tIns="0" rIns="0" bIns="0" rtlCol="0" anchor="ctr"/>
          <a:lstStyle/>
          <a:p>
            <a:pPr>
              <a:lnSpc>
                <a:spcPct val="120000"/>
              </a:lnSpc>
            </a:pPr>
            <a:r>
              <a:rPr lang="en-US" sz="926" b="1" dirty="0">
                <a:solidFill>
                  <a:srgbClr val="EFEFEF"/>
                </a:solidFill>
                <a:latin typeface="Liter" pitchFamily="34" charset="0"/>
                <a:ea typeface="Liter" pitchFamily="34" charset="-122"/>
                <a:cs typeface="Liter" pitchFamily="34" charset="-120"/>
              </a:rPr>
              <a:t>Procesamiento Vectorial</a:t>
            </a:r>
            <a:endParaRPr lang="en-US" sz="1600" dirty="0"/>
          </a:p>
        </p:txBody>
      </p:sp>
      <p:sp>
        <p:nvSpPr>
          <p:cNvPr id="56" name="Text 54"/>
          <p:cNvSpPr/>
          <p:nvPr/>
        </p:nvSpPr>
        <p:spPr>
          <a:xfrm>
            <a:off x="6455863" y="2730806"/>
            <a:ext cx="5167526" cy="134440"/>
          </a:xfrm>
          <a:prstGeom prst="rect">
            <a:avLst/>
          </a:prstGeom>
          <a:noFill/>
          <a:ln/>
        </p:spPr>
        <p:txBody>
          <a:bodyPr wrap="square" lIns="0" tIns="0" rIns="0" bIns="0" rtlCol="0" anchor="ctr"/>
          <a:lstStyle/>
          <a:p>
            <a:pPr>
              <a:lnSpc>
                <a:spcPct val="110000"/>
              </a:lnSpc>
            </a:pPr>
            <a:r>
              <a:rPr lang="en-US" sz="794" dirty="0">
                <a:solidFill>
                  <a:srgbClr val="8F8F8F"/>
                </a:solidFill>
                <a:latin typeface="Liter" pitchFamily="34" charset="0"/>
                <a:ea typeface="Liter" pitchFamily="34" charset="-122"/>
                <a:cs typeface="Liter" pitchFamily="34" charset="-120"/>
              </a:rPr>
              <a:t>Operaciones simultáneas sobre arrays de datos, ideal para simulaciones</a:t>
            </a:r>
            <a:endParaRPr lang="en-US" sz="1600" dirty="0"/>
          </a:p>
        </p:txBody>
      </p:sp>
      <p:sp>
        <p:nvSpPr>
          <p:cNvPr id="57" name="Shape 55"/>
          <p:cNvSpPr/>
          <p:nvPr/>
        </p:nvSpPr>
        <p:spPr>
          <a:xfrm>
            <a:off x="6355033" y="3066906"/>
            <a:ext cx="5318771" cy="537759"/>
          </a:xfrm>
          <a:custGeom>
            <a:avLst/>
            <a:gdLst/>
            <a:ahLst/>
            <a:cxnLst/>
            <a:rect l="l" t="t" r="r" b="b"/>
            <a:pathLst>
              <a:path w="5318771" h="537759">
                <a:moveTo>
                  <a:pt x="67220" y="0"/>
                </a:moveTo>
                <a:lnTo>
                  <a:pt x="5251551" y="0"/>
                </a:lnTo>
                <a:cubicBezTo>
                  <a:pt x="5288675" y="0"/>
                  <a:pt x="5318771" y="30095"/>
                  <a:pt x="5318771" y="67220"/>
                </a:cubicBezTo>
                <a:lnTo>
                  <a:pt x="5318771" y="470539"/>
                </a:lnTo>
                <a:cubicBezTo>
                  <a:pt x="5318771" y="507663"/>
                  <a:pt x="5288675" y="537759"/>
                  <a:pt x="5251551" y="537759"/>
                </a:cubicBezTo>
                <a:lnTo>
                  <a:pt x="67220" y="537759"/>
                </a:lnTo>
                <a:cubicBezTo>
                  <a:pt x="30095" y="537759"/>
                  <a:pt x="0" y="507663"/>
                  <a:pt x="0" y="470539"/>
                </a:cubicBezTo>
                <a:lnTo>
                  <a:pt x="0" y="67220"/>
                </a:lnTo>
                <a:cubicBezTo>
                  <a:pt x="0" y="30095"/>
                  <a:pt x="30095" y="0"/>
                  <a:pt x="67220" y="0"/>
                </a:cubicBezTo>
                <a:close/>
              </a:path>
            </a:pathLst>
          </a:custGeom>
          <a:solidFill>
            <a:srgbClr val="333333"/>
          </a:solidFill>
          <a:ln/>
        </p:spPr>
      </p:sp>
      <p:sp>
        <p:nvSpPr>
          <p:cNvPr id="58" name="Text 56"/>
          <p:cNvSpPr/>
          <p:nvPr/>
        </p:nvSpPr>
        <p:spPr>
          <a:xfrm>
            <a:off x="6455863" y="3167735"/>
            <a:ext cx="5175928" cy="168050"/>
          </a:xfrm>
          <a:prstGeom prst="rect">
            <a:avLst/>
          </a:prstGeom>
          <a:noFill/>
          <a:ln/>
        </p:spPr>
        <p:txBody>
          <a:bodyPr wrap="square" lIns="0" tIns="0" rIns="0" bIns="0" rtlCol="0" anchor="ctr"/>
          <a:lstStyle/>
          <a:p>
            <a:pPr>
              <a:lnSpc>
                <a:spcPct val="120000"/>
              </a:lnSpc>
            </a:pPr>
            <a:r>
              <a:rPr lang="en-US" sz="926" b="1" dirty="0">
                <a:solidFill>
                  <a:srgbClr val="EFEFEF"/>
                </a:solidFill>
                <a:latin typeface="Liter" pitchFamily="34" charset="0"/>
                <a:ea typeface="Liter" pitchFamily="34" charset="-122"/>
                <a:cs typeface="Liter" pitchFamily="34" charset="-120"/>
              </a:rPr>
              <a:t>Multicore</a:t>
            </a:r>
            <a:endParaRPr lang="en-US" sz="1600" dirty="0"/>
          </a:p>
        </p:txBody>
      </p:sp>
      <p:sp>
        <p:nvSpPr>
          <p:cNvPr id="59" name="Text 57"/>
          <p:cNvSpPr/>
          <p:nvPr/>
        </p:nvSpPr>
        <p:spPr>
          <a:xfrm>
            <a:off x="6455863" y="3369395"/>
            <a:ext cx="5167526" cy="134440"/>
          </a:xfrm>
          <a:prstGeom prst="rect">
            <a:avLst/>
          </a:prstGeom>
          <a:noFill/>
          <a:ln/>
        </p:spPr>
        <p:txBody>
          <a:bodyPr wrap="square" lIns="0" tIns="0" rIns="0" bIns="0" rtlCol="0" anchor="ctr"/>
          <a:lstStyle/>
          <a:p>
            <a:pPr>
              <a:lnSpc>
                <a:spcPct val="110000"/>
              </a:lnSpc>
            </a:pPr>
            <a:r>
              <a:rPr lang="en-US" sz="794" dirty="0">
                <a:solidFill>
                  <a:srgbClr val="8F8F8F"/>
                </a:solidFill>
                <a:latin typeface="Liter" pitchFamily="34" charset="0"/>
                <a:ea typeface="Liter" pitchFamily="34" charset="-122"/>
                <a:cs typeface="Liter" pitchFamily="34" charset="-120"/>
              </a:rPr>
              <a:t>Múltiples núcleos en un solo chip (dual-core, quad-core, octa-core)</a:t>
            </a:r>
            <a:endParaRPr lang="en-US" sz="1600" dirty="0"/>
          </a:p>
        </p:txBody>
      </p:sp>
      <p:sp>
        <p:nvSpPr>
          <p:cNvPr id="60" name="Shape 58"/>
          <p:cNvSpPr/>
          <p:nvPr/>
        </p:nvSpPr>
        <p:spPr>
          <a:xfrm>
            <a:off x="6182782" y="3919757"/>
            <a:ext cx="5663272" cy="2125828"/>
          </a:xfrm>
          <a:custGeom>
            <a:avLst/>
            <a:gdLst/>
            <a:ahLst/>
            <a:cxnLst/>
            <a:rect l="l" t="t" r="r" b="b"/>
            <a:pathLst>
              <a:path w="5663272" h="2125828">
                <a:moveTo>
                  <a:pt x="100828" y="0"/>
                </a:moveTo>
                <a:lnTo>
                  <a:pt x="5562444" y="0"/>
                </a:lnTo>
                <a:cubicBezTo>
                  <a:pt x="5618130" y="0"/>
                  <a:pt x="5663272" y="45142"/>
                  <a:pt x="5663272" y="100828"/>
                </a:cubicBezTo>
                <a:lnTo>
                  <a:pt x="5663272" y="2025000"/>
                </a:lnTo>
                <a:cubicBezTo>
                  <a:pt x="5663272" y="2080685"/>
                  <a:pt x="5618130" y="2125828"/>
                  <a:pt x="5562444" y="2125828"/>
                </a:cubicBezTo>
                <a:lnTo>
                  <a:pt x="100828" y="2125828"/>
                </a:lnTo>
                <a:cubicBezTo>
                  <a:pt x="45142" y="2125828"/>
                  <a:pt x="0" y="2080685"/>
                  <a:pt x="0" y="2025000"/>
                </a:cubicBezTo>
                <a:lnTo>
                  <a:pt x="0" y="100828"/>
                </a:lnTo>
                <a:cubicBezTo>
                  <a:pt x="0" y="45180"/>
                  <a:pt x="45180" y="0"/>
                  <a:pt x="100828" y="0"/>
                </a:cubicBezTo>
                <a:close/>
              </a:path>
            </a:pathLst>
          </a:custGeom>
          <a:solidFill>
            <a:srgbClr val="262626"/>
          </a:solidFill>
          <a:ln w="12700">
            <a:solidFill>
              <a:srgbClr val="333333"/>
            </a:solidFill>
            <a:prstDash val="solid"/>
          </a:ln>
        </p:spPr>
      </p:sp>
      <p:sp>
        <p:nvSpPr>
          <p:cNvPr id="61" name="Text 59"/>
          <p:cNvSpPr/>
          <p:nvPr/>
        </p:nvSpPr>
        <p:spPr>
          <a:xfrm>
            <a:off x="6355033" y="4092008"/>
            <a:ext cx="5394393" cy="235269"/>
          </a:xfrm>
          <a:prstGeom prst="rect">
            <a:avLst/>
          </a:prstGeom>
          <a:noFill/>
          <a:ln/>
        </p:spPr>
        <p:txBody>
          <a:bodyPr wrap="square" lIns="0" tIns="0" rIns="0" bIns="0" rtlCol="0" anchor="ctr"/>
          <a:lstStyle/>
          <a:p>
            <a:pPr>
              <a:lnSpc>
                <a:spcPct val="130000"/>
              </a:lnSpc>
            </a:pPr>
            <a:r>
              <a:rPr lang="en-US" sz="1191" b="1" dirty="0">
                <a:solidFill>
                  <a:srgbClr val="EFEFEF"/>
                </a:solidFill>
                <a:latin typeface="Liter" pitchFamily="34" charset="0"/>
                <a:ea typeface="Liter" pitchFamily="34" charset="-122"/>
                <a:cs typeface="Liter" pitchFamily="34" charset="-120"/>
              </a:rPr>
              <a:t>Capacidades de Almacenamiento</a:t>
            </a:r>
            <a:endParaRPr lang="en-US" sz="1600" dirty="0"/>
          </a:p>
        </p:txBody>
      </p:sp>
      <p:sp>
        <p:nvSpPr>
          <p:cNvPr id="62" name="Text 60"/>
          <p:cNvSpPr/>
          <p:nvPr/>
        </p:nvSpPr>
        <p:spPr>
          <a:xfrm>
            <a:off x="6355033" y="4461717"/>
            <a:ext cx="495746" cy="168050"/>
          </a:xfrm>
          <a:prstGeom prst="rect">
            <a:avLst/>
          </a:prstGeom>
          <a:noFill/>
          <a:ln/>
        </p:spPr>
        <p:txBody>
          <a:bodyPr wrap="square" lIns="0" tIns="0" rIns="0" bIns="0" rtlCol="0" anchor="ctr"/>
          <a:lstStyle/>
          <a:p>
            <a:pPr>
              <a:lnSpc>
                <a:spcPct val="120000"/>
              </a:lnSpc>
            </a:pPr>
            <a:r>
              <a:rPr lang="en-US" sz="926" dirty="0">
                <a:solidFill>
                  <a:srgbClr val="8F8F8F"/>
                </a:solidFill>
                <a:latin typeface="Liter" pitchFamily="34" charset="0"/>
                <a:ea typeface="Liter" pitchFamily="34" charset="-122"/>
                <a:cs typeface="Liter" pitchFamily="34" charset="-120"/>
              </a:rPr>
              <a:t>Años 60</a:t>
            </a:r>
            <a:endParaRPr lang="en-US" sz="1600" dirty="0"/>
          </a:p>
        </p:txBody>
      </p:sp>
      <p:sp>
        <p:nvSpPr>
          <p:cNvPr id="63" name="Text 61"/>
          <p:cNvSpPr/>
          <p:nvPr/>
        </p:nvSpPr>
        <p:spPr>
          <a:xfrm>
            <a:off x="11159020" y="4461717"/>
            <a:ext cx="579771" cy="168050"/>
          </a:xfrm>
          <a:prstGeom prst="rect">
            <a:avLst/>
          </a:prstGeom>
          <a:noFill/>
          <a:ln/>
        </p:spPr>
        <p:txBody>
          <a:bodyPr wrap="square" lIns="0" tIns="0" rIns="0" bIns="0" rtlCol="0" anchor="ctr"/>
          <a:lstStyle/>
          <a:p>
            <a:pPr>
              <a:lnSpc>
                <a:spcPct val="120000"/>
              </a:lnSpc>
            </a:pPr>
            <a:r>
              <a:rPr lang="en-US" sz="926" b="1" dirty="0">
                <a:solidFill>
                  <a:srgbClr val="EFEFEF"/>
                </a:solidFill>
                <a:latin typeface="Liter" pitchFamily="34" charset="0"/>
                <a:ea typeface="Liter" pitchFamily="34" charset="-122"/>
                <a:cs typeface="Liter" pitchFamily="34" charset="-120"/>
              </a:rPr>
              <a:t>4 KB RAM</a:t>
            </a:r>
            <a:endParaRPr lang="en-US" sz="1600" dirty="0"/>
          </a:p>
        </p:txBody>
      </p:sp>
      <p:sp>
        <p:nvSpPr>
          <p:cNvPr id="64" name="Shape 62"/>
          <p:cNvSpPr/>
          <p:nvPr/>
        </p:nvSpPr>
        <p:spPr>
          <a:xfrm>
            <a:off x="6355033" y="4696987"/>
            <a:ext cx="5318771" cy="67220"/>
          </a:xfrm>
          <a:custGeom>
            <a:avLst/>
            <a:gdLst/>
            <a:ahLst/>
            <a:cxnLst/>
            <a:rect l="l" t="t" r="r" b="b"/>
            <a:pathLst>
              <a:path w="5318771" h="67220">
                <a:moveTo>
                  <a:pt x="33610" y="0"/>
                </a:moveTo>
                <a:lnTo>
                  <a:pt x="5285161" y="0"/>
                </a:lnTo>
                <a:cubicBezTo>
                  <a:pt x="5303723" y="0"/>
                  <a:pt x="5318771" y="15048"/>
                  <a:pt x="5318771" y="33610"/>
                </a:cubicBezTo>
                <a:lnTo>
                  <a:pt x="5318771" y="33610"/>
                </a:lnTo>
                <a:cubicBezTo>
                  <a:pt x="5318771" y="52172"/>
                  <a:pt x="5303723" y="67220"/>
                  <a:pt x="5285161" y="67220"/>
                </a:cubicBezTo>
                <a:lnTo>
                  <a:pt x="33610" y="67220"/>
                </a:lnTo>
                <a:cubicBezTo>
                  <a:pt x="15048" y="67220"/>
                  <a:pt x="0" y="52172"/>
                  <a:pt x="0" y="33610"/>
                </a:cubicBezTo>
                <a:lnTo>
                  <a:pt x="0" y="33610"/>
                </a:lnTo>
                <a:cubicBezTo>
                  <a:pt x="0" y="15048"/>
                  <a:pt x="15048" y="0"/>
                  <a:pt x="33610" y="0"/>
                </a:cubicBezTo>
                <a:close/>
              </a:path>
            </a:pathLst>
          </a:custGeom>
          <a:solidFill>
            <a:srgbClr val="333333"/>
          </a:solidFill>
          <a:ln/>
        </p:spPr>
      </p:sp>
      <p:sp>
        <p:nvSpPr>
          <p:cNvPr id="65" name="Shape 63"/>
          <p:cNvSpPr/>
          <p:nvPr/>
        </p:nvSpPr>
        <p:spPr>
          <a:xfrm>
            <a:off x="6355033" y="4696987"/>
            <a:ext cx="268879" cy="67220"/>
          </a:xfrm>
          <a:custGeom>
            <a:avLst/>
            <a:gdLst/>
            <a:ahLst/>
            <a:cxnLst/>
            <a:rect l="l" t="t" r="r" b="b"/>
            <a:pathLst>
              <a:path w="268879" h="67220">
                <a:moveTo>
                  <a:pt x="33610" y="0"/>
                </a:moveTo>
                <a:lnTo>
                  <a:pt x="235269" y="0"/>
                </a:lnTo>
                <a:cubicBezTo>
                  <a:pt x="253832" y="0"/>
                  <a:pt x="268879" y="15048"/>
                  <a:pt x="268879" y="33610"/>
                </a:cubicBezTo>
                <a:lnTo>
                  <a:pt x="268879" y="33610"/>
                </a:lnTo>
                <a:cubicBezTo>
                  <a:pt x="268879" y="52172"/>
                  <a:pt x="253832" y="67220"/>
                  <a:pt x="235269" y="67220"/>
                </a:cubicBezTo>
                <a:lnTo>
                  <a:pt x="33610" y="67220"/>
                </a:lnTo>
                <a:cubicBezTo>
                  <a:pt x="15048" y="67220"/>
                  <a:pt x="0" y="52172"/>
                  <a:pt x="0" y="33610"/>
                </a:cubicBezTo>
                <a:lnTo>
                  <a:pt x="0" y="33610"/>
                </a:lnTo>
                <a:cubicBezTo>
                  <a:pt x="0" y="15048"/>
                  <a:pt x="15048" y="0"/>
                  <a:pt x="33610" y="0"/>
                </a:cubicBezTo>
                <a:close/>
              </a:path>
            </a:pathLst>
          </a:custGeom>
          <a:solidFill>
            <a:srgbClr val="6366F1"/>
          </a:solidFill>
          <a:ln/>
        </p:spPr>
      </p:sp>
      <p:sp>
        <p:nvSpPr>
          <p:cNvPr id="66" name="Text 64"/>
          <p:cNvSpPr/>
          <p:nvPr/>
        </p:nvSpPr>
        <p:spPr>
          <a:xfrm>
            <a:off x="6355033" y="4831427"/>
            <a:ext cx="495746" cy="168050"/>
          </a:xfrm>
          <a:prstGeom prst="rect">
            <a:avLst/>
          </a:prstGeom>
          <a:noFill/>
          <a:ln/>
        </p:spPr>
        <p:txBody>
          <a:bodyPr wrap="square" lIns="0" tIns="0" rIns="0" bIns="0" rtlCol="0" anchor="ctr"/>
          <a:lstStyle/>
          <a:p>
            <a:pPr>
              <a:lnSpc>
                <a:spcPct val="120000"/>
              </a:lnSpc>
            </a:pPr>
            <a:r>
              <a:rPr lang="en-US" sz="926" dirty="0">
                <a:solidFill>
                  <a:srgbClr val="8F8F8F"/>
                </a:solidFill>
                <a:latin typeface="Liter" pitchFamily="34" charset="0"/>
                <a:ea typeface="Liter" pitchFamily="34" charset="-122"/>
                <a:cs typeface="Liter" pitchFamily="34" charset="-120"/>
              </a:rPr>
              <a:t>Años 90</a:t>
            </a:r>
            <a:endParaRPr lang="en-US" sz="1600" dirty="0"/>
          </a:p>
        </p:txBody>
      </p:sp>
      <p:sp>
        <p:nvSpPr>
          <p:cNvPr id="67" name="Text 65"/>
          <p:cNvSpPr/>
          <p:nvPr/>
        </p:nvSpPr>
        <p:spPr>
          <a:xfrm>
            <a:off x="11055564" y="4831427"/>
            <a:ext cx="680601" cy="168050"/>
          </a:xfrm>
          <a:prstGeom prst="rect">
            <a:avLst/>
          </a:prstGeom>
          <a:noFill/>
          <a:ln/>
        </p:spPr>
        <p:txBody>
          <a:bodyPr wrap="square" lIns="0" tIns="0" rIns="0" bIns="0" rtlCol="0" anchor="ctr"/>
          <a:lstStyle/>
          <a:p>
            <a:pPr>
              <a:lnSpc>
                <a:spcPct val="120000"/>
              </a:lnSpc>
            </a:pPr>
            <a:r>
              <a:rPr lang="en-US" sz="926" b="1" dirty="0">
                <a:solidFill>
                  <a:srgbClr val="EFEFEF"/>
                </a:solidFill>
                <a:latin typeface="Liter" pitchFamily="34" charset="0"/>
                <a:ea typeface="Liter" pitchFamily="34" charset="-122"/>
                <a:cs typeface="Liter" pitchFamily="34" charset="-120"/>
              </a:rPr>
              <a:t>64 MB RAM</a:t>
            </a:r>
            <a:endParaRPr lang="en-US" sz="1600" dirty="0"/>
          </a:p>
        </p:txBody>
      </p:sp>
      <p:sp>
        <p:nvSpPr>
          <p:cNvPr id="68" name="Shape 66"/>
          <p:cNvSpPr/>
          <p:nvPr/>
        </p:nvSpPr>
        <p:spPr>
          <a:xfrm>
            <a:off x="6355033" y="5066696"/>
            <a:ext cx="5318771" cy="67220"/>
          </a:xfrm>
          <a:custGeom>
            <a:avLst/>
            <a:gdLst/>
            <a:ahLst/>
            <a:cxnLst/>
            <a:rect l="l" t="t" r="r" b="b"/>
            <a:pathLst>
              <a:path w="5318771" h="67220">
                <a:moveTo>
                  <a:pt x="33610" y="0"/>
                </a:moveTo>
                <a:lnTo>
                  <a:pt x="5285161" y="0"/>
                </a:lnTo>
                <a:cubicBezTo>
                  <a:pt x="5303723" y="0"/>
                  <a:pt x="5318771" y="15048"/>
                  <a:pt x="5318771" y="33610"/>
                </a:cubicBezTo>
                <a:lnTo>
                  <a:pt x="5318771" y="33610"/>
                </a:lnTo>
                <a:cubicBezTo>
                  <a:pt x="5318771" y="52172"/>
                  <a:pt x="5303723" y="67220"/>
                  <a:pt x="5285161" y="67220"/>
                </a:cubicBezTo>
                <a:lnTo>
                  <a:pt x="33610" y="67220"/>
                </a:lnTo>
                <a:cubicBezTo>
                  <a:pt x="15048" y="67220"/>
                  <a:pt x="0" y="52172"/>
                  <a:pt x="0" y="33610"/>
                </a:cubicBezTo>
                <a:lnTo>
                  <a:pt x="0" y="33610"/>
                </a:lnTo>
                <a:cubicBezTo>
                  <a:pt x="0" y="15048"/>
                  <a:pt x="15048" y="0"/>
                  <a:pt x="33610" y="0"/>
                </a:cubicBezTo>
                <a:close/>
              </a:path>
            </a:pathLst>
          </a:custGeom>
          <a:solidFill>
            <a:srgbClr val="333333"/>
          </a:solidFill>
          <a:ln/>
        </p:spPr>
      </p:sp>
      <p:sp>
        <p:nvSpPr>
          <p:cNvPr id="69" name="Shape 67"/>
          <p:cNvSpPr/>
          <p:nvPr/>
        </p:nvSpPr>
        <p:spPr>
          <a:xfrm>
            <a:off x="6355033" y="5066696"/>
            <a:ext cx="1327592" cy="67220"/>
          </a:xfrm>
          <a:custGeom>
            <a:avLst/>
            <a:gdLst/>
            <a:ahLst/>
            <a:cxnLst/>
            <a:rect l="l" t="t" r="r" b="b"/>
            <a:pathLst>
              <a:path w="1327592" h="67220">
                <a:moveTo>
                  <a:pt x="33610" y="0"/>
                </a:moveTo>
                <a:lnTo>
                  <a:pt x="1293982" y="0"/>
                </a:lnTo>
                <a:cubicBezTo>
                  <a:pt x="1312544" y="0"/>
                  <a:pt x="1327592" y="15048"/>
                  <a:pt x="1327592" y="33610"/>
                </a:cubicBezTo>
                <a:lnTo>
                  <a:pt x="1327592" y="33610"/>
                </a:lnTo>
                <a:cubicBezTo>
                  <a:pt x="1327592" y="52172"/>
                  <a:pt x="1312544" y="67220"/>
                  <a:pt x="1293982" y="67220"/>
                </a:cubicBezTo>
                <a:lnTo>
                  <a:pt x="33610" y="67220"/>
                </a:lnTo>
                <a:cubicBezTo>
                  <a:pt x="15048" y="67220"/>
                  <a:pt x="0" y="52172"/>
                  <a:pt x="0" y="33610"/>
                </a:cubicBezTo>
                <a:lnTo>
                  <a:pt x="0" y="33610"/>
                </a:lnTo>
                <a:cubicBezTo>
                  <a:pt x="0" y="15048"/>
                  <a:pt x="15048" y="0"/>
                  <a:pt x="33610" y="0"/>
                </a:cubicBezTo>
                <a:close/>
              </a:path>
            </a:pathLst>
          </a:custGeom>
          <a:solidFill>
            <a:srgbClr val="6366F1"/>
          </a:solidFill>
          <a:ln/>
        </p:spPr>
      </p:sp>
      <p:sp>
        <p:nvSpPr>
          <p:cNvPr id="70" name="Text 68"/>
          <p:cNvSpPr/>
          <p:nvPr/>
        </p:nvSpPr>
        <p:spPr>
          <a:xfrm>
            <a:off x="6355033" y="5201136"/>
            <a:ext cx="327697" cy="168050"/>
          </a:xfrm>
          <a:prstGeom prst="rect">
            <a:avLst/>
          </a:prstGeom>
          <a:noFill/>
          <a:ln/>
        </p:spPr>
        <p:txBody>
          <a:bodyPr wrap="square" lIns="0" tIns="0" rIns="0" bIns="0" rtlCol="0" anchor="ctr"/>
          <a:lstStyle/>
          <a:p>
            <a:pPr>
              <a:lnSpc>
                <a:spcPct val="120000"/>
              </a:lnSpc>
            </a:pPr>
            <a:r>
              <a:rPr lang="en-US" sz="926" dirty="0">
                <a:solidFill>
                  <a:srgbClr val="8F8F8F"/>
                </a:solidFill>
                <a:latin typeface="Liter" pitchFamily="34" charset="0"/>
                <a:ea typeface="Liter" pitchFamily="34" charset="-122"/>
                <a:cs typeface="Liter" pitchFamily="34" charset="-120"/>
              </a:rPr>
              <a:t>2010</a:t>
            </a:r>
            <a:endParaRPr lang="en-US" sz="1600" dirty="0"/>
          </a:p>
        </p:txBody>
      </p:sp>
      <p:sp>
        <p:nvSpPr>
          <p:cNvPr id="71" name="Text 69"/>
          <p:cNvSpPr/>
          <p:nvPr/>
        </p:nvSpPr>
        <p:spPr>
          <a:xfrm>
            <a:off x="11029569" y="5201136"/>
            <a:ext cx="705808" cy="168050"/>
          </a:xfrm>
          <a:prstGeom prst="rect">
            <a:avLst/>
          </a:prstGeom>
          <a:noFill/>
          <a:ln/>
        </p:spPr>
        <p:txBody>
          <a:bodyPr wrap="square" lIns="0" tIns="0" rIns="0" bIns="0" rtlCol="0" anchor="ctr"/>
          <a:lstStyle/>
          <a:p>
            <a:pPr>
              <a:lnSpc>
                <a:spcPct val="120000"/>
              </a:lnSpc>
            </a:pPr>
            <a:r>
              <a:rPr lang="en-US" sz="926" b="1" dirty="0">
                <a:solidFill>
                  <a:srgbClr val="EFEFEF"/>
                </a:solidFill>
                <a:latin typeface="Liter" pitchFamily="34" charset="0"/>
                <a:ea typeface="Liter" pitchFamily="34" charset="-122"/>
                <a:cs typeface="Liter" pitchFamily="34" charset="-120"/>
              </a:rPr>
              <a:t>4-8 GB RAM</a:t>
            </a:r>
            <a:endParaRPr lang="en-US" sz="1600" dirty="0"/>
          </a:p>
        </p:txBody>
      </p:sp>
      <p:sp>
        <p:nvSpPr>
          <p:cNvPr id="72" name="Shape 70"/>
          <p:cNvSpPr/>
          <p:nvPr/>
        </p:nvSpPr>
        <p:spPr>
          <a:xfrm>
            <a:off x="6355033" y="5436405"/>
            <a:ext cx="5318771" cy="67220"/>
          </a:xfrm>
          <a:custGeom>
            <a:avLst/>
            <a:gdLst/>
            <a:ahLst/>
            <a:cxnLst/>
            <a:rect l="l" t="t" r="r" b="b"/>
            <a:pathLst>
              <a:path w="5318771" h="67220">
                <a:moveTo>
                  <a:pt x="33610" y="0"/>
                </a:moveTo>
                <a:lnTo>
                  <a:pt x="5285161" y="0"/>
                </a:lnTo>
                <a:cubicBezTo>
                  <a:pt x="5303723" y="0"/>
                  <a:pt x="5318771" y="15048"/>
                  <a:pt x="5318771" y="33610"/>
                </a:cubicBezTo>
                <a:lnTo>
                  <a:pt x="5318771" y="33610"/>
                </a:lnTo>
                <a:cubicBezTo>
                  <a:pt x="5318771" y="52172"/>
                  <a:pt x="5303723" y="67220"/>
                  <a:pt x="5285161" y="67220"/>
                </a:cubicBezTo>
                <a:lnTo>
                  <a:pt x="33610" y="67220"/>
                </a:lnTo>
                <a:cubicBezTo>
                  <a:pt x="15048" y="67220"/>
                  <a:pt x="0" y="52172"/>
                  <a:pt x="0" y="33610"/>
                </a:cubicBezTo>
                <a:lnTo>
                  <a:pt x="0" y="33610"/>
                </a:lnTo>
                <a:cubicBezTo>
                  <a:pt x="0" y="15048"/>
                  <a:pt x="15048" y="0"/>
                  <a:pt x="33610" y="0"/>
                </a:cubicBezTo>
                <a:close/>
              </a:path>
            </a:pathLst>
          </a:custGeom>
          <a:solidFill>
            <a:srgbClr val="333333"/>
          </a:solidFill>
          <a:ln/>
        </p:spPr>
      </p:sp>
      <p:sp>
        <p:nvSpPr>
          <p:cNvPr id="73" name="Shape 71"/>
          <p:cNvSpPr/>
          <p:nvPr/>
        </p:nvSpPr>
        <p:spPr>
          <a:xfrm>
            <a:off x="6355033" y="5436405"/>
            <a:ext cx="3192943" cy="67220"/>
          </a:xfrm>
          <a:custGeom>
            <a:avLst/>
            <a:gdLst/>
            <a:ahLst/>
            <a:cxnLst/>
            <a:rect l="l" t="t" r="r" b="b"/>
            <a:pathLst>
              <a:path w="3192943" h="67220">
                <a:moveTo>
                  <a:pt x="33610" y="0"/>
                </a:moveTo>
                <a:lnTo>
                  <a:pt x="3159333" y="0"/>
                </a:lnTo>
                <a:cubicBezTo>
                  <a:pt x="3177895" y="0"/>
                  <a:pt x="3192943" y="15048"/>
                  <a:pt x="3192943" y="33610"/>
                </a:cubicBezTo>
                <a:lnTo>
                  <a:pt x="3192943" y="33610"/>
                </a:lnTo>
                <a:cubicBezTo>
                  <a:pt x="3192943" y="52172"/>
                  <a:pt x="3177895" y="67220"/>
                  <a:pt x="3159333" y="67220"/>
                </a:cubicBezTo>
                <a:lnTo>
                  <a:pt x="33610" y="67220"/>
                </a:lnTo>
                <a:cubicBezTo>
                  <a:pt x="15048" y="67220"/>
                  <a:pt x="0" y="52172"/>
                  <a:pt x="0" y="33610"/>
                </a:cubicBezTo>
                <a:lnTo>
                  <a:pt x="0" y="33610"/>
                </a:lnTo>
                <a:cubicBezTo>
                  <a:pt x="0" y="15048"/>
                  <a:pt x="15048" y="0"/>
                  <a:pt x="33610" y="0"/>
                </a:cubicBezTo>
                <a:close/>
              </a:path>
            </a:pathLst>
          </a:custGeom>
          <a:solidFill>
            <a:srgbClr val="6366F1"/>
          </a:solidFill>
          <a:ln/>
        </p:spPr>
      </p:sp>
      <p:sp>
        <p:nvSpPr>
          <p:cNvPr id="74" name="Text 72"/>
          <p:cNvSpPr/>
          <p:nvPr/>
        </p:nvSpPr>
        <p:spPr>
          <a:xfrm>
            <a:off x="6355033" y="5570845"/>
            <a:ext cx="344502" cy="168050"/>
          </a:xfrm>
          <a:prstGeom prst="rect">
            <a:avLst/>
          </a:prstGeom>
          <a:noFill/>
          <a:ln/>
        </p:spPr>
        <p:txBody>
          <a:bodyPr wrap="square" lIns="0" tIns="0" rIns="0" bIns="0" rtlCol="0" anchor="ctr"/>
          <a:lstStyle/>
          <a:p>
            <a:pPr>
              <a:lnSpc>
                <a:spcPct val="120000"/>
              </a:lnSpc>
            </a:pPr>
            <a:r>
              <a:rPr lang="en-US" sz="926" dirty="0">
                <a:solidFill>
                  <a:srgbClr val="8F8F8F"/>
                </a:solidFill>
                <a:latin typeface="Liter" pitchFamily="34" charset="0"/>
                <a:ea typeface="Liter" pitchFamily="34" charset="-122"/>
                <a:cs typeface="Liter" pitchFamily="34" charset="-120"/>
              </a:rPr>
              <a:t>2020</a:t>
            </a:r>
            <a:endParaRPr lang="en-US" sz="1600" dirty="0"/>
          </a:p>
        </p:txBody>
      </p:sp>
      <p:sp>
        <p:nvSpPr>
          <p:cNvPr id="75" name="Text 73"/>
          <p:cNvSpPr/>
          <p:nvPr/>
        </p:nvSpPr>
        <p:spPr>
          <a:xfrm>
            <a:off x="10914035" y="5570845"/>
            <a:ext cx="823443" cy="168050"/>
          </a:xfrm>
          <a:prstGeom prst="rect">
            <a:avLst/>
          </a:prstGeom>
          <a:noFill/>
          <a:ln/>
        </p:spPr>
        <p:txBody>
          <a:bodyPr wrap="square" lIns="0" tIns="0" rIns="0" bIns="0" rtlCol="0" anchor="ctr"/>
          <a:lstStyle/>
          <a:p>
            <a:pPr>
              <a:lnSpc>
                <a:spcPct val="120000"/>
              </a:lnSpc>
            </a:pPr>
            <a:r>
              <a:rPr lang="en-US" sz="926" b="1" dirty="0">
                <a:solidFill>
                  <a:srgbClr val="EFEFEF"/>
                </a:solidFill>
                <a:latin typeface="Liter" pitchFamily="34" charset="0"/>
                <a:ea typeface="Liter" pitchFamily="34" charset="-122"/>
                <a:cs typeface="Liter" pitchFamily="34" charset="-120"/>
              </a:rPr>
              <a:t>16-64 GB RAM</a:t>
            </a:r>
            <a:endParaRPr lang="en-US" sz="1600" dirty="0"/>
          </a:p>
        </p:txBody>
      </p:sp>
      <p:sp>
        <p:nvSpPr>
          <p:cNvPr id="76" name="Shape 74"/>
          <p:cNvSpPr/>
          <p:nvPr/>
        </p:nvSpPr>
        <p:spPr>
          <a:xfrm>
            <a:off x="6355033" y="5806114"/>
            <a:ext cx="5318771" cy="67220"/>
          </a:xfrm>
          <a:custGeom>
            <a:avLst/>
            <a:gdLst/>
            <a:ahLst/>
            <a:cxnLst/>
            <a:rect l="l" t="t" r="r" b="b"/>
            <a:pathLst>
              <a:path w="5318771" h="67220">
                <a:moveTo>
                  <a:pt x="33610" y="0"/>
                </a:moveTo>
                <a:lnTo>
                  <a:pt x="5285161" y="0"/>
                </a:lnTo>
                <a:cubicBezTo>
                  <a:pt x="5303723" y="0"/>
                  <a:pt x="5318771" y="15048"/>
                  <a:pt x="5318771" y="33610"/>
                </a:cubicBezTo>
                <a:lnTo>
                  <a:pt x="5318771" y="33610"/>
                </a:lnTo>
                <a:cubicBezTo>
                  <a:pt x="5318771" y="52172"/>
                  <a:pt x="5303723" y="67220"/>
                  <a:pt x="5285161" y="67220"/>
                </a:cubicBezTo>
                <a:lnTo>
                  <a:pt x="33610" y="67220"/>
                </a:lnTo>
                <a:cubicBezTo>
                  <a:pt x="15048" y="67220"/>
                  <a:pt x="0" y="52172"/>
                  <a:pt x="0" y="33610"/>
                </a:cubicBezTo>
                <a:lnTo>
                  <a:pt x="0" y="33610"/>
                </a:lnTo>
                <a:cubicBezTo>
                  <a:pt x="0" y="15048"/>
                  <a:pt x="15048" y="0"/>
                  <a:pt x="33610" y="0"/>
                </a:cubicBezTo>
                <a:close/>
              </a:path>
            </a:pathLst>
          </a:custGeom>
          <a:solidFill>
            <a:srgbClr val="333333"/>
          </a:solidFill>
          <a:ln/>
        </p:spPr>
      </p:sp>
      <p:sp>
        <p:nvSpPr>
          <p:cNvPr id="77" name="Shape 75"/>
          <p:cNvSpPr/>
          <p:nvPr/>
        </p:nvSpPr>
        <p:spPr>
          <a:xfrm>
            <a:off x="6355033" y="5806114"/>
            <a:ext cx="5318771" cy="67220"/>
          </a:xfrm>
          <a:custGeom>
            <a:avLst/>
            <a:gdLst/>
            <a:ahLst/>
            <a:cxnLst/>
            <a:rect l="l" t="t" r="r" b="b"/>
            <a:pathLst>
              <a:path w="5318771" h="67220">
                <a:moveTo>
                  <a:pt x="33610" y="0"/>
                </a:moveTo>
                <a:lnTo>
                  <a:pt x="5285161" y="0"/>
                </a:lnTo>
                <a:cubicBezTo>
                  <a:pt x="5303723" y="0"/>
                  <a:pt x="5318771" y="15048"/>
                  <a:pt x="5318771" y="33610"/>
                </a:cubicBezTo>
                <a:lnTo>
                  <a:pt x="5318771" y="33610"/>
                </a:lnTo>
                <a:cubicBezTo>
                  <a:pt x="5318771" y="52172"/>
                  <a:pt x="5303723" y="67220"/>
                  <a:pt x="5285161" y="67220"/>
                </a:cubicBezTo>
                <a:lnTo>
                  <a:pt x="33610" y="67220"/>
                </a:lnTo>
                <a:cubicBezTo>
                  <a:pt x="15048" y="67220"/>
                  <a:pt x="0" y="52172"/>
                  <a:pt x="0" y="33610"/>
                </a:cubicBezTo>
                <a:lnTo>
                  <a:pt x="0" y="33610"/>
                </a:lnTo>
                <a:cubicBezTo>
                  <a:pt x="0" y="15048"/>
                  <a:pt x="15048" y="0"/>
                  <a:pt x="33610" y="0"/>
                </a:cubicBezTo>
                <a:close/>
              </a:path>
            </a:pathLst>
          </a:custGeom>
          <a:solidFill>
            <a:srgbClr val="6366F1"/>
          </a:solidFill>
          <a:ln/>
        </p:spPr>
      </p:sp>
      <p:sp>
        <p:nvSpPr>
          <p:cNvPr id="78" name="Shape 76"/>
          <p:cNvSpPr/>
          <p:nvPr/>
        </p:nvSpPr>
        <p:spPr>
          <a:xfrm>
            <a:off x="6182782" y="6188427"/>
            <a:ext cx="5663272" cy="663796"/>
          </a:xfrm>
          <a:custGeom>
            <a:avLst/>
            <a:gdLst/>
            <a:ahLst/>
            <a:cxnLst/>
            <a:rect l="l" t="t" r="r" b="b"/>
            <a:pathLst>
              <a:path w="5663272" h="663796">
                <a:moveTo>
                  <a:pt x="100831" y="0"/>
                </a:moveTo>
                <a:lnTo>
                  <a:pt x="5562442" y="0"/>
                </a:lnTo>
                <a:cubicBezTo>
                  <a:pt x="5618129" y="0"/>
                  <a:pt x="5663272" y="45143"/>
                  <a:pt x="5663272" y="100831"/>
                </a:cubicBezTo>
                <a:lnTo>
                  <a:pt x="5663272" y="562965"/>
                </a:lnTo>
                <a:cubicBezTo>
                  <a:pt x="5663272" y="618653"/>
                  <a:pt x="5618129" y="663796"/>
                  <a:pt x="5562442" y="663796"/>
                </a:cubicBezTo>
                <a:lnTo>
                  <a:pt x="100831" y="663796"/>
                </a:lnTo>
                <a:cubicBezTo>
                  <a:pt x="45143" y="663796"/>
                  <a:pt x="0" y="618653"/>
                  <a:pt x="0" y="562965"/>
                </a:cubicBezTo>
                <a:lnTo>
                  <a:pt x="0" y="100831"/>
                </a:lnTo>
                <a:cubicBezTo>
                  <a:pt x="0" y="45143"/>
                  <a:pt x="45143" y="0"/>
                  <a:pt x="100831" y="0"/>
                </a:cubicBezTo>
                <a:close/>
              </a:path>
            </a:pathLst>
          </a:custGeom>
          <a:solidFill>
            <a:srgbClr val="6366F1">
              <a:alpha val="10196"/>
            </a:srgbClr>
          </a:solidFill>
          <a:ln w="12700">
            <a:solidFill>
              <a:srgbClr val="6366F1">
                <a:alpha val="30196"/>
              </a:srgbClr>
            </a:solidFill>
            <a:prstDash val="solid"/>
          </a:ln>
        </p:spPr>
      </p:sp>
      <p:sp>
        <p:nvSpPr>
          <p:cNvPr id="79" name="Text 77"/>
          <p:cNvSpPr/>
          <p:nvPr/>
        </p:nvSpPr>
        <p:spPr>
          <a:xfrm>
            <a:off x="6321423" y="6327068"/>
            <a:ext cx="5444808" cy="386514"/>
          </a:xfrm>
          <a:prstGeom prst="rect">
            <a:avLst/>
          </a:prstGeom>
          <a:noFill/>
          <a:ln/>
        </p:spPr>
        <p:txBody>
          <a:bodyPr wrap="square" lIns="0" tIns="0" rIns="0" bIns="0" rtlCol="0" anchor="ctr"/>
          <a:lstStyle/>
          <a:p>
            <a:pPr>
              <a:lnSpc>
                <a:spcPct val="140000"/>
              </a:lnSpc>
            </a:pPr>
            <a:r>
              <a:rPr lang="en-US" sz="926" b="1" dirty="0">
                <a:solidFill>
                  <a:srgbClr val="EFEFEF"/>
                </a:solidFill>
                <a:latin typeface="Liter" pitchFamily="34" charset="0"/>
                <a:ea typeface="Liter" pitchFamily="34" charset="-122"/>
                <a:cs typeface="Liter" pitchFamily="34" charset="-120"/>
              </a:rPr>
              <a:t>90% de la población</a:t>
            </a:r>
            <a:pPr>
              <a:lnSpc>
                <a:spcPct val="140000"/>
              </a:lnSpc>
            </a:pPr>
            <a:r>
              <a:rPr lang="en-US" sz="926" dirty="0">
                <a:solidFill>
                  <a:srgbClr val="8F8F8F"/>
                </a:solidFill>
                <a:latin typeface="Liter" pitchFamily="34" charset="0"/>
                <a:ea typeface="Liter" pitchFamily="34" charset="-122"/>
                <a:cs typeface="Liter" pitchFamily="34" charset="-120"/>
              </a:rPr>
              <a:t> mundial tiene acceso a Internet. La computación pasó de ser una herramienta especializada a una extensión de nuestra vida cotidiana.</a:t>
            </a:r>
            <a:endParaRPr lang="en-US" sz="1600" dirty="0"/>
          </a:p>
        </p:txBody>
      </p:sp>
    </p:spTree>
  </p:cSld>
  <p:clrMapOvr>
    <a:masterClrMapping/>
  </p:clrMapOvr>
  <p:transition>
    <p:fade/>
    <p:spd val="med"/>
  </p:transition>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Computación</dc:title>
  <dc:subject>Historia de la Computación</dc:subject>
  <dc:creator>Kimi</dc:creator>
  <cp:lastModifiedBy>Kimi</cp:lastModifiedBy>
  <cp:revision>1</cp:revision>
  <dcterms:created xsi:type="dcterms:W3CDTF">2026-02-16T21:19:34Z</dcterms:created>
  <dcterms:modified xsi:type="dcterms:W3CDTF">2026-02-16T21:19:34Z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4" name="AIGC">
    <vt:lpwstr>{"Label":"Historia de la Computación","ContentProducer":"001191110108MACG2KBH8F10000","ProduceID":"19c684d5-1b82-8b3a-8000-0000fdcdd773","ReservedCode1":"","ContentPropagator":"001191110108MACG2KBH8F20000","PropagateID":"19c684d5-1b82-8b3a-8000-0000fdcdd773","ReservedCode2":""}</vt:lpwstr>
  </property>
</Properties>
</file>