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59.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0"/>
  </p:notesMasterIdLst>
  <p:handoutMasterIdLst>
    <p:handoutMasterId r:id="rId41"/>
  </p:handoutMasterIdLst>
  <p:sldIdLst>
    <p:sldId id="256" r:id="rId2"/>
    <p:sldId id="264" r:id="rId3"/>
    <p:sldId id="262" r:id="rId4"/>
    <p:sldId id="294" r:id="rId5"/>
    <p:sldId id="302" r:id="rId6"/>
    <p:sldId id="270" r:id="rId7"/>
    <p:sldId id="277" r:id="rId8"/>
    <p:sldId id="278" r:id="rId9"/>
    <p:sldId id="265" r:id="rId10"/>
    <p:sldId id="281" r:id="rId11"/>
    <p:sldId id="267" r:id="rId12"/>
    <p:sldId id="275" r:id="rId13"/>
    <p:sldId id="260" r:id="rId14"/>
    <p:sldId id="287" r:id="rId15"/>
    <p:sldId id="285" r:id="rId16"/>
    <p:sldId id="286" r:id="rId17"/>
    <p:sldId id="288" r:id="rId18"/>
    <p:sldId id="290" r:id="rId19"/>
    <p:sldId id="292" r:id="rId20"/>
    <p:sldId id="291" r:id="rId21"/>
    <p:sldId id="297" r:id="rId22"/>
    <p:sldId id="295" r:id="rId23"/>
    <p:sldId id="300" r:id="rId24"/>
    <p:sldId id="266" r:id="rId25"/>
    <p:sldId id="303" r:id="rId26"/>
    <p:sldId id="274" r:id="rId27"/>
    <p:sldId id="289" r:id="rId28"/>
    <p:sldId id="271" r:id="rId29"/>
    <p:sldId id="276" r:id="rId30"/>
    <p:sldId id="279" r:id="rId31"/>
    <p:sldId id="282" r:id="rId32"/>
    <p:sldId id="280" r:id="rId33"/>
    <p:sldId id="284" r:id="rId34"/>
    <p:sldId id="298" r:id="rId35"/>
    <p:sldId id="299" r:id="rId36"/>
    <p:sldId id="263" r:id="rId37"/>
    <p:sldId id="304" r:id="rId38"/>
    <p:sldId id="283" r:id="rId39"/>
  </p:sldIdLst>
  <p:sldSz cx="9144000" cy="6858000" type="screen4x3"/>
  <p:notesSz cx="7010400" cy="9296400"/>
  <p:defaultTextStyle>
    <a:defPPr>
      <a:defRPr lang="es-P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CC0099"/>
    <a:srgbClr val="0066FF"/>
    <a:srgbClr val="FF3300"/>
    <a:srgbClr val="FFFF99"/>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s-PR"/>
          </a:p>
        </p:txBody>
      </p:sp>
      <p:sp>
        <p:nvSpPr>
          <p:cNvPr id="1392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s-PR"/>
          </a:p>
        </p:txBody>
      </p:sp>
      <p:sp>
        <p:nvSpPr>
          <p:cNvPr id="1392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s-PR"/>
          </a:p>
        </p:txBody>
      </p:sp>
      <p:sp>
        <p:nvSpPr>
          <p:cNvPr id="1392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C27BA7BD-4E38-48A7-83D8-3908D3A0E7B3}" type="slidenum">
              <a:rPr lang="es-PR"/>
              <a:pPr>
                <a:defRPr/>
              </a:pPr>
              <a:t>‹#›</a:t>
            </a:fld>
            <a:endParaRPr lang="es-PR"/>
          </a:p>
        </p:txBody>
      </p:sp>
    </p:spTree>
    <p:extLst>
      <p:ext uri="{BB962C8B-B14F-4D97-AF65-F5344CB8AC3E}">
        <p14:creationId xmlns:p14="http://schemas.microsoft.com/office/powerpoint/2010/main" val="335623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s-PR"/>
          </a:p>
        </p:txBody>
      </p:sp>
      <p:sp>
        <p:nvSpPr>
          <p:cNvPr id="1146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s-PR"/>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PR" noProof="0" smtClean="0"/>
              <a:t>Click to edit Master text styles</a:t>
            </a:r>
          </a:p>
          <a:p>
            <a:pPr lvl="1"/>
            <a:r>
              <a:rPr lang="es-PR" noProof="0" smtClean="0"/>
              <a:t>Second level</a:t>
            </a:r>
          </a:p>
          <a:p>
            <a:pPr lvl="2"/>
            <a:r>
              <a:rPr lang="es-PR" noProof="0" smtClean="0"/>
              <a:t>Third level</a:t>
            </a:r>
          </a:p>
          <a:p>
            <a:pPr lvl="3"/>
            <a:r>
              <a:rPr lang="es-PR" noProof="0" smtClean="0"/>
              <a:t>Fourth level</a:t>
            </a:r>
          </a:p>
          <a:p>
            <a:pPr lvl="4"/>
            <a:r>
              <a:rPr lang="es-PR" noProof="0" smtClean="0"/>
              <a:t>Fifth level</a:t>
            </a:r>
          </a:p>
        </p:txBody>
      </p:sp>
      <p:sp>
        <p:nvSpPr>
          <p:cNvPr id="1146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s-PR"/>
          </a:p>
        </p:txBody>
      </p:sp>
      <p:sp>
        <p:nvSpPr>
          <p:cNvPr id="1146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7D72854-CEBE-4D4F-9583-E15249469BCB}" type="slidenum">
              <a:rPr lang="es-PR"/>
              <a:pPr>
                <a:defRPr/>
              </a:pPr>
              <a:t>‹#›</a:t>
            </a:fld>
            <a:endParaRPr lang="es-PR"/>
          </a:p>
        </p:txBody>
      </p:sp>
    </p:spTree>
    <p:extLst>
      <p:ext uri="{BB962C8B-B14F-4D97-AF65-F5344CB8AC3E}">
        <p14:creationId xmlns:p14="http://schemas.microsoft.com/office/powerpoint/2010/main" val="1037637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9475FAB-CDE0-4731-AD0D-EC4BA5FEB261}" type="slidenum">
              <a:rPr lang="es-PR"/>
              <a:pPr/>
              <a:t>1</a:t>
            </a:fld>
            <a:endParaRPr lang="es-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19</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20</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0599E38-5862-4DC2-9FC9-56B56ECB7C6D}" type="slidenum">
              <a:rPr lang="es-PR"/>
              <a:pPr/>
              <a:t>36</a:t>
            </a:fld>
            <a:endParaRPr lang="es-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47D56A4-89BE-4EE8-AAD1-2C795F0C1671}" type="slidenum">
              <a:rPr lang="es-PR"/>
              <a:pPr/>
              <a:t>38</a:t>
            </a:fld>
            <a:endParaRPr lang="es-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EA9355E-08EC-420B-A1A2-2057055DF763}" type="slidenum">
              <a:rPr lang="es-PR"/>
              <a:pPr/>
              <a:t>2</a:t>
            </a:fld>
            <a:endParaRPr lang="es-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3CD3105-CDE3-4A2D-8C91-2554693C89BB}" type="slidenum">
              <a:rPr lang="es-PR"/>
              <a:pPr/>
              <a:t>3</a:t>
            </a:fld>
            <a:endParaRPr lang="es-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3CD3105-CDE3-4A2D-8C91-2554693C89BB}" type="slidenum">
              <a:rPr lang="es-PR"/>
              <a:pPr/>
              <a:t>4</a:t>
            </a:fld>
            <a:endParaRPr lang="es-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13</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15</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16</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17</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F72982-BCD9-4DB8-B480-69C44BD3E5E1}" type="slidenum">
              <a:rPr lang="es-PR"/>
              <a:pPr/>
              <a:t>18</a:t>
            </a:fld>
            <a:endParaRPr lang="es-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PR"/>
          </a:p>
        </p:txBody>
      </p:sp>
      <p:sp>
        <p:nvSpPr>
          <p:cNvPr id="4" name="Rectangle 4"/>
          <p:cNvSpPr>
            <a:spLocks noGrp="1" noChangeArrowheads="1"/>
          </p:cNvSpPr>
          <p:nvPr>
            <p:ph type="dt" sz="half" idx="10"/>
          </p:nvPr>
        </p:nvSpPr>
        <p:spPr>
          <a:ln/>
        </p:spPr>
        <p:txBody>
          <a:bodyPr/>
          <a:lstStyle>
            <a:lvl1pPr>
              <a:defRPr/>
            </a:lvl1pPr>
          </a:lstStyle>
          <a:p>
            <a:pPr>
              <a:defRPr/>
            </a:pPr>
            <a:endParaRPr lang="es-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DD5F843-4B80-4713-B68F-491E0AA583C2}" type="slidenum">
              <a:rPr lang="es-PR"/>
              <a:pPr>
                <a:defRPr/>
              </a:pPr>
              <a:t>‹#›</a:t>
            </a:fld>
            <a:endParaRPr lang="es-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Rectangle 4"/>
          <p:cNvSpPr>
            <a:spLocks noGrp="1" noChangeArrowheads="1"/>
          </p:cNvSpPr>
          <p:nvPr>
            <p:ph type="dt" sz="half" idx="10"/>
          </p:nvPr>
        </p:nvSpPr>
        <p:spPr>
          <a:ln/>
        </p:spPr>
        <p:txBody>
          <a:bodyPr/>
          <a:lstStyle>
            <a:lvl1pPr>
              <a:defRPr/>
            </a:lvl1pPr>
          </a:lstStyle>
          <a:p>
            <a:pPr>
              <a:defRPr/>
            </a:pPr>
            <a:endParaRPr lang="es-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7C7ECCD-8B9F-4C9F-94B6-999EBDF551B8}" type="slidenum">
              <a:rPr lang="es-PR"/>
              <a:pPr>
                <a:defRPr/>
              </a:pPr>
              <a:t>‹#›</a:t>
            </a:fld>
            <a:endParaRPr lang="es-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Rectangle 4"/>
          <p:cNvSpPr>
            <a:spLocks noGrp="1" noChangeArrowheads="1"/>
          </p:cNvSpPr>
          <p:nvPr>
            <p:ph type="dt" sz="half" idx="10"/>
          </p:nvPr>
        </p:nvSpPr>
        <p:spPr>
          <a:ln/>
        </p:spPr>
        <p:txBody>
          <a:bodyPr/>
          <a:lstStyle>
            <a:lvl1pPr>
              <a:defRPr/>
            </a:lvl1pPr>
          </a:lstStyle>
          <a:p>
            <a:pPr>
              <a:defRPr/>
            </a:pPr>
            <a:endParaRPr lang="es-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FD4ADC4-52B0-4D79-8C01-7234F3E8A836}" type="slidenum">
              <a:rPr lang="es-PR"/>
              <a:pPr>
                <a:defRPr/>
              </a:pPr>
              <a:t>‹#›</a:t>
            </a:fld>
            <a:endParaRPr lang="es-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Rectangle 4"/>
          <p:cNvSpPr>
            <a:spLocks noGrp="1" noChangeArrowheads="1"/>
          </p:cNvSpPr>
          <p:nvPr>
            <p:ph type="dt" sz="half" idx="10"/>
          </p:nvPr>
        </p:nvSpPr>
        <p:spPr>
          <a:ln/>
        </p:spPr>
        <p:txBody>
          <a:bodyPr/>
          <a:lstStyle>
            <a:lvl1pPr>
              <a:defRPr/>
            </a:lvl1pPr>
          </a:lstStyle>
          <a:p>
            <a:pPr>
              <a:defRPr/>
            </a:pPr>
            <a:endParaRPr lang="es-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21B8DAE-F102-411E-8E10-E7034EF9ACD5}" type="slidenum">
              <a:rPr lang="es-PR"/>
              <a:pPr>
                <a:defRPr/>
              </a:pPr>
              <a:t>‹#›</a:t>
            </a:fld>
            <a:endParaRPr lang="es-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00CCEDC-808C-47B0-948B-0FFEF9887789}" type="slidenum">
              <a:rPr lang="es-PR"/>
              <a:pPr>
                <a:defRPr/>
              </a:pPr>
              <a:t>‹#›</a:t>
            </a:fld>
            <a:endParaRPr lang="es-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Rectangle 4"/>
          <p:cNvSpPr>
            <a:spLocks noGrp="1" noChangeArrowheads="1"/>
          </p:cNvSpPr>
          <p:nvPr>
            <p:ph type="dt" sz="half" idx="10"/>
          </p:nvPr>
        </p:nvSpPr>
        <p:spPr>
          <a:ln/>
        </p:spPr>
        <p:txBody>
          <a:bodyPr/>
          <a:lstStyle>
            <a:lvl1pPr>
              <a:defRPr/>
            </a:lvl1pPr>
          </a:lstStyle>
          <a:p>
            <a:pPr>
              <a:defRPr/>
            </a:pPr>
            <a:endParaRPr lang="es-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EA9FA75-A980-434E-9F50-7F1288108C55}" type="slidenum">
              <a:rPr lang="es-PR"/>
              <a:pPr>
                <a:defRPr/>
              </a:pPr>
              <a:t>‹#›</a:t>
            </a:fld>
            <a:endParaRPr lang="es-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Rectangle 4"/>
          <p:cNvSpPr>
            <a:spLocks noGrp="1" noChangeArrowheads="1"/>
          </p:cNvSpPr>
          <p:nvPr>
            <p:ph type="dt" sz="half" idx="10"/>
          </p:nvPr>
        </p:nvSpPr>
        <p:spPr>
          <a:ln/>
        </p:spPr>
        <p:txBody>
          <a:bodyPr/>
          <a:lstStyle>
            <a:lvl1pPr>
              <a:defRPr/>
            </a:lvl1pPr>
          </a:lstStyle>
          <a:p>
            <a:pPr>
              <a:defRPr/>
            </a:pPr>
            <a:endParaRPr lang="es-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D983550-EA08-4710-BBF3-737F400015BB}" type="slidenum">
              <a:rPr lang="es-PR"/>
              <a:pPr>
                <a:defRPr/>
              </a:pPr>
              <a:t>‹#›</a:t>
            </a:fld>
            <a:endParaRPr lang="es-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Rectangle 4"/>
          <p:cNvSpPr>
            <a:spLocks noGrp="1" noChangeArrowheads="1"/>
          </p:cNvSpPr>
          <p:nvPr>
            <p:ph type="dt" sz="half" idx="10"/>
          </p:nvPr>
        </p:nvSpPr>
        <p:spPr>
          <a:ln/>
        </p:spPr>
        <p:txBody>
          <a:bodyPr/>
          <a:lstStyle>
            <a:lvl1pPr>
              <a:defRPr/>
            </a:lvl1pPr>
          </a:lstStyle>
          <a:p>
            <a:pPr>
              <a:defRPr/>
            </a:pPr>
            <a:endParaRPr lang="es-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AC2849C-35D1-48C5-BAEF-BF05DA1B076F}" type="slidenum">
              <a:rPr lang="es-PR"/>
              <a:pPr>
                <a:defRPr/>
              </a:pPr>
              <a:t>‹#›</a:t>
            </a:fld>
            <a:endParaRPr lang="es-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2A01929-6F0E-460B-BB96-351F60AD631B}" type="slidenum">
              <a:rPr lang="es-PR"/>
              <a:pPr>
                <a:defRPr/>
              </a:pPr>
              <a:t>‹#›</a:t>
            </a:fld>
            <a:endParaRPr lang="es-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680EB37-FC2C-4EDB-AC41-CE7E9139ED95}" type="slidenum">
              <a:rPr lang="es-PR"/>
              <a:pPr>
                <a:defRPr/>
              </a:pPr>
              <a:t>‹#›</a:t>
            </a:fld>
            <a:endParaRPr lang="es-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637DDB6-0BFE-43A4-B218-A2EB8982C44B}" type="slidenum">
              <a:rPr lang="es-PR"/>
              <a:pPr>
                <a:defRPr/>
              </a:pPr>
              <a:t>‹#›</a:t>
            </a:fld>
            <a:endParaRPr lang="es-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274638"/>
            <a:ext cx="8229600" cy="1143000"/>
          </a:xfrm>
          <a:prstGeom prst="rect">
            <a:avLst/>
          </a:prstGeom>
          <a:solidFill>
            <a:srgbClr val="FFFF99"/>
          </a:solidFill>
          <a:ln w="38100" algn="ctr">
            <a:solidFill>
              <a:srgbClr val="008000"/>
            </a:solidFill>
            <a:miter lim="800000"/>
            <a:headEnd/>
            <a:tailEnd/>
          </a:ln>
          <a:effectLst/>
        </p:spPr>
        <p:txBody>
          <a:bodyPr vert="horz" wrap="square" lIns="91440" tIns="45720" rIns="91440" bIns="45720" numCol="1" anchor="ctr" anchorCtr="0" compatLnSpc="1">
            <a:prstTxWarp prst="textNoShape">
              <a:avLst/>
            </a:prstTxWarp>
          </a:bodyPr>
          <a:lstStyle/>
          <a:p>
            <a:pPr lvl="0"/>
            <a:r>
              <a:rPr lang="es-P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PR" smtClean="0"/>
              <a:t>Click to edit Master text styles</a:t>
            </a:r>
          </a:p>
          <a:p>
            <a:pPr lvl="1"/>
            <a:r>
              <a:rPr lang="es-PR" smtClean="0"/>
              <a:t>Second level</a:t>
            </a:r>
          </a:p>
          <a:p>
            <a:pPr lvl="2"/>
            <a:r>
              <a:rPr lang="es-PR" smtClean="0"/>
              <a:t>Third level</a:t>
            </a:r>
          </a:p>
          <a:p>
            <a:pPr lvl="3"/>
            <a:r>
              <a:rPr lang="es-PR" smtClean="0"/>
              <a:t>Fourth level</a:t>
            </a:r>
          </a:p>
          <a:p>
            <a:pPr lvl="4"/>
            <a:r>
              <a:rPr lang="es-PR" smtClean="0"/>
              <a:t>Fifth level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6AF13E0-77E7-4CB6-BF3C-C13D5C0E2F8F}" type="slidenum">
              <a:rPr lang="es-PR"/>
              <a:pPr>
                <a:defRPr/>
              </a:pPr>
              <a:t>‹#›</a:t>
            </a:fld>
            <a:endParaRPr lang="es-PR"/>
          </a:p>
        </p:txBody>
      </p:sp>
      <p:sp>
        <p:nvSpPr>
          <p:cNvPr id="137224" name="Rectangle 8"/>
          <p:cNvSpPr>
            <a:spLocks noChangeArrowheads="1"/>
          </p:cNvSpPr>
          <p:nvPr userDrawn="1"/>
        </p:nvSpPr>
        <p:spPr bwMode="auto">
          <a:xfrm>
            <a:off x="0" y="6613525"/>
            <a:ext cx="5105400" cy="244475"/>
          </a:xfrm>
          <a:prstGeom prst="rect">
            <a:avLst/>
          </a:prstGeom>
          <a:noFill/>
          <a:ln w="9525">
            <a:noFill/>
            <a:miter lim="800000"/>
            <a:headEnd/>
            <a:tailEnd/>
          </a:ln>
          <a:effectLst/>
        </p:spPr>
        <p:txBody>
          <a:bodyPr>
            <a:spAutoFit/>
          </a:bodyPr>
          <a:lstStyle/>
          <a:p>
            <a:pPr>
              <a:defRPr/>
            </a:pPr>
            <a:r>
              <a:rPr lang="es-PR" sz="1000" b="1"/>
              <a:t>Introducción a las Computadoras / Profesor: J. Romero</a:t>
            </a:r>
            <a:endParaRPr lang="es-ES" sz="1000" b="1"/>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3.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pr/imgres?imgurl=http://homepage.mac.com/cerchaz/juan/DA-ZMP-0128T--BLUE-NACRE-ANGWEB.jpg&amp;imgrefurl=http://articulo.mercadolibre.com.mx/MLM-11212063-memoria-usb-20-flash-pen-drive-de-128-mb-nueva-_JM&amp;h=198&amp;w=255&amp;sz=11&amp;hl=es&amp;start=9&amp;tbnid=rOY3zC6oQ4n1CM:&amp;tbnh=86&amp;tbnw=111&amp;prev=/images?q=pen+drive&amp;svnum=10&amp;hl=es&amp;lr=" TargetMode="External"/><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hyperlink" Target="http://images.google.com.pr/imgres?imgurl=http://www.sandisk.com/Assets/File/Downloads/photos/retail/cruzermini_512MB_Allcolors.jpg&amp;imgrefurl=http://www.sandisk.com/Corporate/Default.aspx?CatID=1154&amp;h=581&amp;w=750&amp;sz=114&amp;hl=es&amp;start=5&amp;tbnid=HvHPDbNrSKcpMM:&amp;tbnh=109&amp;tbnw=141&amp;prev=/images?q=pen+drive&amp;svnum=10&amp;hl=es&amp;lr=" TargetMode="Externa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18" Type="http://schemas.openxmlformats.org/officeDocument/2006/relationships/image" Target="../media/image80.pn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17" Type="http://schemas.openxmlformats.org/officeDocument/2006/relationships/image" Target="../media/image79.jpeg"/><Relationship Id="rId2" Type="http://schemas.openxmlformats.org/officeDocument/2006/relationships/image" Target="../media/image64.png"/><Relationship Id="rId16" Type="http://schemas.openxmlformats.org/officeDocument/2006/relationships/image" Target="../media/image78.jpeg"/><Relationship Id="rId1" Type="http://schemas.openxmlformats.org/officeDocument/2006/relationships/slideLayout" Target="../slideLayouts/slideLayout6.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gif"/><Relationship Id="rId15" Type="http://schemas.openxmlformats.org/officeDocument/2006/relationships/image" Target="../media/image77.png"/><Relationship Id="rId10" Type="http://schemas.openxmlformats.org/officeDocument/2006/relationships/image" Target="../media/image72.jpeg"/><Relationship Id="rId4" Type="http://schemas.openxmlformats.org/officeDocument/2006/relationships/image" Target="../media/image66.gif"/><Relationship Id="rId9" Type="http://schemas.openxmlformats.org/officeDocument/2006/relationships/image" Target="../media/image71.jpeg"/><Relationship Id="rId14" Type="http://schemas.openxmlformats.org/officeDocument/2006/relationships/image" Target="../media/image76.jpe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3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8.gif"/><Relationship Id="rId5" Type="http://schemas.openxmlformats.org/officeDocument/2006/relationships/image" Target="../media/image87.jp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50000">
              <a:schemeClr val="bg1"/>
            </a:gs>
            <a:gs pos="100000">
              <a:srgbClr val="FFFF99"/>
            </a:gs>
          </a:gsLst>
          <a:lin ang="5400000" scaled="1"/>
        </a:gradFill>
        <a:effectLst/>
      </p:bgPr>
    </p:bg>
    <p:spTree>
      <p:nvGrpSpPr>
        <p:cNvPr id="1" name=""/>
        <p:cNvGrpSpPr/>
        <p:nvPr/>
      </p:nvGrpSpPr>
      <p:grpSpPr>
        <a:xfrm>
          <a:off x="0" y="0"/>
          <a:ext cx="0" cy="0"/>
          <a:chOff x="0" y="0"/>
          <a:chExt cx="0" cy="0"/>
        </a:xfrm>
      </p:grpSpPr>
      <p:pic>
        <p:nvPicPr>
          <p:cNvPr id="2050" name="Picture 6" descr="j039594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1295400"/>
            <a:ext cx="4953000" cy="3943350"/>
          </a:xfrm>
          <a:prstGeom prst="rect">
            <a:avLst/>
          </a:prstGeom>
          <a:noFill/>
          <a:ln w="9525">
            <a:noFill/>
            <a:miter lim="800000"/>
            <a:headEnd/>
            <a:tailEnd/>
          </a:ln>
        </p:spPr>
      </p:pic>
      <p:sp>
        <p:nvSpPr>
          <p:cNvPr id="2" name="Rectangle 2"/>
          <p:cNvSpPr>
            <a:spLocks noGrp="1" noChangeArrowheads="1"/>
          </p:cNvSpPr>
          <p:nvPr>
            <p:ph type="ctrTitle"/>
          </p:nvPr>
        </p:nvSpPr>
        <p:spPr>
          <a:xfrm>
            <a:off x="1371600" y="5257800"/>
            <a:ext cx="6553200" cy="1219200"/>
          </a:xfrm>
          <a:noFill/>
        </p:spPr>
        <p:txBody>
          <a:bodyPr/>
          <a:lstStyle/>
          <a:p>
            <a:pPr eaLnBrk="1" hangingPunct="1">
              <a:defRPr/>
            </a:pPr>
            <a:r>
              <a:rPr lang="es-PR" sz="2400" b="0" i="1" smtClean="0">
                <a:latin typeface="Amaze" pitchFamily="34" charset="0"/>
              </a:rPr>
              <a:t>Introducción a las Computadoras</a:t>
            </a:r>
            <a:br>
              <a:rPr lang="es-PR" sz="2400" b="0" i="1" smtClean="0">
                <a:latin typeface="Amaze" pitchFamily="34" charset="0"/>
              </a:rPr>
            </a:br>
            <a:r>
              <a:rPr lang="es-PR" sz="2400" b="0" i="1" smtClean="0">
                <a:latin typeface="Amaze" pitchFamily="34" charset="0"/>
              </a:rPr>
              <a:t>Profesor: J. Romero</a:t>
            </a:r>
          </a:p>
        </p:txBody>
      </p:sp>
      <p:sp>
        <p:nvSpPr>
          <p:cNvPr id="2052" name="Rectangle 4"/>
          <p:cNvSpPr>
            <a:spLocks noChangeArrowheads="1"/>
          </p:cNvSpPr>
          <p:nvPr/>
        </p:nvSpPr>
        <p:spPr bwMode="auto">
          <a:xfrm>
            <a:off x="1219200" y="381000"/>
            <a:ext cx="6553200" cy="1219200"/>
          </a:xfrm>
          <a:prstGeom prst="rect">
            <a:avLst/>
          </a:prstGeom>
          <a:noFill/>
          <a:ln w="9525">
            <a:noFill/>
            <a:miter lim="800000"/>
            <a:headEnd/>
            <a:tailEnd/>
          </a:ln>
          <a:effectLst/>
        </p:spPr>
        <p:txBody>
          <a:bodyPr anchor="ctr"/>
          <a:lstStyle/>
          <a:p>
            <a:pPr algn="ctr">
              <a:defRPr/>
            </a:pPr>
            <a:r>
              <a:rPr lang="es-PR" sz="5400" i="1">
                <a:solidFill>
                  <a:schemeClr val="tx2"/>
                </a:solidFill>
                <a:effectLst>
                  <a:outerShdw blurRad="38100" dist="38100" dir="2700000" algn="tl">
                    <a:srgbClr val="FFFFFF"/>
                  </a:outerShdw>
                </a:effectLst>
                <a:latin typeface="Amaze" pitchFamily="34" charset="0"/>
              </a:rPr>
              <a:t>La Computadora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body" idx="1"/>
          </p:nvPr>
        </p:nvSpPr>
        <p:spPr>
          <a:xfrm>
            <a:off x="457200" y="1981200"/>
            <a:ext cx="8229600" cy="4144963"/>
          </a:xfrm>
        </p:spPr>
        <p:txBody>
          <a:bodyPr/>
          <a:lstStyle/>
          <a:p>
            <a:pPr eaLnBrk="1" hangingPunct="1">
              <a:buFontTx/>
              <a:buNone/>
              <a:defRPr/>
            </a:pPr>
            <a:r>
              <a:rPr lang="es-PR" i="1" smtClean="0">
                <a:effectLst>
                  <a:outerShdw blurRad="38100" dist="38100" dir="2700000" algn="tl">
                    <a:srgbClr val="C0C0C0"/>
                  </a:outerShdw>
                </a:effectLst>
              </a:rPr>
              <a:t>	Los Dispositivos de entrada</a:t>
            </a:r>
            <a:r>
              <a:rPr lang="es-PR" smtClean="0"/>
              <a:t> – permiten comunicarse con una computadora.  Puede utilizarse para introducir datos o información y emitir comandos.</a:t>
            </a:r>
          </a:p>
          <a:p>
            <a:pPr lvl="2" eaLnBrk="1" hangingPunct="1">
              <a:defRPr/>
            </a:pPr>
            <a:r>
              <a:rPr lang="es-PR" smtClean="0"/>
              <a:t>Ejemplos de Dispositivos de Entrada:</a:t>
            </a:r>
          </a:p>
          <a:p>
            <a:pPr lvl="2" eaLnBrk="1" hangingPunct="1">
              <a:buFontTx/>
              <a:buNone/>
              <a:defRPr/>
            </a:pPr>
            <a:endParaRPr lang="es-PR" smtClean="0"/>
          </a:p>
          <a:p>
            <a:pPr lvl="3" eaLnBrk="1" hangingPunct="1">
              <a:buFontTx/>
              <a:buNone/>
              <a:defRPr/>
            </a:pPr>
            <a:r>
              <a:rPr lang="es-PR" smtClean="0"/>
              <a:t>	Teclado, mouse, joystick, scanner, cámara digital, micrófono, lector óptico, disp. Reconocimiento dactilar, de DNA, de Temperatura.</a:t>
            </a:r>
          </a:p>
          <a:p>
            <a:pPr lvl="2" eaLnBrk="1" hangingPunct="1">
              <a:defRPr/>
            </a:pPr>
            <a:endParaRPr lang="es-PR" sz="2800" smtClean="0"/>
          </a:p>
        </p:txBody>
      </p:sp>
      <p:sp>
        <p:nvSpPr>
          <p:cNvPr id="182277" name="Rectangle 5"/>
          <p:cNvSpPr>
            <a:spLocks noGrp="1" noChangeArrowheads="1"/>
          </p:cNvSpPr>
          <p:nvPr>
            <p:ph type="title"/>
          </p:nvPr>
        </p:nvSpPr>
        <p:spPr>
          <a:ln cap="flat"/>
        </p:spPr>
        <p:txBody>
          <a:bodyPr/>
          <a:lstStyle/>
          <a:p>
            <a:pPr eaLnBrk="1" hangingPunct="1">
              <a:defRPr/>
            </a:pPr>
            <a:r>
              <a:rPr lang="es-PR" smtClean="0"/>
              <a:t>Dispositivos de Entrada (input)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28600"/>
            <a:ext cx="8229600" cy="762000"/>
          </a:xfrm>
          <a:ln cap="flat"/>
        </p:spPr>
        <p:txBody>
          <a:bodyPr/>
          <a:lstStyle/>
          <a:p>
            <a:pPr eaLnBrk="1" hangingPunct="1">
              <a:defRPr/>
            </a:pPr>
            <a:r>
              <a:rPr lang="es-PR" sz="2800" smtClean="0"/>
              <a:t>Dispositivos de Entrada (input)</a:t>
            </a:r>
          </a:p>
        </p:txBody>
      </p:sp>
      <p:pic>
        <p:nvPicPr>
          <p:cNvPr id="17411" name="Picture 5"/>
          <p:cNvPicPr>
            <a:picLocks noChangeAspect="1" noChangeArrowheads="1"/>
          </p:cNvPicPr>
          <p:nvPr/>
        </p:nvPicPr>
        <p:blipFill>
          <a:blip r:embed="rId2" cstate="print"/>
          <a:srcRect/>
          <a:stretch>
            <a:fillRect/>
          </a:stretch>
        </p:blipFill>
        <p:spPr bwMode="auto">
          <a:xfrm>
            <a:off x="7467600" y="1600200"/>
            <a:ext cx="1077913" cy="1314450"/>
          </a:xfrm>
          <a:prstGeom prst="rect">
            <a:avLst/>
          </a:prstGeom>
          <a:noFill/>
          <a:ln w="9525">
            <a:noFill/>
            <a:miter lim="800000"/>
            <a:headEnd/>
            <a:tailEnd/>
          </a:ln>
        </p:spPr>
      </p:pic>
      <p:pic>
        <p:nvPicPr>
          <p:cNvPr id="17412" name="Picture 6"/>
          <p:cNvPicPr>
            <a:picLocks noChangeAspect="1" noChangeArrowheads="1"/>
          </p:cNvPicPr>
          <p:nvPr/>
        </p:nvPicPr>
        <p:blipFill>
          <a:blip r:embed="rId3" cstate="print"/>
          <a:srcRect/>
          <a:stretch>
            <a:fillRect/>
          </a:stretch>
        </p:blipFill>
        <p:spPr bwMode="auto">
          <a:xfrm>
            <a:off x="6172200" y="3733800"/>
            <a:ext cx="2590800" cy="2568575"/>
          </a:xfrm>
          <a:prstGeom prst="rect">
            <a:avLst/>
          </a:prstGeom>
          <a:noFill/>
          <a:ln w="9525">
            <a:noFill/>
            <a:miter lim="800000"/>
            <a:headEnd/>
            <a:tailEnd/>
          </a:ln>
        </p:spPr>
      </p:pic>
      <p:pic>
        <p:nvPicPr>
          <p:cNvPr id="17413" name="Picture 7"/>
          <p:cNvPicPr>
            <a:picLocks noChangeAspect="1" noChangeArrowheads="1"/>
          </p:cNvPicPr>
          <p:nvPr/>
        </p:nvPicPr>
        <p:blipFill>
          <a:blip r:embed="rId4" cstate="print"/>
          <a:srcRect/>
          <a:stretch>
            <a:fillRect/>
          </a:stretch>
        </p:blipFill>
        <p:spPr bwMode="auto">
          <a:xfrm>
            <a:off x="6019800" y="1676400"/>
            <a:ext cx="1323975" cy="1231900"/>
          </a:xfrm>
          <a:prstGeom prst="rect">
            <a:avLst/>
          </a:prstGeom>
          <a:noFill/>
          <a:ln w="9525">
            <a:noFill/>
            <a:miter lim="800000"/>
            <a:headEnd/>
            <a:tailEnd/>
          </a:ln>
        </p:spPr>
      </p:pic>
      <p:pic>
        <p:nvPicPr>
          <p:cNvPr id="17414" name="Picture 8"/>
          <p:cNvPicPr>
            <a:picLocks noChangeAspect="1" noChangeArrowheads="1"/>
          </p:cNvPicPr>
          <p:nvPr/>
        </p:nvPicPr>
        <p:blipFill>
          <a:blip r:embed="rId5" cstate="print"/>
          <a:srcRect/>
          <a:stretch>
            <a:fillRect/>
          </a:stretch>
        </p:blipFill>
        <p:spPr bwMode="auto">
          <a:xfrm>
            <a:off x="685800" y="3581400"/>
            <a:ext cx="1854200" cy="2514600"/>
          </a:xfrm>
          <a:prstGeom prst="rect">
            <a:avLst/>
          </a:prstGeom>
          <a:noFill/>
          <a:ln w="9525">
            <a:noFill/>
            <a:miter lim="800000"/>
            <a:headEnd/>
            <a:tailEnd/>
          </a:ln>
        </p:spPr>
      </p:pic>
      <p:pic>
        <p:nvPicPr>
          <p:cNvPr id="17415" name="Picture 9"/>
          <p:cNvPicPr>
            <a:picLocks noChangeAspect="1" noChangeArrowheads="1"/>
          </p:cNvPicPr>
          <p:nvPr/>
        </p:nvPicPr>
        <p:blipFill>
          <a:blip r:embed="rId6" cstate="print"/>
          <a:srcRect/>
          <a:stretch>
            <a:fillRect/>
          </a:stretch>
        </p:blipFill>
        <p:spPr bwMode="auto">
          <a:xfrm>
            <a:off x="3733800" y="5486400"/>
            <a:ext cx="1533525" cy="877888"/>
          </a:xfrm>
          <a:prstGeom prst="rect">
            <a:avLst/>
          </a:prstGeom>
          <a:noFill/>
          <a:ln w="9525">
            <a:noFill/>
            <a:miter lim="800000"/>
            <a:headEnd/>
            <a:tailEnd/>
          </a:ln>
        </p:spPr>
      </p:pic>
      <p:pic>
        <p:nvPicPr>
          <p:cNvPr id="17416" name="Picture 10"/>
          <p:cNvPicPr>
            <a:picLocks noChangeAspect="1" noChangeArrowheads="1"/>
          </p:cNvPicPr>
          <p:nvPr/>
        </p:nvPicPr>
        <p:blipFill>
          <a:blip r:embed="rId7" cstate="print"/>
          <a:srcRect/>
          <a:stretch>
            <a:fillRect/>
          </a:stretch>
        </p:blipFill>
        <p:spPr bwMode="auto">
          <a:xfrm>
            <a:off x="762000" y="1752600"/>
            <a:ext cx="1695450" cy="1220788"/>
          </a:xfrm>
          <a:prstGeom prst="rect">
            <a:avLst/>
          </a:prstGeom>
          <a:noFill/>
          <a:ln w="9525">
            <a:noFill/>
            <a:miter lim="800000"/>
            <a:headEnd/>
            <a:tailEnd/>
          </a:ln>
        </p:spPr>
      </p:pic>
      <p:pic>
        <p:nvPicPr>
          <p:cNvPr id="17417" name="Picture 11"/>
          <p:cNvPicPr>
            <a:picLocks noChangeAspect="1" noChangeArrowheads="1"/>
          </p:cNvPicPr>
          <p:nvPr/>
        </p:nvPicPr>
        <p:blipFill>
          <a:blip r:embed="rId8" cstate="print"/>
          <a:srcRect/>
          <a:stretch>
            <a:fillRect/>
          </a:stretch>
        </p:blipFill>
        <p:spPr bwMode="auto">
          <a:xfrm>
            <a:off x="2819400" y="1447800"/>
            <a:ext cx="2593975" cy="2800350"/>
          </a:xfrm>
          <a:prstGeom prst="rect">
            <a:avLst/>
          </a:prstGeom>
          <a:noFill/>
          <a:ln w="9525">
            <a:noFill/>
            <a:miter lim="800000"/>
            <a:headEnd/>
            <a:tailEnd/>
          </a:ln>
        </p:spPr>
      </p:pic>
      <p:grpSp>
        <p:nvGrpSpPr>
          <p:cNvPr id="17418" name="Group 14"/>
          <p:cNvGrpSpPr>
            <a:grpSpLocks/>
          </p:cNvGrpSpPr>
          <p:nvPr/>
        </p:nvGrpSpPr>
        <p:grpSpPr bwMode="auto">
          <a:xfrm>
            <a:off x="4038600" y="4495800"/>
            <a:ext cx="1095375" cy="865188"/>
            <a:chOff x="3744" y="1968"/>
            <a:chExt cx="642" cy="562"/>
          </a:xfrm>
        </p:grpSpPr>
        <p:pic>
          <p:nvPicPr>
            <p:cNvPr id="17422"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44" y="1968"/>
              <a:ext cx="642" cy="412"/>
            </a:xfrm>
            <a:prstGeom prst="rect">
              <a:avLst/>
            </a:prstGeom>
            <a:noFill/>
            <a:ln w="9525">
              <a:noFill/>
              <a:miter lim="800000"/>
              <a:headEnd/>
              <a:tailEnd/>
            </a:ln>
          </p:spPr>
        </p:pic>
        <p:sp>
          <p:nvSpPr>
            <p:cNvPr id="151565" name="Text Box 13"/>
            <p:cNvSpPr txBox="1">
              <a:spLocks noChangeArrowheads="1"/>
            </p:cNvSpPr>
            <p:nvPr/>
          </p:nvSpPr>
          <p:spPr bwMode="auto">
            <a:xfrm>
              <a:off x="3744" y="2351"/>
              <a:ext cx="624" cy="179"/>
            </a:xfrm>
            <a:prstGeom prst="rect">
              <a:avLst/>
            </a:prstGeom>
            <a:noFill/>
            <a:ln w="9525">
              <a:noFill/>
              <a:miter lim="800000"/>
              <a:headEnd/>
              <a:tailEnd/>
            </a:ln>
            <a:effectLst/>
          </p:spPr>
          <p:txBody>
            <a:bodyPr>
              <a:spAutoFit/>
            </a:bodyPr>
            <a:lstStyle/>
            <a:p>
              <a:pPr>
                <a:spcBef>
                  <a:spcPct val="50000"/>
                </a:spcBef>
                <a:defRPr/>
              </a:pPr>
              <a:r>
                <a:rPr lang="es-PR" sz="1200" b="1">
                  <a:solidFill>
                    <a:srgbClr val="777777"/>
                  </a:solidFill>
                  <a:effectLst>
                    <a:outerShdw blurRad="38100" dist="38100" dir="2700000" algn="tl">
                      <a:srgbClr val="C0C0C0"/>
                    </a:outerShdw>
                  </a:effectLst>
                </a:rPr>
                <a:t>Game Pad</a:t>
              </a:r>
            </a:p>
          </p:txBody>
        </p:sp>
      </p:grpSp>
      <p:grpSp>
        <p:nvGrpSpPr>
          <p:cNvPr id="17419" name="Group 17"/>
          <p:cNvGrpSpPr>
            <a:grpSpLocks/>
          </p:cNvGrpSpPr>
          <p:nvPr/>
        </p:nvGrpSpPr>
        <p:grpSpPr bwMode="auto">
          <a:xfrm>
            <a:off x="5715000" y="3200400"/>
            <a:ext cx="1143000" cy="1295400"/>
            <a:chOff x="3600" y="2112"/>
            <a:chExt cx="720" cy="816"/>
          </a:xfrm>
        </p:grpSpPr>
        <p:pic>
          <p:nvPicPr>
            <p:cNvPr id="17420" name="Picture 15"/>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3648" y="2112"/>
              <a:ext cx="601" cy="627"/>
            </a:xfrm>
            <a:prstGeom prst="rect">
              <a:avLst/>
            </a:prstGeom>
            <a:noFill/>
            <a:ln w="9525">
              <a:noFill/>
              <a:miter lim="800000"/>
              <a:headEnd/>
              <a:tailEnd/>
            </a:ln>
          </p:spPr>
        </p:pic>
        <p:sp>
          <p:nvSpPr>
            <p:cNvPr id="151568" name="Text Box 16"/>
            <p:cNvSpPr txBox="1">
              <a:spLocks noChangeArrowheads="1"/>
            </p:cNvSpPr>
            <p:nvPr/>
          </p:nvSpPr>
          <p:spPr bwMode="auto">
            <a:xfrm>
              <a:off x="3600" y="2736"/>
              <a:ext cx="720" cy="192"/>
            </a:xfrm>
            <a:prstGeom prst="rect">
              <a:avLst/>
            </a:prstGeom>
            <a:noFill/>
            <a:ln w="9525">
              <a:noFill/>
              <a:miter lim="800000"/>
              <a:headEnd/>
              <a:tailEnd/>
            </a:ln>
            <a:effectLst/>
          </p:spPr>
          <p:txBody>
            <a:bodyPr>
              <a:spAutoFit/>
            </a:bodyPr>
            <a:lstStyle/>
            <a:p>
              <a:pPr algn="ctr">
                <a:spcBef>
                  <a:spcPct val="50000"/>
                </a:spcBef>
                <a:defRPr/>
              </a:pPr>
              <a:r>
                <a:rPr lang="es-PR" sz="1400" b="1">
                  <a:solidFill>
                    <a:srgbClr val="777777"/>
                  </a:solidFill>
                  <a:effectLst>
                    <a:outerShdw blurRad="38100" dist="38100" dir="2700000" algn="tl">
                      <a:srgbClr val="C0C0C0"/>
                    </a:outerShdw>
                  </a:effectLst>
                </a:rPr>
                <a:t>Joy stick</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3048000"/>
            <a:ext cx="3486150" cy="3067050"/>
          </a:xfrm>
          <a:prstGeom prst="rect">
            <a:avLst/>
          </a:prstGeom>
          <a:noFill/>
          <a:ln w="9525">
            <a:noFill/>
            <a:miter lim="800000"/>
            <a:headEnd/>
            <a:tailEnd/>
          </a:ln>
        </p:spPr>
      </p:pic>
      <p:sp>
        <p:nvSpPr>
          <p:cNvPr id="162822" name="Rectangle 6"/>
          <p:cNvSpPr>
            <a:spLocks noGrp="1" noChangeArrowheads="1"/>
          </p:cNvSpPr>
          <p:nvPr>
            <p:ph type="title"/>
          </p:nvPr>
        </p:nvSpPr>
        <p:spPr>
          <a:xfrm>
            <a:off x="457200" y="274638"/>
            <a:ext cx="8229600" cy="1325562"/>
          </a:xfrm>
          <a:ln cap="flat"/>
        </p:spPr>
        <p:txBody>
          <a:bodyPr/>
          <a:lstStyle/>
          <a:p>
            <a:pPr eaLnBrk="1" hangingPunct="1">
              <a:defRPr/>
            </a:pPr>
            <a:r>
              <a:rPr lang="es-PR" sz="3200" smtClean="0"/>
              <a:t>Dispositivo de Procesamiento (process) CPU</a:t>
            </a:r>
          </a:p>
        </p:txBody>
      </p:sp>
      <p:sp>
        <p:nvSpPr>
          <p:cNvPr id="18436" name="Text Box 7"/>
          <p:cNvSpPr txBox="1">
            <a:spLocks noChangeArrowheads="1"/>
          </p:cNvSpPr>
          <p:nvPr/>
        </p:nvSpPr>
        <p:spPr bwMode="auto">
          <a:xfrm>
            <a:off x="1066800" y="2209800"/>
            <a:ext cx="3352800" cy="396875"/>
          </a:xfrm>
          <a:prstGeom prst="rect">
            <a:avLst/>
          </a:prstGeom>
          <a:noFill/>
          <a:ln w="9525">
            <a:noFill/>
            <a:miter lim="800000"/>
            <a:headEnd/>
            <a:tailEnd/>
          </a:ln>
        </p:spPr>
        <p:txBody>
          <a:bodyPr>
            <a:spAutoFit/>
          </a:bodyPr>
          <a:lstStyle/>
          <a:p>
            <a:pPr algn="ctr">
              <a:spcBef>
                <a:spcPct val="50000"/>
              </a:spcBef>
            </a:pPr>
            <a:r>
              <a:rPr lang="en-US" sz="2000" b="1"/>
              <a:t>Central Unit Processor</a:t>
            </a:r>
          </a:p>
        </p:txBody>
      </p:sp>
      <p:pic>
        <p:nvPicPr>
          <p:cNvPr id="18437" name="Picture 8" descr="processor"/>
          <p:cNvPicPr>
            <a:picLocks noChangeAspect="1" noChangeArrowheads="1"/>
          </p:cNvPicPr>
          <p:nvPr/>
        </p:nvPicPr>
        <p:blipFill>
          <a:blip r:embed="rId3" cstate="print"/>
          <a:srcRect/>
          <a:stretch>
            <a:fillRect/>
          </a:stretch>
        </p:blipFill>
        <p:spPr bwMode="auto">
          <a:xfrm>
            <a:off x="4114800" y="2438400"/>
            <a:ext cx="44958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304800"/>
            <a:ext cx="8229600" cy="914400"/>
          </a:xfrm>
        </p:spPr>
        <p:txBody>
          <a:bodyPr/>
          <a:lstStyle/>
          <a:p>
            <a:pPr eaLnBrk="1" hangingPunct="1">
              <a:defRPr/>
            </a:pPr>
            <a:r>
              <a:rPr lang="es-PR" sz="2800" smtClean="0"/>
              <a:t>Dispositivo de Procesamiento (process) CPU</a:t>
            </a:r>
          </a:p>
        </p:txBody>
      </p:sp>
      <p:sp>
        <p:nvSpPr>
          <p:cNvPr id="111619" name="Rectangle 3"/>
          <p:cNvSpPr>
            <a:spLocks noGrp="1" noChangeArrowheads="1"/>
          </p:cNvSpPr>
          <p:nvPr>
            <p:ph type="body" idx="1"/>
          </p:nvPr>
        </p:nvSpPr>
        <p:spPr>
          <a:xfrm>
            <a:off x="381000" y="1447800"/>
            <a:ext cx="8305800" cy="4648200"/>
          </a:xfrm>
        </p:spPr>
        <p:txBody>
          <a:bodyPr/>
          <a:lstStyle/>
          <a:p>
            <a:pPr marL="447675" indent="-447675" eaLnBrk="1" hangingPunct="1">
              <a:buClr>
                <a:schemeClr val="tx1"/>
              </a:buClr>
              <a:buFont typeface="Wingdings" pitchFamily="2" charset="2"/>
              <a:buNone/>
              <a:defRPr/>
            </a:pPr>
            <a:r>
              <a:rPr lang="es-PR" sz="2400" i="1" dirty="0" smtClean="0">
                <a:effectLst>
                  <a:outerShdw blurRad="38100" dist="38100" dir="2700000" algn="tl">
                    <a:srgbClr val="C0C0C0"/>
                  </a:outerShdw>
                </a:effectLst>
              </a:rPr>
              <a:t>Dispositivo de procesamiento:</a:t>
            </a:r>
          </a:p>
          <a:p>
            <a:pPr marL="447675" indent="-447675" eaLnBrk="1" hangingPunct="1">
              <a:buClr>
                <a:schemeClr val="tx1"/>
              </a:buClr>
              <a:buFont typeface="Wingdings" pitchFamily="2" charset="2"/>
              <a:buChar char="Ø"/>
              <a:defRPr/>
            </a:pPr>
            <a:r>
              <a:rPr lang="es-PR" sz="2400" dirty="0" smtClean="0"/>
              <a:t>Procesa instrucciones, realiza cálculos y administra la información a través de la computadora.  </a:t>
            </a:r>
          </a:p>
          <a:p>
            <a:pPr marL="447675" indent="-447675" eaLnBrk="1" hangingPunct="1">
              <a:buClr>
                <a:schemeClr val="tx1"/>
              </a:buClr>
              <a:buFont typeface="Wingdings" pitchFamily="2" charset="2"/>
              <a:buChar char="Ø"/>
              <a:defRPr/>
            </a:pPr>
            <a:r>
              <a:rPr lang="es-PR" sz="2400" dirty="0" smtClean="0"/>
              <a:t>Se le conoce como CPU (unidad central de procesamiento). </a:t>
            </a:r>
          </a:p>
          <a:p>
            <a:pPr marL="447675" indent="-447675" eaLnBrk="1" hangingPunct="1">
              <a:buClr>
                <a:schemeClr val="tx1"/>
              </a:buClr>
              <a:buFont typeface="Wingdings" pitchFamily="2" charset="2"/>
              <a:buChar char="Ø"/>
              <a:defRPr/>
            </a:pPr>
            <a:r>
              <a:rPr lang="es-PR" sz="2400" dirty="0" smtClean="0"/>
              <a:t>Es el chip principal de </a:t>
            </a:r>
          </a:p>
          <a:p>
            <a:pPr marL="447675" indent="-447675" eaLnBrk="1" hangingPunct="1">
              <a:buClr>
                <a:schemeClr val="tx1"/>
              </a:buClr>
              <a:buFont typeface="Wingdings" pitchFamily="2" charset="2"/>
              <a:buNone/>
              <a:defRPr/>
            </a:pPr>
            <a:r>
              <a:rPr lang="es-PR" sz="2400" dirty="0" smtClean="0"/>
              <a:t>	una computadora.</a:t>
            </a:r>
          </a:p>
          <a:p>
            <a:pPr marL="1293813" lvl="2" indent="-403225" eaLnBrk="1" hangingPunct="1">
              <a:buClr>
                <a:schemeClr val="tx1"/>
              </a:buClr>
              <a:buFont typeface="Wingdings" pitchFamily="2" charset="2"/>
              <a:buChar char="§"/>
              <a:defRPr/>
            </a:pPr>
            <a:r>
              <a:rPr lang="es-PR" sz="1800" dirty="0" smtClean="0"/>
              <a:t>Ejemplos de Dispositivos de </a:t>
            </a:r>
          </a:p>
          <a:p>
            <a:pPr marL="1293813" lvl="2" indent="-403225" eaLnBrk="1" hangingPunct="1">
              <a:buClr>
                <a:schemeClr val="tx1"/>
              </a:buClr>
              <a:buFont typeface="Wingdings" pitchFamily="2" charset="2"/>
              <a:buNone/>
              <a:defRPr/>
            </a:pPr>
            <a:r>
              <a:rPr lang="es-PR" sz="1800" dirty="0" smtClean="0"/>
              <a:t>	procesamiento: Procesador o </a:t>
            </a:r>
          </a:p>
          <a:p>
            <a:pPr marL="1293813" lvl="2" indent="-403225" eaLnBrk="1" hangingPunct="1">
              <a:buClr>
                <a:schemeClr val="tx1"/>
              </a:buClr>
              <a:buFont typeface="Wingdings" pitchFamily="2" charset="2"/>
              <a:buNone/>
              <a:defRPr/>
            </a:pPr>
            <a:r>
              <a:rPr lang="es-PR" sz="1800" dirty="0" smtClean="0"/>
              <a:t>	microprocesador, cerebro de </a:t>
            </a:r>
          </a:p>
          <a:p>
            <a:pPr marL="1293813" lvl="2" indent="-403225" eaLnBrk="1" hangingPunct="1">
              <a:buClr>
                <a:schemeClr val="tx1"/>
              </a:buClr>
              <a:buFont typeface="Wingdings" pitchFamily="2" charset="2"/>
              <a:buNone/>
              <a:defRPr/>
            </a:pPr>
            <a:r>
              <a:rPr lang="es-PR" sz="1800" dirty="0" smtClean="0"/>
              <a:t>	la computadora.</a:t>
            </a:r>
          </a:p>
          <a:p>
            <a:pPr marL="1293813" lvl="2" indent="-403225" eaLnBrk="1" hangingPunct="1">
              <a:defRPr/>
            </a:pPr>
            <a:endParaRPr lang="es-PR" sz="1800" dirty="0" smtClean="0"/>
          </a:p>
        </p:txBody>
      </p:sp>
      <p:pic>
        <p:nvPicPr>
          <p:cNvPr id="19460" name="Picture 5" descr="CPU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0" y="3352800"/>
            <a:ext cx="3352800" cy="2514600"/>
          </a:xfrm>
          <a:prstGeom prst="rect">
            <a:avLst/>
          </a:prstGeom>
          <a:noFill/>
          <a:ln w="9525">
            <a:noFill/>
            <a:miter lim="800000"/>
            <a:headEnd/>
            <a:tailEnd/>
          </a:ln>
        </p:spPr>
      </p:pic>
      <p:sp>
        <p:nvSpPr>
          <p:cNvPr id="19461" name="Text Box 10"/>
          <p:cNvSpPr txBox="1">
            <a:spLocks noChangeArrowheads="1"/>
          </p:cNvSpPr>
          <p:nvPr/>
        </p:nvSpPr>
        <p:spPr bwMode="auto">
          <a:xfrm>
            <a:off x="838200" y="6096000"/>
            <a:ext cx="7696200" cy="376238"/>
          </a:xfrm>
          <a:prstGeom prst="rect">
            <a:avLst/>
          </a:prstGeom>
          <a:noFill/>
          <a:ln w="9525">
            <a:solidFill>
              <a:srgbClr val="008000"/>
            </a:solidFill>
            <a:miter lim="800000"/>
            <a:headEnd/>
            <a:tailEnd/>
          </a:ln>
        </p:spPr>
        <p:txBody>
          <a:bodyPr>
            <a:spAutoFit/>
          </a:bodyPr>
          <a:lstStyle/>
          <a:p>
            <a:pPr>
              <a:spcBef>
                <a:spcPct val="50000"/>
              </a:spcBef>
            </a:pPr>
            <a:r>
              <a:rPr lang="es-PR"/>
              <a:t>Proceso = cambio y manejo de la data. La cual resulta en información.</a:t>
            </a:r>
          </a:p>
        </p:txBody>
      </p:sp>
      <p:pic>
        <p:nvPicPr>
          <p:cNvPr id="6" name="Picture 5" descr="VIA processor.bmp"/>
          <p:cNvPicPr>
            <a:picLocks noChangeAspect="1"/>
          </p:cNvPicPr>
          <p:nvPr/>
        </p:nvPicPr>
        <p:blipFill>
          <a:blip r:embed="rId4" cstate="print"/>
          <a:stretch>
            <a:fillRect/>
          </a:stretch>
        </p:blipFill>
        <p:spPr>
          <a:xfrm>
            <a:off x="7040969" y="2420913"/>
            <a:ext cx="883831" cy="100012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D_Phenom_II_X6_1055T_95W_01.jpg"/>
          <p:cNvPicPr>
            <a:picLocks noChangeAspect="1"/>
          </p:cNvPicPr>
          <p:nvPr/>
        </p:nvPicPr>
        <p:blipFill>
          <a:blip r:embed="rId2" cstate="print"/>
          <a:stretch>
            <a:fillRect/>
          </a:stretch>
        </p:blipFill>
        <p:spPr>
          <a:xfrm>
            <a:off x="1182297" y="1847802"/>
            <a:ext cx="2894973" cy="1717684"/>
          </a:xfrm>
          <a:prstGeom prst="rect">
            <a:avLst/>
          </a:prstGeom>
          <a:ln>
            <a:noFill/>
          </a:ln>
          <a:effectLst>
            <a:outerShdw blurRad="292100" dist="139700" dir="2700000" algn="tl" rotWithShape="0">
              <a:srgbClr val="333333">
                <a:alpha val="65000"/>
              </a:srgbClr>
            </a:outerShdw>
          </a:effectLst>
        </p:spPr>
      </p:pic>
      <p:pic>
        <p:nvPicPr>
          <p:cNvPr id="5" name="Picture 4" descr="via_nano.jpg"/>
          <p:cNvPicPr>
            <a:picLocks noChangeAspect="1"/>
          </p:cNvPicPr>
          <p:nvPr/>
        </p:nvPicPr>
        <p:blipFill>
          <a:blip r:embed="rId3" cstate="print"/>
          <a:stretch>
            <a:fillRect/>
          </a:stretch>
        </p:blipFill>
        <p:spPr>
          <a:xfrm>
            <a:off x="5791200" y="4209048"/>
            <a:ext cx="2672975" cy="2100644"/>
          </a:xfrm>
          <a:prstGeom prst="rect">
            <a:avLst/>
          </a:prstGeom>
          <a:ln>
            <a:noFill/>
          </a:ln>
          <a:effectLst>
            <a:outerShdw blurRad="292100" dist="139700" dir="2700000" algn="tl" rotWithShape="0">
              <a:srgbClr val="333333">
                <a:alpha val="65000"/>
              </a:srgbClr>
            </a:outerShdw>
          </a:effectLst>
        </p:spPr>
      </p:pic>
      <p:pic>
        <p:nvPicPr>
          <p:cNvPr id="7" name="Picture 6" descr="amd-phenom-ii-x6.jpg"/>
          <p:cNvPicPr>
            <a:picLocks noChangeAspect="1"/>
          </p:cNvPicPr>
          <p:nvPr/>
        </p:nvPicPr>
        <p:blipFill>
          <a:blip r:embed="rId4" cstate="print"/>
          <a:stretch>
            <a:fillRect/>
          </a:stretch>
        </p:blipFill>
        <p:spPr>
          <a:xfrm>
            <a:off x="5181600" y="1811408"/>
            <a:ext cx="3075909" cy="2007073"/>
          </a:xfrm>
          <a:prstGeom prst="rect">
            <a:avLst/>
          </a:prstGeom>
          <a:ln>
            <a:noFill/>
          </a:ln>
          <a:effectLst>
            <a:outerShdw blurRad="292100" dist="139700" dir="2700000" algn="tl" rotWithShape="0">
              <a:srgbClr val="333333">
                <a:alpha val="65000"/>
              </a:srgbClr>
            </a:outerShdw>
          </a:effectLst>
        </p:spPr>
      </p:pic>
      <p:pic>
        <p:nvPicPr>
          <p:cNvPr id="8" name="Picture 7" descr="VIA processor.bmp"/>
          <p:cNvPicPr>
            <a:picLocks noChangeAspect="1"/>
          </p:cNvPicPr>
          <p:nvPr/>
        </p:nvPicPr>
        <p:blipFill>
          <a:blip r:embed="rId5" cstate="print"/>
          <a:stretch>
            <a:fillRect/>
          </a:stretch>
        </p:blipFill>
        <p:spPr>
          <a:xfrm>
            <a:off x="4038601" y="4209048"/>
            <a:ext cx="1600200" cy="18107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90" y="3986925"/>
            <a:ext cx="2908110" cy="2181083"/>
          </a:xfrm>
          <a:prstGeom prst="rect">
            <a:avLst/>
          </a:prstGeom>
          <a:ln>
            <a:noFill/>
          </a:ln>
          <a:effectLst>
            <a:outerShdw blurRad="292100" dist="139700" dir="2700000" algn="tl" rotWithShape="0">
              <a:srgbClr val="333333">
                <a:alpha val="65000"/>
              </a:srgbClr>
            </a:outerShdw>
          </a:effectLst>
        </p:spPr>
      </p:pic>
      <p:sp>
        <p:nvSpPr>
          <p:cNvPr id="10" name="Rectangle 2"/>
          <p:cNvSpPr txBox="1">
            <a:spLocks noChangeArrowheads="1"/>
          </p:cNvSpPr>
          <p:nvPr/>
        </p:nvSpPr>
        <p:spPr>
          <a:xfrm>
            <a:off x="457200" y="274638"/>
            <a:ext cx="8229600" cy="1025470"/>
          </a:xfrm>
          <a:prstGeom prst="rect">
            <a:avLst/>
          </a:prstGeom>
          <a:solidFill>
            <a:srgbClr val="FFFF99"/>
          </a:solidFill>
          <a:ln w="38100" algn="ctr">
            <a:solidFill>
              <a:srgbClr val="008000"/>
            </a:solid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4000" b="1">
                <a:solidFill>
                  <a:schemeClr val="tx2"/>
                </a:solidFill>
                <a:effectLst>
                  <a:outerShdw blurRad="38100" dist="38100" dir="2700000" algn="tl">
                    <a:srgbClr val="FFFFFF"/>
                  </a:outerShdw>
                </a:effectLst>
                <a:latin typeface="+mj-lt"/>
                <a:ea typeface="+mj-ea"/>
                <a:cs typeface="+mj-cs"/>
              </a:defRPr>
            </a:lvl1pPr>
            <a:lvl2pPr algn="ctr" eaLnBrk="0" hangingPunct="0">
              <a:defRPr sz="4000" b="1">
                <a:solidFill>
                  <a:schemeClr val="tx2"/>
                </a:solidFill>
                <a:effectLst>
                  <a:outerShdw blurRad="38100" dist="38100" dir="2700000" algn="tl">
                    <a:srgbClr val="FFFFFF"/>
                  </a:outerShdw>
                </a:effectLst>
              </a:defRPr>
            </a:lvl2pPr>
            <a:lvl3pPr algn="ctr" eaLnBrk="0" hangingPunct="0">
              <a:defRPr sz="4000" b="1">
                <a:solidFill>
                  <a:schemeClr val="tx2"/>
                </a:solidFill>
                <a:effectLst>
                  <a:outerShdw blurRad="38100" dist="38100" dir="2700000" algn="tl">
                    <a:srgbClr val="FFFFFF"/>
                  </a:outerShdw>
                </a:effectLst>
              </a:defRPr>
            </a:lvl3pPr>
            <a:lvl4pPr algn="ctr" eaLnBrk="0" hangingPunct="0">
              <a:defRPr sz="4000" b="1">
                <a:solidFill>
                  <a:schemeClr val="tx2"/>
                </a:solidFill>
                <a:effectLst>
                  <a:outerShdw blurRad="38100" dist="38100" dir="2700000" algn="tl">
                    <a:srgbClr val="FFFFFF"/>
                  </a:outerShdw>
                </a:effectLst>
              </a:defRPr>
            </a:lvl4pPr>
            <a:lvl5pPr algn="ctr" eaLnBrk="0" hangingPunct="0">
              <a:defRPr sz="4000" b="1">
                <a:solidFill>
                  <a:schemeClr val="tx2"/>
                </a:solidFill>
                <a:effectLst>
                  <a:outerShdw blurRad="38100" dist="38100" dir="2700000" algn="tl">
                    <a:srgbClr val="FFFFFF"/>
                  </a:outerShdw>
                </a:effectLst>
              </a:defRPr>
            </a:lvl5pPr>
            <a:lvl6pPr marL="457200" algn="ctr" fontAlgn="base">
              <a:spcBef>
                <a:spcPct val="0"/>
              </a:spcBef>
              <a:spcAft>
                <a:spcPct val="0"/>
              </a:spcAft>
              <a:defRPr sz="4000" b="1">
                <a:solidFill>
                  <a:schemeClr val="tx2"/>
                </a:solidFill>
                <a:effectLst>
                  <a:outerShdw blurRad="38100" dist="38100" dir="2700000" algn="tl">
                    <a:srgbClr val="FFFFFF"/>
                  </a:outerShdw>
                </a:effectLst>
              </a:defRPr>
            </a:lvl6pPr>
            <a:lvl7pPr marL="914400" algn="ctr" fontAlgn="base">
              <a:spcBef>
                <a:spcPct val="0"/>
              </a:spcBef>
              <a:spcAft>
                <a:spcPct val="0"/>
              </a:spcAft>
              <a:defRPr sz="4000" b="1">
                <a:solidFill>
                  <a:schemeClr val="tx2"/>
                </a:solidFill>
                <a:effectLst>
                  <a:outerShdw blurRad="38100" dist="38100" dir="2700000" algn="tl">
                    <a:srgbClr val="FFFFFF"/>
                  </a:outerShdw>
                </a:effectLst>
              </a:defRPr>
            </a:lvl7pPr>
            <a:lvl8pPr marL="1371600" algn="ctr" fontAlgn="base">
              <a:spcBef>
                <a:spcPct val="0"/>
              </a:spcBef>
              <a:spcAft>
                <a:spcPct val="0"/>
              </a:spcAft>
              <a:defRPr sz="4000" b="1">
                <a:solidFill>
                  <a:schemeClr val="tx2"/>
                </a:solidFill>
                <a:effectLst>
                  <a:outerShdw blurRad="38100" dist="38100" dir="2700000" algn="tl">
                    <a:srgbClr val="FFFFFF"/>
                  </a:outerShdw>
                </a:effectLst>
              </a:defRPr>
            </a:lvl8pPr>
            <a:lvl9pPr marL="1828800" algn="ctr" fontAlgn="base">
              <a:spcBef>
                <a:spcPct val="0"/>
              </a:spcBef>
              <a:spcAft>
                <a:spcPct val="0"/>
              </a:spcAft>
              <a:defRPr sz="4000" b="1">
                <a:solidFill>
                  <a:schemeClr val="tx2"/>
                </a:solidFill>
                <a:effectLst>
                  <a:outerShdw blurRad="38100" dist="38100" dir="2700000" algn="tl">
                    <a:srgbClr val="FFFFFF"/>
                  </a:outerShdw>
                </a:effectLst>
              </a:defRPr>
            </a:lvl9pPr>
          </a:lstStyle>
          <a:p>
            <a:r>
              <a:rPr lang="es-PR" sz="2800" dirty="0"/>
              <a:t>Dispositivo de Procesamiento (</a:t>
            </a:r>
            <a:r>
              <a:rPr lang="es-PR" sz="2800" dirty="0" err="1"/>
              <a:t>process</a:t>
            </a:r>
            <a:r>
              <a:rPr lang="es-PR" sz="2800" dirty="0"/>
              <a:t>) </a:t>
            </a:r>
            <a:r>
              <a:rPr lang="es-ES" sz="2800" dirty="0"/>
              <a:t>(Central </a:t>
            </a:r>
            <a:r>
              <a:rPr lang="es-ES" sz="2800" dirty="0" err="1"/>
              <a:t>Procesing</a:t>
            </a:r>
            <a:r>
              <a:rPr lang="es-ES" sz="2800" dirty="0"/>
              <a:t> </a:t>
            </a:r>
            <a:r>
              <a:rPr lang="es-ES" sz="2800" dirty="0" err="1"/>
              <a:t>Unit</a:t>
            </a:r>
            <a:r>
              <a:rPr lang="es-ES" sz="2800" dirty="0"/>
              <a:t> o CPU)</a:t>
            </a:r>
            <a:endParaRPr lang="es-P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s-PR" sz="2800" dirty="0" smtClean="0"/>
              <a:t>Dispositivo de Procesamiento (</a:t>
            </a:r>
            <a:r>
              <a:rPr lang="es-PR" sz="2800" dirty="0" err="1" smtClean="0"/>
              <a:t>process</a:t>
            </a:r>
            <a:r>
              <a:rPr lang="es-PR" sz="2800" dirty="0" smtClean="0"/>
              <a:t>) </a:t>
            </a:r>
            <a:r>
              <a:rPr lang="es-ES" sz="2800" dirty="0" smtClean="0"/>
              <a:t>(</a:t>
            </a:r>
            <a:r>
              <a:rPr lang="es-ES" sz="2800" i="1" dirty="0" smtClean="0"/>
              <a:t>Central </a:t>
            </a:r>
            <a:r>
              <a:rPr lang="es-ES" sz="2800" i="1" dirty="0" err="1" smtClean="0"/>
              <a:t>Procesing</a:t>
            </a:r>
            <a:r>
              <a:rPr lang="es-ES" sz="2800" i="1" dirty="0" smtClean="0"/>
              <a:t> </a:t>
            </a:r>
            <a:r>
              <a:rPr lang="es-ES" sz="2800" i="1" dirty="0" err="1" smtClean="0"/>
              <a:t>Unit</a:t>
            </a:r>
            <a:r>
              <a:rPr lang="es-ES" sz="2800" i="1" dirty="0" smtClean="0"/>
              <a:t> o CPU)</a:t>
            </a:r>
            <a:endParaRPr lang="es-PR" sz="2800" dirty="0" smtClean="0"/>
          </a:p>
        </p:txBody>
      </p:sp>
      <p:sp>
        <p:nvSpPr>
          <p:cNvPr id="7" name="Content Placeholder 6"/>
          <p:cNvSpPr>
            <a:spLocks noGrp="1"/>
          </p:cNvSpPr>
          <p:nvPr>
            <p:ph idx="1"/>
          </p:nvPr>
        </p:nvSpPr>
        <p:spPr>
          <a:xfrm>
            <a:off x="2743200" y="1828800"/>
            <a:ext cx="5943600" cy="4297363"/>
          </a:xfrm>
        </p:spPr>
        <p:txBody>
          <a:bodyPr/>
          <a:lstStyle/>
          <a:p>
            <a:pPr>
              <a:buNone/>
            </a:pPr>
            <a:r>
              <a:rPr lang="es-ES" sz="2000" b="1" i="1" dirty="0" smtClean="0"/>
              <a:t>	</a:t>
            </a:r>
            <a:r>
              <a:rPr lang="es-ES" sz="2000" b="1" i="1" smtClean="0"/>
              <a:t>Es el “cerebro</a:t>
            </a:r>
            <a:r>
              <a:rPr lang="es-ES" sz="2000" b="1" i="1" dirty="0" smtClean="0"/>
              <a:t>” de la computadora. Es el elemento mas importante en la estructura de una computadora personal , ya que el mismo se encarga de realizar las operaciones lógicas y matemáticas, interpretar la información subministrada por los usuarios a través de los programas que estos utilizan y para obtener los resultados esperados.  Del tipo y velocidad de microprocesador elegido dependerá en gran medida la potencia y capacidad de computo de su sistema. </a:t>
            </a:r>
          </a:p>
          <a:p>
            <a:endParaRPr lang="es-PR" sz="2000" dirty="0"/>
          </a:p>
        </p:txBody>
      </p:sp>
      <p:pic>
        <p:nvPicPr>
          <p:cNvPr id="1026" name="Picture 2"/>
          <p:cNvPicPr>
            <a:picLocks noChangeAspect="1" noChangeArrowheads="1"/>
          </p:cNvPicPr>
          <p:nvPr/>
        </p:nvPicPr>
        <p:blipFill>
          <a:blip r:embed="rId3" cstate="print"/>
          <a:srcRect/>
          <a:stretch>
            <a:fillRect/>
          </a:stretch>
        </p:blipFill>
        <p:spPr bwMode="auto">
          <a:xfrm>
            <a:off x="228600" y="2438400"/>
            <a:ext cx="2786743" cy="2438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s-PR" sz="2800" dirty="0" smtClean="0"/>
              <a:t>Dispositivo de Procesamiento (</a:t>
            </a:r>
            <a:r>
              <a:rPr lang="es-PR" sz="2800" dirty="0" err="1" smtClean="0"/>
              <a:t>process</a:t>
            </a:r>
            <a:r>
              <a:rPr lang="es-PR" sz="2800" dirty="0" smtClean="0"/>
              <a:t>) </a:t>
            </a:r>
            <a:r>
              <a:rPr lang="es-ES" sz="2800" dirty="0" smtClean="0"/>
              <a:t>(</a:t>
            </a:r>
            <a:r>
              <a:rPr lang="es-ES" sz="2800" i="1" dirty="0" smtClean="0"/>
              <a:t>Central </a:t>
            </a:r>
            <a:r>
              <a:rPr lang="es-ES" sz="2800" i="1" dirty="0" err="1" smtClean="0"/>
              <a:t>Procesing</a:t>
            </a:r>
            <a:r>
              <a:rPr lang="es-ES" sz="2800" i="1" dirty="0" smtClean="0"/>
              <a:t> </a:t>
            </a:r>
            <a:r>
              <a:rPr lang="es-ES" sz="2800" i="1" dirty="0" err="1" smtClean="0"/>
              <a:t>Unit</a:t>
            </a:r>
            <a:r>
              <a:rPr lang="es-ES" sz="2800" i="1" dirty="0" smtClean="0"/>
              <a:t> o CPU)</a:t>
            </a:r>
            <a:endParaRPr lang="es-PR" sz="2800" dirty="0" smtClean="0"/>
          </a:p>
        </p:txBody>
      </p:sp>
      <p:sp>
        <p:nvSpPr>
          <p:cNvPr id="7" name="Content Placeholder 6"/>
          <p:cNvSpPr>
            <a:spLocks noGrp="1"/>
          </p:cNvSpPr>
          <p:nvPr>
            <p:ph idx="1"/>
          </p:nvPr>
        </p:nvSpPr>
        <p:spPr>
          <a:xfrm>
            <a:off x="457200" y="1828801"/>
            <a:ext cx="8305800" cy="1219199"/>
          </a:xfrm>
        </p:spPr>
        <p:txBody>
          <a:bodyPr/>
          <a:lstStyle/>
          <a:p>
            <a:pPr>
              <a:buNone/>
            </a:pPr>
            <a:r>
              <a:rPr lang="es-ES" sz="2400" b="1" i="1" dirty="0" smtClean="0"/>
              <a:t>	En la actualidad , existen 3 marcas líderes en la fabricación de microprocesadores para las PC; en orden alfabético, AMD, Intel y VIA.</a:t>
            </a:r>
          </a:p>
          <a:p>
            <a:endParaRPr lang="es-PR" sz="2400" dirty="0"/>
          </a:p>
        </p:txBody>
      </p:sp>
      <p:pic>
        <p:nvPicPr>
          <p:cNvPr id="9" name="Picture 8" descr="amd_athlon_64_x2.jpg"/>
          <p:cNvPicPr>
            <a:picLocks noChangeAspect="1"/>
          </p:cNvPicPr>
          <p:nvPr/>
        </p:nvPicPr>
        <p:blipFill>
          <a:blip r:embed="rId3" cstate="print"/>
          <a:stretch>
            <a:fillRect/>
          </a:stretch>
        </p:blipFill>
        <p:spPr>
          <a:xfrm>
            <a:off x="533400" y="3886200"/>
            <a:ext cx="2133600" cy="2149522"/>
          </a:xfrm>
          <a:prstGeom prst="rect">
            <a:avLst/>
          </a:prstGeom>
        </p:spPr>
      </p:pic>
      <p:pic>
        <p:nvPicPr>
          <p:cNvPr id="14" name="Picture 13" descr="L_VIA-CyrixIII-466MHz%20(133x3_5)%201_8V.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324600" y="3886200"/>
            <a:ext cx="2444149" cy="2325501"/>
          </a:xfrm>
          <a:prstGeom prst="rect">
            <a:avLst/>
          </a:prstGeom>
        </p:spPr>
      </p:pic>
      <p:pic>
        <p:nvPicPr>
          <p:cNvPr id="15" name="Picture 2"/>
          <p:cNvPicPr>
            <a:picLocks noChangeAspect="1" noChangeArrowheads="1"/>
          </p:cNvPicPr>
          <p:nvPr/>
        </p:nvPicPr>
        <p:blipFill>
          <a:blip r:embed="rId5" cstate="print"/>
          <a:srcRect/>
          <a:stretch>
            <a:fillRect/>
          </a:stretch>
        </p:blipFill>
        <p:spPr bwMode="auto">
          <a:xfrm>
            <a:off x="3352800" y="3886200"/>
            <a:ext cx="2416629" cy="21145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s-PR" sz="2800" dirty="0" smtClean="0"/>
              <a:t>Dispositivo de Procesamiento (</a:t>
            </a:r>
            <a:r>
              <a:rPr lang="es-PR" sz="2800" dirty="0" err="1" smtClean="0"/>
              <a:t>process</a:t>
            </a:r>
            <a:r>
              <a:rPr lang="es-PR" sz="2800" dirty="0" smtClean="0"/>
              <a:t>) </a:t>
            </a:r>
            <a:r>
              <a:rPr lang="es-ES" sz="2800" dirty="0" smtClean="0"/>
              <a:t>(</a:t>
            </a:r>
            <a:r>
              <a:rPr lang="es-ES" sz="2800" i="1" dirty="0" smtClean="0"/>
              <a:t>Central </a:t>
            </a:r>
            <a:r>
              <a:rPr lang="es-ES" sz="2800" i="1" dirty="0" err="1" smtClean="0"/>
              <a:t>Procesing</a:t>
            </a:r>
            <a:r>
              <a:rPr lang="es-ES" sz="2800" i="1" dirty="0" smtClean="0"/>
              <a:t> </a:t>
            </a:r>
            <a:r>
              <a:rPr lang="es-ES" sz="2800" i="1" dirty="0" err="1" smtClean="0"/>
              <a:t>Unit</a:t>
            </a:r>
            <a:r>
              <a:rPr lang="es-ES" sz="2800" i="1" dirty="0" smtClean="0"/>
              <a:t> o CPU)</a:t>
            </a:r>
            <a:endParaRPr lang="es-PR" sz="2800" dirty="0" smtClean="0"/>
          </a:p>
        </p:txBody>
      </p:sp>
      <p:pic>
        <p:nvPicPr>
          <p:cNvPr id="10" name="Picture 9" descr="intel_vs_amd.jpg"/>
          <p:cNvPicPr>
            <a:picLocks noChangeAspect="1"/>
          </p:cNvPicPr>
          <p:nvPr/>
        </p:nvPicPr>
        <p:blipFill>
          <a:blip r:embed="rId3" cstate="print"/>
          <a:srcRect t="13953" b="17830"/>
          <a:stretch>
            <a:fillRect/>
          </a:stretch>
        </p:blipFill>
        <p:spPr>
          <a:xfrm>
            <a:off x="533400" y="2819400"/>
            <a:ext cx="2680855" cy="1371600"/>
          </a:xfrm>
          <a:prstGeom prst="rect">
            <a:avLst/>
          </a:prstGeom>
        </p:spPr>
      </p:pic>
      <p:pic>
        <p:nvPicPr>
          <p:cNvPr id="11" name="Picture 10" descr="amd_vs_intel_2.jpg"/>
          <p:cNvPicPr>
            <a:picLocks noChangeAspect="1"/>
          </p:cNvPicPr>
          <p:nvPr/>
        </p:nvPicPr>
        <p:blipFill>
          <a:blip r:embed="rId4" cstate="print"/>
          <a:stretch>
            <a:fillRect/>
          </a:stretch>
        </p:blipFill>
        <p:spPr>
          <a:xfrm>
            <a:off x="3657600" y="1752600"/>
            <a:ext cx="482600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VIA processor.bmp"/>
          <p:cNvPicPr>
            <a:picLocks noChangeAspect="1"/>
          </p:cNvPicPr>
          <p:nvPr/>
        </p:nvPicPr>
        <p:blipFill>
          <a:blip r:embed="rId5" cstate="print"/>
          <a:stretch>
            <a:fillRect/>
          </a:stretch>
        </p:blipFill>
        <p:spPr>
          <a:xfrm>
            <a:off x="1517334" y="4572000"/>
            <a:ext cx="898279" cy="1016474"/>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s-PR" sz="2800" dirty="0" smtClean="0"/>
              <a:t>Dispositivo de Procesamiento (</a:t>
            </a:r>
            <a:r>
              <a:rPr lang="es-PR" sz="2800" dirty="0" err="1" smtClean="0"/>
              <a:t>process</a:t>
            </a:r>
            <a:r>
              <a:rPr lang="es-PR" sz="2800" dirty="0" smtClean="0"/>
              <a:t>) </a:t>
            </a:r>
            <a:r>
              <a:rPr lang="es-ES" sz="2800" dirty="0" smtClean="0"/>
              <a:t>(</a:t>
            </a:r>
            <a:r>
              <a:rPr lang="es-ES" sz="2800" i="1" dirty="0" smtClean="0"/>
              <a:t>Memoria RAM)</a:t>
            </a:r>
            <a:endParaRPr lang="es-PR" sz="2800" dirty="0" smtClean="0"/>
          </a:p>
        </p:txBody>
      </p:sp>
      <p:sp>
        <p:nvSpPr>
          <p:cNvPr id="5" name="Content Placeholder 4"/>
          <p:cNvSpPr>
            <a:spLocks noGrp="1"/>
          </p:cNvSpPr>
          <p:nvPr>
            <p:ph idx="1"/>
          </p:nvPr>
        </p:nvSpPr>
        <p:spPr>
          <a:xfrm>
            <a:off x="457200" y="1600201"/>
            <a:ext cx="8229600" cy="3352800"/>
          </a:xfrm>
        </p:spPr>
        <p:txBody>
          <a:bodyPr/>
          <a:lstStyle/>
          <a:p>
            <a:r>
              <a:rPr lang="es-ES" sz="1800" b="1" dirty="0" smtClean="0"/>
              <a:t>Memoria (</a:t>
            </a:r>
            <a:r>
              <a:rPr lang="es-ES" sz="1800" b="1" i="1" dirty="0" err="1" smtClean="0"/>
              <a:t>Ramdom</a:t>
            </a:r>
            <a:r>
              <a:rPr lang="es-ES" sz="1800" b="1" i="1" dirty="0" smtClean="0"/>
              <a:t> Access </a:t>
            </a:r>
            <a:r>
              <a:rPr lang="es-ES" sz="1800" b="1" i="1" dirty="0" err="1" smtClean="0"/>
              <a:t>Memory</a:t>
            </a:r>
            <a:r>
              <a:rPr lang="es-ES" sz="1800" b="1" i="1" dirty="0" smtClean="0"/>
              <a:t> o RAM) – Memoria de acceso aleatorio, la cual almacena de manera temporera, la información con la que estamos trabajando en el momento. </a:t>
            </a:r>
          </a:p>
          <a:p>
            <a:r>
              <a:rPr lang="es-ES" sz="1800" dirty="0" smtClean="0"/>
              <a:t>Su característica principal es que su función de almacenaje es volátil, lo que significa que si se apaga la computadora y no se guarda la información, la misma se pierde. </a:t>
            </a:r>
            <a:r>
              <a:rPr lang="es-ES" sz="1800" b="1" dirty="0" smtClean="0"/>
              <a:t>Por tal motivo, es bien importante guardar nuestros trabajos frecuentemente, para no perder información. </a:t>
            </a:r>
          </a:p>
          <a:p>
            <a:r>
              <a:rPr lang="es-ES" sz="1800" dirty="0" smtClean="0"/>
              <a:t>Las computadoras modernas cuentan con capacidades de memoria de 2 GB y 8 GB y algunas configuraciones permiten capacidades de hasta 16 GB. </a:t>
            </a:r>
            <a:endParaRPr lang="es-PR" sz="1800" dirty="0"/>
          </a:p>
        </p:txBody>
      </p:sp>
      <p:pic>
        <p:nvPicPr>
          <p:cNvPr id="9" name="Picture 8" descr="ram.jpg"/>
          <p:cNvPicPr>
            <a:picLocks noChangeAspect="1"/>
          </p:cNvPicPr>
          <p:nvPr/>
        </p:nvPicPr>
        <p:blipFill>
          <a:blip r:embed="rId3" cstate="print"/>
          <a:srcRect l="8333" t="30000" r="4167" b="33750"/>
          <a:stretch>
            <a:fillRect/>
          </a:stretch>
        </p:blipFill>
        <p:spPr>
          <a:xfrm>
            <a:off x="1600200" y="4648200"/>
            <a:ext cx="6172200" cy="170470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s-PR" sz="2800" dirty="0" smtClean="0"/>
              <a:t>Dispositivo de Procesamiento (</a:t>
            </a:r>
            <a:r>
              <a:rPr lang="es-PR" sz="2800" dirty="0" err="1" smtClean="0"/>
              <a:t>process</a:t>
            </a:r>
            <a:r>
              <a:rPr lang="es-PR" sz="2800" dirty="0" smtClean="0"/>
              <a:t>) </a:t>
            </a:r>
            <a:r>
              <a:rPr lang="es-ES" sz="2800" dirty="0" smtClean="0"/>
              <a:t>(</a:t>
            </a:r>
            <a:r>
              <a:rPr lang="es-ES" sz="2800" i="1" dirty="0" smtClean="0"/>
              <a:t>Memoria RAM)</a:t>
            </a:r>
            <a:endParaRPr lang="es-PR" sz="2800" dirty="0" smtClean="0"/>
          </a:p>
        </p:txBody>
      </p:sp>
      <p:pic>
        <p:nvPicPr>
          <p:cNvPr id="8" name="Picture 2"/>
          <p:cNvPicPr>
            <a:picLocks noChangeAspect="1" noChangeArrowheads="1"/>
          </p:cNvPicPr>
          <p:nvPr/>
        </p:nvPicPr>
        <p:blipFill>
          <a:blip r:embed="rId3" cstate="print"/>
          <a:srcRect l="25000" t="47889" r="41406" b="18976"/>
          <a:stretch>
            <a:fillRect/>
          </a:stretch>
        </p:blipFill>
        <p:spPr bwMode="auto">
          <a:xfrm>
            <a:off x="4800600" y="2438400"/>
            <a:ext cx="4084985" cy="3021931"/>
          </a:xfrm>
          <a:prstGeom prst="ellipse">
            <a:avLst/>
          </a:prstGeom>
          <a:ln>
            <a:noFill/>
          </a:ln>
          <a:effectLst>
            <a:softEdge rad="112500"/>
          </a:effectLst>
        </p:spPr>
      </p:pic>
      <p:pic>
        <p:nvPicPr>
          <p:cNvPr id="2050" name="Picture 2"/>
          <p:cNvPicPr>
            <a:picLocks noChangeAspect="1" noChangeArrowheads="1"/>
          </p:cNvPicPr>
          <p:nvPr/>
        </p:nvPicPr>
        <p:blipFill>
          <a:blip r:embed="rId4" cstate="print"/>
          <a:srcRect l="14844" t="43750" r="52344" b="12500"/>
          <a:stretch>
            <a:fillRect/>
          </a:stretch>
        </p:blipFill>
        <p:spPr bwMode="auto">
          <a:xfrm>
            <a:off x="685800" y="1981200"/>
            <a:ext cx="38862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74638"/>
            <a:ext cx="8229600" cy="944562"/>
          </a:xfrm>
          <a:ln cap="flat"/>
        </p:spPr>
        <p:txBody>
          <a:bodyPr/>
          <a:lstStyle/>
          <a:p>
            <a:pPr eaLnBrk="1" hangingPunct="1">
              <a:defRPr/>
            </a:pPr>
            <a:r>
              <a:rPr lang="es-PR" sz="3600" b="0" smtClean="0"/>
              <a:t>¿Qué es una Computadora?</a:t>
            </a:r>
          </a:p>
        </p:txBody>
      </p:sp>
      <p:sp>
        <p:nvSpPr>
          <p:cNvPr id="3076" name="Rectangle 3"/>
          <p:cNvSpPr>
            <a:spLocks noGrp="1" noChangeArrowheads="1"/>
          </p:cNvSpPr>
          <p:nvPr>
            <p:ph type="body" idx="1"/>
          </p:nvPr>
        </p:nvSpPr>
        <p:spPr>
          <a:xfrm>
            <a:off x="4038600" y="2209800"/>
            <a:ext cx="4419600" cy="3429000"/>
          </a:xfrm>
        </p:spPr>
        <p:txBody>
          <a:bodyPr/>
          <a:lstStyle/>
          <a:p>
            <a:pPr algn="ctr" eaLnBrk="1" hangingPunct="1">
              <a:buFontTx/>
              <a:buNone/>
            </a:pPr>
            <a:r>
              <a:rPr lang="es-PR" dirty="0" smtClean="0"/>
              <a:t>	Una computadora es una máquina o aparato electrónico que recibe datos, los procesa, almacena,  ofrece resultados y comunica.</a:t>
            </a:r>
          </a:p>
        </p:txBody>
      </p:sp>
      <p:grpSp>
        <p:nvGrpSpPr>
          <p:cNvPr id="2" name="Group 1"/>
          <p:cNvGrpSpPr/>
          <p:nvPr/>
        </p:nvGrpSpPr>
        <p:grpSpPr>
          <a:xfrm>
            <a:off x="457200" y="1904999"/>
            <a:ext cx="3756938" cy="3791803"/>
            <a:chOff x="1143000" y="2602031"/>
            <a:chExt cx="3087735" cy="2743200"/>
          </a:xfrm>
        </p:grpSpPr>
        <p:pic>
          <p:nvPicPr>
            <p:cNvPr id="1027" name="Picture 3" descr="C:\Users\Romero\AppData\Local\Microsoft\Windows\Temporary Internet Files\Content.IE5\UFG5LSCG\MC90044133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535" y="2602031"/>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4205501"/>
              <a:ext cx="1139730" cy="113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s-PR" sz="2800" dirty="0" smtClean="0"/>
              <a:t>Dispositivo de Procesamiento (</a:t>
            </a:r>
            <a:r>
              <a:rPr lang="es-PR" sz="2800" dirty="0" err="1" smtClean="0"/>
              <a:t>process</a:t>
            </a:r>
            <a:r>
              <a:rPr lang="es-PR" sz="2800" dirty="0" smtClean="0"/>
              <a:t>) </a:t>
            </a:r>
            <a:r>
              <a:rPr lang="es-ES" sz="2800" dirty="0" smtClean="0"/>
              <a:t>(</a:t>
            </a:r>
            <a:r>
              <a:rPr lang="es-ES" sz="2800" i="1" dirty="0" smtClean="0"/>
              <a:t>Memoria RAM)</a:t>
            </a:r>
            <a:endParaRPr lang="es-PR" sz="2800" dirty="0" smtClean="0"/>
          </a:p>
        </p:txBody>
      </p:sp>
      <p:sp>
        <p:nvSpPr>
          <p:cNvPr id="5" name="Content Placeholder 4"/>
          <p:cNvSpPr>
            <a:spLocks noGrp="1"/>
          </p:cNvSpPr>
          <p:nvPr>
            <p:ph idx="1"/>
          </p:nvPr>
        </p:nvSpPr>
        <p:spPr>
          <a:xfrm>
            <a:off x="533400" y="4114800"/>
            <a:ext cx="8229600" cy="2286000"/>
          </a:xfrm>
        </p:spPr>
        <p:style>
          <a:lnRef idx="1">
            <a:schemeClr val="accent4"/>
          </a:lnRef>
          <a:fillRef idx="2">
            <a:schemeClr val="accent4"/>
          </a:fillRef>
          <a:effectRef idx="1">
            <a:schemeClr val="accent4"/>
          </a:effectRef>
          <a:fontRef idx="minor">
            <a:schemeClr val="dk1"/>
          </a:fontRef>
        </p:style>
        <p:txBody>
          <a:bodyPr/>
          <a:lstStyle/>
          <a:p>
            <a:pPr algn="just">
              <a:buNone/>
            </a:pPr>
            <a:r>
              <a:rPr lang="es-PR" sz="1800" dirty="0" smtClean="0"/>
              <a:t>	Los módulos de RAM sirven como almacén temporal de los datos que necesita el microprocesador (CPU) para trabajar. Esto significa que si pedimos que se lea un dato desde el disco duro, este vacía la información requerida hacia la memoria RAM, y de ahí el microprocesador la va tomando según lo vaya necesitando el programa de aplicación especifico. Igualmente cuando se desea grabar algo en el disco duro, el microprocesador pone los datos en la RAM y de ahí se transportan hacia el disco duro.</a:t>
            </a:r>
            <a:endParaRPr lang="es-PR" sz="1800" dirty="0"/>
          </a:p>
        </p:txBody>
      </p:sp>
      <p:pic>
        <p:nvPicPr>
          <p:cNvPr id="7" name="Picture 6" descr="memoria-ram.jpg"/>
          <p:cNvPicPr>
            <a:picLocks noChangeAspect="1"/>
          </p:cNvPicPr>
          <p:nvPr/>
        </p:nvPicPr>
        <p:blipFill>
          <a:blip r:embed="rId3" cstate="print">
            <a:clrChange>
              <a:clrFrom>
                <a:srgbClr val="FFFFFF"/>
              </a:clrFrom>
              <a:clrTo>
                <a:srgbClr val="FFFFFF">
                  <a:alpha val="0"/>
                </a:srgbClr>
              </a:clrTo>
            </a:clrChange>
          </a:blip>
          <a:stretch>
            <a:fillRect/>
          </a:stretch>
        </p:blipFill>
        <p:spPr>
          <a:xfrm rot="796913">
            <a:off x="1470601" y="1364560"/>
            <a:ext cx="6248400" cy="29160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El </a:t>
            </a:r>
            <a:r>
              <a:rPr lang="en-US" dirty="0" err="1" smtClean="0"/>
              <a:t>prosesamiento</a:t>
            </a:r>
            <a:endParaRPr lang="en-US" dirty="0"/>
          </a:p>
        </p:txBody>
      </p:sp>
      <p:sp>
        <p:nvSpPr>
          <p:cNvPr id="3" name="Content Placeholder 2"/>
          <p:cNvSpPr>
            <a:spLocks noGrp="1"/>
          </p:cNvSpPr>
          <p:nvPr>
            <p:ph idx="1"/>
          </p:nvPr>
        </p:nvSpPr>
        <p:spPr>
          <a:xfrm>
            <a:off x="685800" y="5486400"/>
            <a:ext cx="2514600" cy="609599"/>
          </a:xfrm>
        </p:spPr>
        <p:txBody>
          <a:bodyPr/>
          <a:lstStyle/>
          <a:p>
            <a:pPr algn="ctr">
              <a:buNone/>
            </a:pPr>
            <a:r>
              <a:rPr lang="es-PR" sz="1400" dirty="0" smtClean="0"/>
              <a:t>El usuario digita (escribe)</a:t>
            </a:r>
          </a:p>
          <a:p>
            <a:pPr algn="ctr">
              <a:buNone/>
            </a:pPr>
            <a:r>
              <a:rPr lang="es-PR" sz="1400" b="1" dirty="0" smtClean="0">
                <a:effectLst>
                  <a:outerShdw blurRad="38100" dist="38100" dir="2700000" algn="tl">
                    <a:srgbClr val="000000">
                      <a:alpha val="43137"/>
                    </a:srgbClr>
                  </a:outerShdw>
                </a:effectLst>
              </a:rPr>
              <a:t> “LISA”</a:t>
            </a:r>
            <a:endParaRPr lang="es-PR" sz="1400" b="1" dirty="0">
              <a:effectLst>
                <a:outerShdw blurRad="38100" dist="38100" dir="2700000" algn="tl">
                  <a:srgbClr val="000000">
                    <a:alpha val="43137"/>
                  </a:srgbClr>
                </a:outerShdw>
              </a:effectLst>
            </a:endParaRPr>
          </a:p>
        </p:txBody>
      </p:sp>
      <p:pic>
        <p:nvPicPr>
          <p:cNvPr id="2051" name="Picture 3" descr="C:\Users\jromero15\AppData\Local\Microsoft\Windows\Temporary Internet Files\Content.IE5\60TJES76\MC900436998[1].wmf"/>
          <p:cNvPicPr>
            <a:picLocks noChangeAspect="1" noChangeArrowheads="1"/>
          </p:cNvPicPr>
          <p:nvPr/>
        </p:nvPicPr>
        <p:blipFill>
          <a:blip r:embed="rId2" cstate="print"/>
          <a:srcRect t="20734" r="40390"/>
          <a:stretch>
            <a:fillRect/>
          </a:stretch>
        </p:blipFill>
        <p:spPr bwMode="auto">
          <a:xfrm flipH="1">
            <a:off x="533400" y="3657600"/>
            <a:ext cx="1981200" cy="1698170"/>
          </a:xfrm>
          <a:prstGeom prst="rect">
            <a:avLst/>
          </a:prstGeom>
          <a:noFill/>
        </p:spPr>
      </p:pic>
      <p:sp>
        <p:nvSpPr>
          <p:cNvPr id="2055" name="tower"/>
          <p:cNvSpPr>
            <a:spLocks noEditPoints="1" noChangeArrowheads="1"/>
          </p:cNvSpPr>
          <p:nvPr/>
        </p:nvSpPr>
        <p:spPr bwMode="auto">
          <a:xfrm>
            <a:off x="4114800" y="3886200"/>
            <a:ext cx="1066800" cy="17526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lumMod val="85000"/>
              <a:lumOff val="15000"/>
            </a:schemeClr>
          </a:solidFill>
          <a:ln w="9525">
            <a:solidFill>
              <a:srgbClr val="000000"/>
            </a:solidFill>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 name="Group 34"/>
          <p:cNvGrpSpPr/>
          <p:nvPr/>
        </p:nvGrpSpPr>
        <p:grpSpPr>
          <a:xfrm>
            <a:off x="6096000" y="2743200"/>
            <a:ext cx="2504542" cy="2057400"/>
            <a:chOff x="6096000" y="2743200"/>
            <a:chExt cx="2504542" cy="2057400"/>
          </a:xfrm>
        </p:grpSpPr>
        <p:pic>
          <p:nvPicPr>
            <p:cNvPr id="2062" name="Picture 14" descr="C:\Users\jromero15\AppData\Local\Microsoft\Windows\Temporary Internet Files\Content.IE5\60TJES76\MC900297697[1].wmf"/>
            <p:cNvPicPr>
              <a:picLocks noChangeAspect="1" noChangeArrowheads="1"/>
            </p:cNvPicPr>
            <p:nvPr/>
          </p:nvPicPr>
          <p:blipFill>
            <a:blip r:embed="rId3" cstate="print">
              <a:clrChange>
                <a:clrFrom>
                  <a:srgbClr val="C69E91"/>
                </a:clrFrom>
                <a:clrTo>
                  <a:srgbClr val="C69E91">
                    <a:alpha val="0"/>
                  </a:srgbClr>
                </a:clrTo>
              </a:clrChange>
            </a:blip>
            <a:srcRect b="7533"/>
            <a:stretch>
              <a:fillRect/>
            </a:stretch>
          </p:blipFill>
          <p:spPr bwMode="auto">
            <a:xfrm>
              <a:off x="6096000" y="2743200"/>
              <a:ext cx="2504542" cy="2057400"/>
            </a:xfrm>
            <a:prstGeom prst="rect">
              <a:avLst/>
            </a:prstGeom>
            <a:noFill/>
          </p:spPr>
        </p:pic>
        <p:sp>
          <p:nvSpPr>
            <p:cNvPr id="17" name="Flowchart: Data 16"/>
            <p:cNvSpPr/>
            <p:nvPr/>
          </p:nvSpPr>
          <p:spPr>
            <a:xfrm rot="19468025" flipH="1">
              <a:off x="6443493" y="4187150"/>
              <a:ext cx="924386" cy="471077"/>
            </a:xfrm>
            <a:prstGeom prst="flowChartInputOutpu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LISA</a:t>
              </a:r>
              <a:endParaRPr lang="en-US" sz="1100" dirty="0">
                <a:solidFill>
                  <a:schemeClr val="tx1"/>
                </a:solidFill>
              </a:endParaRPr>
            </a:p>
          </p:txBody>
        </p:sp>
      </p:grpSp>
      <p:sp>
        <p:nvSpPr>
          <p:cNvPr id="19" name="Content Placeholder 2"/>
          <p:cNvSpPr txBox="1">
            <a:spLocks/>
          </p:cNvSpPr>
          <p:nvPr/>
        </p:nvSpPr>
        <p:spPr bwMode="auto">
          <a:xfrm>
            <a:off x="457200" y="1752600"/>
            <a:ext cx="28194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PR" sz="1400" b="0" i="0" u="none" strike="noStrike" kern="0" cap="none" spc="0" normalizeH="0" baseline="0" dirty="0" smtClean="0">
                <a:ln>
                  <a:noFill/>
                </a:ln>
                <a:solidFill>
                  <a:schemeClr val="tx1"/>
                </a:solidFill>
                <a:effectLst/>
                <a:uLnTx/>
                <a:uFillTx/>
                <a:latin typeface="+mn-lt"/>
                <a:ea typeface="+mn-ea"/>
                <a:cs typeface="+mn-cs"/>
              </a:rPr>
              <a:t>	El teclado convierte los</a:t>
            </a:r>
            <a:r>
              <a:rPr kumimoji="0" lang="es-PR" sz="1400" b="0" i="0" u="none" strike="noStrike" kern="0" cap="none" spc="0" normalizeH="0" dirty="0" smtClean="0">
                <a:ln>
                  <a:noFill/>
                </a:ln>
                <a:solidFill>
                  <a:schemeClr val="tx1"/>
                </a:solidFill>
                <a:effectLst/>
                <a:uLnTx/>
                <a:uFillTx/>
                <a:latin typeface="+mn-lt"/>
                <a:ea typeface="+mn-ea"/>
                <a:cs typeface="+mn-cs"/>
              </a:rPr>
              <a:t> </a:t>
            </a:r>
            <a:r>
              <a:rPr kumimoji="0" lang="es-PR" sz="1400" b="0" i="0" u="none" strike="noStrike" kern="0" cap="none" spc="0" normalizeH="0" baseline="0" dirty="0" smtClean="0">
                <a:ln>
                  <a:noFill/>
                </a:ln>
                <a:solidFill>
                  <a:schemeClr val="tx1"/>
                </a:solidFill>
                <a:effectLst/>
                <a:uLnTx/>
                <a:uFillTx/>
                <a:latin typeface="+mn-lt"/>
                <a:ea typeface="+mn-ea"/>
                <a:cs typeface="+mn-cs"/>
              </a:rPr>
              <a:t>caracteres a código binario;  los “bits” son</a:t>
            </a:r>
            <a:r>
              <a:rPr kumimoji="0" lang="es-PR" sz="1400" b="0" i="0" u="none" strike="noStrike" kern="0" cap="none" spc="0" normalizeH="0" dirty="0" smtClean="0">
                <a:ln>
                  <a:noFill/>
                </a:ln>
                <a:solidFill>
                  <a:schemeClr val="tx1"/>
                </a:solidFill>
                <a:effectLst/>
                <a:uLnTx/>
                <a:uFillTx/>
                <a:latin typeface="+mn-lt"/>
                <a:ea typeface="+mn-ea"/>
                <a:cs typeface="+mn-cs"/>
              </a:rPr>
              <a:t> transferidos a la memoria y al CPU para ser procesados.</a:t>
            </a:r>
            <a:endParaRPr kumimoji="0" lang="es-PR" sz="14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21" name="Circular Arrow 20"/>
          <p:cNvSpPr/>
          <p:nvPr/>
        </p:nvSpPr>
        <p:spPr>
          <a:xfrm>
            <a:off x="1600200" y="2667000"/>
            <a:ext cx="3276600" cy="2209800"/>
          </a:xfrm>
          <a:prstGeom prst="circularArrow">
            <a:avLst>
              <a:gd name="adj1" fmla="val 11358"/>
              <a:gd name="adj2" fmla="val 1142319"/>
              <a:gd name="adj3" fmla="val 20783914"/>
              <a:gd name="adj4" fmla="val 11172735"/>
              <a:gd name="adj5" fmla="val 10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Rectangle 21"/>
          <p:cNvSpPr/>
          <p:nvPr/>
        </p:nvSpPr>
        <p:spPr>
          <a:xfrm>
            <a:off x="2514600" y="3200400"/>
            <a:ext cx="1447063" cy="307777"/>
          </a:xfrm>
          <a:prstGeom prst="rect">
            <a:avLst/>
          </a:prstGeom>
          <a:noFill/>
        </p:spPr>
        <p:txBody>
          <a:bodyPr wrap="none" lIns="91440" tIns="45720" rIns="91440" bIns="45720">
            <a:prstTxWarp prst="textArchUp">
              <a:avLst/>
            </a:prstTxWarp>
            <a:spAutoFit/>
          </a:bodyPr>
          <a:lstStyle/>
          <a:p>
            <a:pPr algn="ctr"/>
            <a:r>
              <a:rPr lang="en-US"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0110110011001</a:t>
            </a:r>
            <a:endParaRPr lang="en-US"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Circular Arrow 22"/>
          <p:cNvSpPr/>
          <p:nvPr/>
        </p:nvSpPr>
        <p:spPr>
          <a:xfrm rot="10254341" flipH="1">
            <a:off x="4740397" y="3756983"/>
            <a:ext cx="2406406" cy="2322178"/>
          </a:xfrm>
          <a:prstGeom prst="circularArrow">
            <a:avLst>
              <a:gd name="adj1" fmla="val 11358"/>
              <a:gd name="adj2" fmla="val 1344941"/>
              <a:gd name="adj3" fmla="val 20783914"/>
              <a:gd name="adj4" fmla="val 12560281"/>
              <a:gd name="adj5" fmla="val 10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ectangle 23"/>
          <p:cNvSpPr/>
          <p:nvPr/>
        </p:nvSpPr>
        <p:spPr>
          <a:xfrm rot="20325499">
            <a:off x="5805808" y="5829389"/>
            <a:ext cx="1447063" cy="307777"/>
          </a:xfrm>
          <a:prstGeom prst="rect">
            <a:avLst/>
          </a:prstGeom>
          <a:noFill/>
        </p:spPr>
        <p:txBody>
          <a:bodyPr wrap="none" lIns="91440" tIns="45720" rIns="91440" bIns="45720">
            <a:prstTxWarp prst="textArchDown">
              <a:avLst/>
            </a:prstTxWarp>
            <a:spAutoFit/>
          </a:bodyPr>
          <a:lstStyle/>
          <a:p>
            <a:pPr algn="ctr"/>
            <a:r>
              <a:rPr lang="en-US"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0110110011001</a:t>
            </a:r>
            <a:endParaRPr lang="en-US"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10-Point Star 24"/>
          <p:cNvSpPr/>
          <p:nvPr/>
        </p:nvSpPr>
        <p:spPr>
          <a:xfrm>
            <a:off x="228600" y="5410200"/>
            <a:ext cx="533400" cy="533400"/>
          </a:xfrm>
          <a:prstGeom prst="star10">
            <a:avLst/>
          </a:prstGeom>
          <a:solidFill>
            <a:srgbClr val="008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1</a:t>
            </a:r>
            <a:endParaRPr lang="en-US" dirty="0"/>
          </a:p>
        </p:txBody>
      </p:sp>
      <p:sp>
        <p:nvSpPr>
          <p:cNvPr id="26" name="10-Point Star 25"/>
          <p:cNvSpPr/>
          <p:nvPr/>
        </p:nvSpPr>
        <p:spPr>
          <a:xfrm>
            <a:off x="228600" y="1752600"/>
            <a:ext cx="533400" cy="533400"/>
          </a:xfrm>
          <a:prstGeom prst="star10">
            <a:avLst/>
          </a:prstGeom>
          <a:solidFill>
            <a:srgbClr val="008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2</a:t>
            </a:r>
            <a:endParaRPr lang="en-US" dirty="0"/>
          </a:p>
        </p:txBody>
      </p:sp>
      <p:sp>
        <p:nvSpPr>
          <p:cNvPr id="27" name="10-Point Star 26"/>
          <p:cNvSpPr/>
          <p:nvPr/>
        </p:nvSpPr>
        <p:spPr>
          <a:xfrm>
            <a:off x="3886200" y="1676400"/>
            <a:ext cx="533400" cy="533400"/>
          </a:xfrm>
          <a:prstGeom prst="star10">
            <a:avLst/>
          </a:prstGeom>
          <a:solidFill>
            <a:srgbClr val="008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3</a:t>
            </a:r>
            <a:endParaRPr lang="en-US" dirty="0"/>
          </a:p>
        </p:txBody>
      </p:sp>
      <p:sp>
        <p:nvSpPr>
          <p:cNvPr id="28" name="Content Placeholder 2"/>
          <p:cNvSpPr txBox="1">
            <a:spLocks/>
          </p:cNvSpPr>
          <p:nvPr/>
        </p:nvSpPr>
        <p:spPr bwMode="auto">
          <a:xfrm>
            <a:off x="4114800" y="1752600"/>
            <a:ext cx="2286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PR" sz="1400" b="0" i="0" u="none" strike="noStrike" kern="0" cap="none" spc="0" normalizeH="0" baseline="0" dirty="0" smtClean="0">
                <a:ln>
                  <a:noFill/>
                </a:ln>
                <a:solidFill>
                  <a:schemeClr val="tx1"/>
                </a:solidFill>
                <a:effectLst/>
                <a:uLnTx/>
                <a:uFillTx/>
                <a:latin typeface="+mn-lt"/>
                <a:ea typeface="+mn-ea"/>
                <a:cs typeface="+mn-cs"/>
              </a:rPr>
              <a:t>	Todo</a:t>
            </a:r>
            <a:r>
              <a:rPr kumimoji="0" lang="es-PR" sz="1400" b="0" i="0" u="none" strike="noStrike" kern="0" cap="none" spc="0" normalizeH="0" dirty="0" smtClean="0">
                <a:ln>
                  <a:noFill/>
                </a:ln>
                <a:solidFill>
                  <a:schemeClr val="tx1"/>
                </a:solidFill>
                <a:effectLst/>
                <a:uLnTx/>
                <a:uFillTx/>
                <a:latin typeface="+mn-lt"/>
                <a:ea typeface="+mn-ea"/>
                <a:cs typeface="+mn-cs"/>
              </a:rPr>
              <a:t> el procesamiento y el almacenaje se hace en formato binario dentro de la Unidad de Sistema.</a:t>
            </a:r>
            <a:endParaRPr kumimoji="0" lang="es-PR" sz="14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29" name="Content Placeholder 2"/>
          <p:cNvSpPr txBox="1">
            <a:spLocks/>
          </p:cNvSpPr>
          <p:nvPr/>
        </p:nvSpPr>
        <p:spPr bwMode="auto">
          <a:xfrm>
            <a:off x="6781800" y="1828800"/>
            <a:ext cx="2057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PR" sz="1400" b="0" i="0" u="none" strike="noStrike" kern="0" cap="none" spc="0" normalizeH="0" baseline="0" dirty="0" smtClean="0">
                <a:ln>
                  <a:noFill/>
                </a:ln>
                <a:solidFill>
                  <a:schemeClr val="tx1"/>
                </a:solidFill>
                <a:effectLst/>
                <a:uLnTx/>
                <a:uFillTx/>
                <a:latin typeface="+mn-lt"/>
                <a:ea typeface="+mn-ea"/>
                <a:cs typeface="+mn-cs"/>
              </a:rPr>
              <a:t>	La transmisión a la impresora es en formato binario</a:t>
            </a:r>
            <a:r>
              <a:rPr kumimoji="0" lang="es-PR" sz="1400" b="0" i="0" u="none" strike="noStrike" kern="0" cap="none" spc="0" normalizeH="0" dirty="0" smtClean="0">
                <a:ln>
                  <a:noFill/>
                </a:ln>
                <a:solidFill>
                  <a:schemeClr val="tx1"/>
                </a:solidFill>
                <a:effectLst/>
                <a:uLnTx/>
                <a:uFillTx/>
                <a:latin typeface="+mn-lt"/>
                <a:ea typeface="+mn-ea"/>
                <a:cs typeface="+mn-cs"/>
              </a:rPr>
              <a:t>.</a:t>
            </a:r>
            <a:endParaRPr kumimoji="0" lang="es-PR" sz="14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31" name="10-Point Star 30"/>
          <p:cNvSpPr/>
          <p:nvPr/>
        </p:nvSpPr>
        <p:spPr>
          <a:xfrm>
            <a:off x="6553200" y="1676400"/>
            <a:ext cx="533400" cy="533400"/>
          </a:xfrm>
          <a:prstGeom prst="star10">
            <a:avLst/>
          </a:prstGeom>
          <a:solidFill>
            <a:srgbClr val="008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4</a:t>
            </a:r>
            <a:endParaRPr lang="en-US" dirty="0"/>
          </a:p>
        </p:txBody>
      </p:sp>
      <p:sp>
        <p:nvSpPr>
          <p:cNvPr id="32" name="10-Point Star 31"/>
          <p:cNvSpPr/>
          <p:nvPr/>
        </p:nvSpPr>
        <p:spPr>
          <a:xfrm>
            <a:off x="7010400" y="5029200"/>
            <a:ext cx="533400" cy="533400"/>
          </a:xfrm>
          <a:prstGeom prst="star10">
            <a:avLst/>
          </a:prstGeom>
          <a:solidFill>
            <a:srgbClr val="008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5</a:t>
            </a:r>
            <a:endParaRPr lang="en-US" dirty="0"/>
          </a:p>
        </p:txBody>
      </p:sp>
      <p:sp>
        <p:nvSpPr>
          <p:cNvPr id="33" name="Content Placeholder 2"/>
          <p:cNvSpPr txBox="1">
            <a:spLocks/>
          </p:cNvSpPr>
          <p:nvPr/>
        </p:nvSpPr>
        <p:spPr bwMode="auto">
          <a:xfrm>
            <a:off x="7162800" y="4953000"/>
            <a:ext cx="1676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PR" sz="1400" b="0" i="0" u="none" strike="noStrike" kern="0" cap="none" spc="0" normalizeH="0" baseline="0" dirty="0" smtClean="0">
                <a:ln>
                  <a:noFill/>
                </a:ln>
                <a:solidFill>
                  <a:schemeClr val="tx1"/>
                </a:solidFill>
                <a:effectLst/>
                <a:uLnTx/>
                <a:uFillTx/>
                <a:latin typeface="+mn-lt"/>
                <a:ea typeface="+mn-ea"/>
                <a:cs typeface="+mn-cs"/>
              </a:rPr>
              <a:t>	La impresora convierte el código binario a caracteres antes de ser impresos</a:t>
            </a:r>
            <a:r>
              <a:rPr kumimoji="0" lang="es-PR" sz="1400" b="0" i="0" u="none" strike="noStrike" kern="0" cap="none" spc="0" normalizeH="0" dirty="0" smtClean="0">
                <a:ln>
                  <a:noFill/>
                </a:ln>
                <a:solidFill>
                  <a:schemeClr val="tx1"/>
                </a:solidFill>
                <a:effectLst/>
                <a:uLnTx/>
                <a:uFillTx/>
                <a:latin typeface="+mn-lt"/>
                <a:ea typeface="+mn-ea"/>
                <a:cs typeface="+mn-cs"/>
              </a:rPr>
              <a:t>.</a:t>
            </a:r>
            <a:endParaRPr kumimoji="0" lang="es-PR" sz="14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El </a:t>
            </a:r>
            <a:r>
              <a:rPr lang="es-PR" dirty="0" smtClean="0"/>
              <a:t>Sistema Binario</a:t>
            </a:r>
            <a:endParaRPr lang="es-PR" dirty="0"/>
          </a:p>
        </p:txBody>
      </p:sp>
      <p:sp>
        <p:nvSpPr>
          <p:cNvPr id="36" name="Content Placeholder 35"/>
          <p:cNvSpPr>
            <a:spLocks noGrp="1"/>
          </p:cNvSpPr>
          <p:nvPr>
            <p:ph idx="1"/>
          </p:nvPr>
        </p:nvSpPr>
        <p:spPr>
          <a:xfrm>
            <a:off x="3352800" y="2667000"/>
            <a:ext cx="5105400" cy="1219200"/>
          </a:xfrm>
        </p:spPr>
        <p:style>
          <a:lnRef idx="3">
            <a:schemeClr val="lt1"/>
          </a:lnRef>
          <a:fillRef idx="1">
            <a:schemeClr val="accent4"/>
          </a:fillRef>
          <a:effectRef idx="1">
            <a:schemeClr val="accent4"/>
          </a:effectRef>
          <a:fontRef idx="minor">
            <a:schemeClr val="lt1"/>
          </a:fontRef>
        </p:style>
        <p:txBody>
          <a:bodyPr/>
          <a:lstStyle/>
          <a:p>
            <a:pPr>
              <a:buNone/>
            </a:pPr>
            <a:r>
              <a:rPr lang="es-PR" sz="1800" dirty="0" smtClean="0"/>
              <a:t>	La presencia o ausencia de impulsos eléctricos almacenados en la computadora son representados en series de “bits” cada bit representa “ON” o “OFF”.</a:t>
            </a:r>
            <a:endParaRPr lang="es-PR" sz="1800" dirty="0"/>
          </a:p>
        </p:txBody>
      </p:sp>
      <p:sp>
        <p:nvSpPr>
          <p:cNvPr id="4" name="TextBox 3"/>
          <p:cNvSpPr txBox="1"/>
          <p:nvPr/>
        </p:nvSpPr>
        <p:spPr>
          <a:xfrm>
            <a:off x="457200" y="1371600"/>
            <a:ext cx="8229600" cy="923330"/>
          </a:xfrm>
          <a:prstGeom prst="rect">
            <a:avLst/>
          </a:prstGeom>
          <a:noFill/>
        </p:spPr>
        <p:txBody>
          <a:bodyPr wrap="square" rtlCol="0">
            <a:spAutoFit/>
          </a:bodyPr>
          <a:lstStyle/>
          <a:p>
            <a:r>
              <a:rPr lang="es-PR" dirty="0" smtClean="0"/>
              <a:t>La naturaleza electrónica de la computadora hace posible combinar dos estados digitalmente </a:t>
            </a:r>
            <a:r>
              <a:rPr lang="es-PR" b="1" dirty="0" smtClean="0"/>
              <a:t>ON y OFF</a:t>
            </a:r>
            <a:r>
              <a:rPr lang="es-PR" dirty="0" smtClean="0"/>
              <a:t>. Esto permite representar letras, números, colores, sonidos, imágenes, figuras y hoy día incluso hasta olores. </a:t>
            </a:r>
            <a:endParaRPr lang="es-PR" dirty="0"/>
          </a:p>
        </p:txBody>
      </p:sp>
      <p:sp>
        <p:nvSpPr>
          <p:cNvPr id="18" name="TextBox 17"/>
          <p:cNvSpPr txBox="1"/>
          <p:nvPr/>
        </p:nvSpPr>
        <p:spPr>
          <a:xfrm>
            <a:off x="3352800" y="4191000"/>
            <a:ext cx="4953000" cy="1754326"/>
          </a:xfrm>
          <a:prstGeom prst="rect">
            <a:avLst/>
          </a:prstGeom>
          <a:noFill/>
        </p:spPr>
        <p:txBody>
          <a:bodyPr wrap="square" rtlCol="0">
            <a:spAutoFit/>
          </a:bodyPr>
          <a:lstStyle/>
          <a:p>
            <a:pPr>
              <a:buFont typeface="Wingdings" pitchFamily="2" charset="2"/>
              <a:buChar char="Ø"/>
            </a:pPr>
            <a:r>
              <a:rPr lang="es-PR" dirty="0" smtClean="0"/>
              <a:t>Un </a:t>
            </a:r>
            <a:r>
              <a:rPr lang="es-PR" b="1" dirty="0" smtClean="0">
                <a:effectLst>
                  <a:outerShdw blurRad="38100" dist="38100" dir="2700000" algn="tl">
                    <a:srgbClr val="000000">
                      <a:alpha val="43137"/>
                    </a:srgbClr>
                  </a:outerShdw>
                </a:effectLst>
              </a:rPr>
              <a:t>“bit”  </a:t>
            </a:r>
            <a:r>
              <a:rPr lang="es-PR" dirty="0" smtClean="0"/>
              <a:t>es el fragmento de instrucción mas pequeña que la computadora puede procesar y almacenar. </a:t>
            </a:r>
          </a:p>
          <a:p>
            <a:pPr>
              <a:buFont typeface="Wingdings" pitchFamily="2" charset="2"/>
              <a:buChar char="Ø"/>
            </a:pPr>
            <a:endParaRPr lang="es-PR" dirty="0" smtClean="0"/>
          </a:p>
          <a:p>
            <a:pPr>
              <a:buFont typeface="Wingdings" pitchFamily="2" charset="2"/>
              <a:buChar char="Ø"/>
            </a:pPr>
            <a:r>
              <a:rPr lang="es-PR" dirty="0" smtClean="0"/>
              <a:t>Un </a:t>
            </a:r>
            <a:r>
              <a:rPr lang="es-PR" b="1" dirty="0" smtClean="0">
                <a:effectLst>
                  <a:outerShdw blurRad="38100" dist="38100" dir="2700000" algn="tl">
                    <a:srgbClr val="000000">
                      <a:alpha val="43137"/>
                    </a:srgbClr>
                  </a:outerShdw>
                </a:effectLst>
              </a:rPr>
              <a:t>“byte”</a:t>
            </a:r>
            <a:r>
              <a:rPr lang="es-PR" dirty="0" smtClean="0"/>
              <a:t> es representado por conjuntos de 8 o más bits.</a:t>
            </a:r>
            <a:endParaRPr lang="es-PR" dirty="0"/>
          </a:p>
        </p:txBody>
      </p:sp>
      <p:grpSp>
        <p:nvGrpSpPr>
          <p:cNvPr id="37" name="Group 36"/>
          <p:cNvGrpSpPr/>
          <p:nvPr/>
        </p:nvGrpSpPr>
        <p:grpSpPr>
          <a:xfrm>
            <a:off x="762000" y="2667000"/>
            <a:ext cx="1905000" cy="2667000"/>
            <a:chOff x="838200" y="2362200"/>
            <a:chExt cx="1905000" cy="2209800"/>
          </a:xfrm>
        </p:grpSpPr>
        <p:sp>
          <p:nvSpPr>
            <p:cNvPr id="31" name="Rounded Rectangle 30"/>
            <p:cNvSpPr/>
            <p:nvPr/>
          </p:nvSpPr>
          <p:spPr>
            <a:xfrm>
              <a:off x="838200" y="2362200"/>
              <a:ext cx="1905000" cy="2209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R"/>
            </a:p>
          </p:txBody>
        </p:sp>
        <p:sp>
          <p:nvSpPr>
            <p:cNvPr id="16" name="TextBox 15"/>
            <p:cNvSpPr txBox="1"/>
            <p:nvPr/>
          </p:nvSpPr>
          <p:spPr>
            <a:xfrm>
              <a:off x="990600" y="3810000"/>
              <a:ext cx="1066800" cy="523220"/>
            </a:xfrm>
            <a:prstGeom prst="rect">
              <a:avLst/>
            </a:prstGeom>
            <a:noFill/>
          </p:spPr>
          <p:txBody>
            <a:bodyPr wrap="square" rtlCol="0">
              <a:spAutoFit/>
            </a:bodyPr>
            <a:lstStyle/>
            <a:p>
              <a:pPr algn="r"/>
              <a:r>
                <a:rPr lang="es-PR" sz="2800" b="1" dirty="0" smtClean="0">
                  <a:effectLst>
                    <a:outerShdw blurRad="38100" dist="38100" dir="2700000" algn="tl">
                      <a:srgbClr val="000000">
                        <a:alpha val="43137"/>
                      </a:srgbClr>
                    </a:outerShdw>
                  </a:effectLst>
                </a:rPr>
                <a:t>OFF</a:t>
              </a:r>
              <a:r>
                <a:rPr lang="es-PR" sz="2400" dirty="0" smtClean="0"/>
                <a:t> </a:t>
              </a:r>
              <a:endParaRPr lang="es-PR" sz="2400" dirty="0"/>
            </a:p>
          </p:txBody>
        </p:sp>
        <p:pic>
          <p:nvPicPr>
            <p:cNvPr id="22" name="Picture 2" descr="C:\Documents and Settings\JRomero\Local Settings\Temporary Internet Files\Content.IE5\DLJ9Z1H6\MC900412756[1].wmf"/>
            <p:cNvPicPr>
              <a:picLocks noChangeAspect="1" noChangeArrowheads="1"/>
            </p:cNvPicPr>
            <p:nvPr/>
          </p:nvPicPr>
          <p:blipFill>
            <a:blip r:embed="rId2" cstate="print"/>
            <a:srcRect/>
            <a:stretch>
              <a:fillRect/>
            </a:stretch>
          </p:blipFill>
          <p:spPr bwMode="auto">
            <a:xfrm rot="10800000">
              <a:off x="1981200" y="2438400"/>
              <a:ext cx="457200" cy="685800"/>
            </a:xfrm>
            <a:prstGeom prst="rect">
              <a:avLst/>
            </a:prstGeom>
            <a:noFill/>
          </p:spPr>
        </p:pic>
        <p:pic>
          <p:nvPicPr>
            <p:cNvPr id="24"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2133600" y="3733800"/>
              <a:ext cx="457200" cy="685800"/>
            </a:xfrm>
            <a:prstGeom prst="rect">
              <a:avLst/>
            </a:prstGeom>
            <a:noFill/>
          </p:spPr>
        </p:pic>
        <p:sp>
          <p:nvSpPr>
            <p:cNvPr id="30" name="Rectangle 29"/>
            <p:cNvSpPr/>
            <p:nvPr/>
          </p:nvSpPr>
          <p:spPr>
            <a:xfrm>
              <a:off x="1143000" y="2590800"/>
              <a:ext cx="838200" cy="523220"/>
            </a:xfrm>
            <a:prstGeom prst="rect">
              <a:avLst/>
            </a:prstGeom>
          </p:spPr>
          <p:txBody>
            <a:bodyPr wrap="square">
              <a:spAutoFit/>
            </a:bodyPr>
            <a:lstStyle/>
            <a:p>
              <a:pPr algn="ctr"/>
              <a:r>
                <a:rPr lang="es-PR" sz="2800" b="1" dirty="0" smtClean="0">
                  <a:effectLst>
                    <a:outerShdw blurRad="38100" dist="38100" dir="2700000" algn="tl">
                      <a:srgbClr val="000000">
                        <a:alpha val="43137"/>
                      </a:srgbClr>
                    </a:outerShdw>
                  </a:effectLst>
                </a:rPr>
                <a:t>ON</a:t>
              </a:r>
            </a:p>
          </p:txBody>
        </p:sp>
        <p:grpSp>
          <p:nvGrpSpPr>
            <p:cNvPr id="35" name="Group 34"/>
            <p:cNvGrpSpPr/>
            <p:nvPr/>
          </p:nvGrpSpPr>
          <p:grpSpPr>
            <a:xfrm>
              <a:off x="1371600" y="3124200"/>
              <a:ext cx="457200" cy="685800"/>
              <a:chOff x="3200400" y="2819400"/>
              <a:chExt cx="533400" cy="914400"/>
            </a:xfrm>
          </p:grpSpPr>
          <p:sp>
            <p:nvSpPr>
              <p:cNvPr id="32" name="Bevel 31"/>
              <p:cNvSpPr/>
              <p:nvPr/>
            </p:nvSpPr>
            <p:spPr>
              <a:xfrm>
                <a:off x="3200400" y="2819400"/>
                <a:ext cx="533400" cy="914400"/>
              </a:xfrm>
              <a:prstGeom prst="bevel">
                <a:avLst/>
              </a:prstGeom>
              <a:solidFill>
                <a:schemeClr val="accent3">
                  <a:lumMod val="85000"/>
                </a:schemeClr>
              </a:solidFill>
              <a:ln>
                <a:solidFill>
                  <a:schemeClr val="accent3">
                    <a:lumMod val="6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cxnSp>
            <p:nvCxnSpPr>
              <p:cNvPr id="34" name="Straight Connector 33"/>
              <p:cNvCxnSpPr>
                <a:stCxn id="32" idx="5"/>
                <a:endCxn id="32" idx="1"/>
              </p:cNvCxnSpPr>
              <p:nvPr/>
            </p:nvCxnSpPr>
            <p:spPr>
              <a:xfrm rot="10800000" flipH="1">
                <a:off x="3267075" y="3276600"/>
                <a:ext cx="400050" cy="1588"/>
              </a:xfrm>
              <a:prstGeom prst="line">
                <a:avLst/>
              </a:prstGeom>
            </p:spPr>
            <p:style>
              <a:lnRef idx="2">
                <a:schemeClr val="accent5"/>
              </a:lnRef>
              <a:fillRef idx="0">
                <a:schemeClr val="accent5"/>
              </a:fillRef>
              <a:effectRef idx="1">
                <a:schemeClr val="accent5"/>
              </a:effectRef>
              <a:fontRef idx="minor">
                <a:schemeClr val="tx1"/>
              </a:fontRef>
            </p:style>
          </p:cxn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El </a:t>
            </a:r>
            <a:r>
              <a:rPr lang="en-US" dirty="0" err="1" smtClean="0"/>
              <a:t>Sistema</a:t>
            </a:r>
            <a:r>
              <a:rPr lang="en-US" dirty="0" smtClean="0"/>
              <a:t> </a:t>
            </a:r>
            <a:r>
              <a:rPr lang="en-US" dirty="0" err="1" smtClean="0"/>
              <a:t>Binario</a:t>
            </a:r>
            <a:endParaRPr lang="en-US" dirty="0"/>
          </a:p>
        </p:txBody>
      </p:sp>
      <p:sp>
        <p:nvSpPr>
          <p:cNvPr id="36" name="Content Placeholder 35"/>
          <p:cNvSpPr>
            <a:spLocks noGrp="1"/>
          </p:cNvSpPr>
          <p:nvPr>
            <p:ph idx="1"/>
          </p:nvPr>
        </p:nvSpPr>
        <p:spPr>
          <a:xfrm>
            <a:off x="533400" y="5334000"/>
            <a:ext cx="8229600" cy="914400"/>
          </a:xfrm>
        </p:spPr>
        <p:style>
          <a:lnRef idx="3">
            <a:schemeClr val="lt1"/>
          </a:lnRef>
          <a:fillRef idx="1">
            <a:schemeClr val="accent4"/>
          </a:fillRef>
          <a:effectRef idx="1">
            <a:schemeClr val="accent4"/>
          </a:effectRef>
          <a:fontRef idx="minor">
            <a:schemeClr val="lt1"/>
          </a:fontRef>
        </p:style>
        <p:txBody>
          <a:bodyPr/>
          <a:lstStyle/>
          <a:p>
            <a:pPr>
              <a:buNone/>
            </a:pPr>
            <a:r>
              <a:rPr lang="es-PR" sz="1800" dirty="0" smtClean="0"/>
              <a:t>	Todos los caracteres (letras, números y otros símbolos) que son procesados y almacenados en la computadora son representados en series de “bits” cada bit representa “ON” o “OFF”.</a:t>
            </a:r>
            <a:endParaRPr lang="es-PR" sz="1800" dirty="0"/>
          </a:p>
        </p:txBody>
      </p:sp>
      <p:sp>
        <p:nvSpPr>
          <p:cNvPr id="4" name="TextBox 3"/>
          <p:cNvSpPr txBox="1"/>
          <p:nvPr/>
        </p:nvSpPr>
        <p:spPr>
          <a:xfrm>
            <a:off x="457200" y="1600200"/>
            <a:ext cx="8229600" cy="369332"/>
          </a:xfrm>
          <a:prstGeom prst="rect">
            <a:avLst/>
          </a:prstGeom>
          <a:noFill/>
        </p:spPr>
        <p:txBody>
          <a:bodyPr wrap="square" rtlCol="0">
            <a:spAutoFit/>
          </a:bodyPr>
          <a:lstStyle/>
          <a:p>
            <a:r>
              <a:rPr lang="es-PR" dirty="0" smtClean="0"/>
              <a:t>La letra “</a:t>
            </a:r>
            <a:r>
              <a:rPr lang="es-PR" b="1" u="sng" dirty="0" smtClean="0">
                <a:effectLst>
                  <a:outerShdw blurRad="38100" dist="38100" dir="2700000" algn="tl">
                    <a:srgbClr val="000000">
                      <a:alpha val="43137"/>
                    </a:srgbClr>
                  </a:outerShdw>
                </a:effectLst>
              </a:rPr>
              <a:t>A</a:t>
            </a:r>
            <a:r>
              <a:rPr lang="es-PR" dirty="0" smtClean="0"/>
              <a:t>” es almacenada en la computadora, como un conjunto de </a:t>
            </a:r>
            <a:r>
              <a:rPr lang="es-PR" b="1" dirty="0" smtClean="0"/>
              <a:t>8</a:t>
            </a:r>
            <a:r>
              <a:rPr lang="es-PR" dirty="0" smtClean="0"/>
              <a:t> “bits”: </a:t>
            </a:r>
            <a:endParaRPr lang="es-PR" dirty="0"/>
          </a:p>
        </p:txBody>
      </p:sp>
      <p:sp>
        <p:nvSpPr>
          <p:cNvPr id="5" name="TextBox 4"/>
          <p:cNvSpPr txBox="1"/>
          <p:nvPr/>
        </p:nvSpPr>
        <p:spPr>
          <a:xfrm>
            <a:off x="609600" y="2362200"/>
            <a:ext cx="762000" cy="400110"/>
          </a:xfrm>
          <a:prstGeom prst="rect">
            <a:avLst/>
          </a:prstGeom>
          <a:noFill/>
        </p:spPr>
        <p:txBody>
          <a:bodyPr wrap="square" rtlCol="0">
            <a:spAutoFit/>
          </a:bodyPr>
          <a:lstStyle/>
          <a:p>
            <a:r>
              <a:rPr lang="es-PR" sz="2000" b="1" dirty="0" smtClean="0">
                <a:effectLst>
                  <a:outerShdw blurRad="38100" dist="38100" dir="2700000" algn="tl">
                    <a:srgbClr val="000000">
                      <a:alpha val="43137"/>
                    </a:srgbClr>
                  </a:outerShdw>
                </a:effectLst>
              </a:rPr>
              <a:t>A </a:t>
            </a:r>
            <a:r>
              <a:rPr lang="es-PR" dirty="0" smtClean="0"/>
              <a:t> = </a:t>
            </a:r>
            <a:endParaRPr lang="es-PR" dirty="0"/>
          </a:p>
        </p:txBody>
      </p:sp>
      <p:sp>
        <p:nvSpPr>
          <p:cNvPr id="6" name="TextBox 5"/>
          <p:cNvSpPr txBox="1"/>
          <p:nvPr/>
        </p:nvSpPr>
        <p:spPr>
          <a:xfrm>
            <a:off x="1295400" y="2362200"/>
            <a:ext cx="1905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R" sz="2000" b="1" dirty="0" smtClean="0">
                <a:effectLst>
                  <a:outerShdw blurRad="38100" dist="38100" dir="2700000" algn="tl">
                    <a:srgbClr val="000000">
                      <a:alpha val="43137"/>
                    </a:srgbClr>
                  </a:outerShdw>
                </a:effectLst>
              </a:rPr>
              <a:t>0 1 0 0 0 0 0 1</a:t>
            </a:r>
            <a:endParaRPr lang="es-PR" dirty="0"/>
          </a:p>
        </p:txBody>
      </p:sp>
      <p:sp>
        <p:nvSpPr>
          <p:cNvPr id="7" name="TextBox 6"/>
          <p:cNvSpPr txBox="1"/>
          <p:nvPr/>
        </p:nvSpPr>
        <p:spPr>
          <a:xfrm>
            <a:off x="3276600" y="2362200"/>
            <a:ext cx="457200" cy="369332"/>
          </a:xfrm>
          <a:prstGeom prst="rect">
            <a:avLst/>
          </a:prstGeom>
          <a:noFill/>
        </p:spPr>
        <p:txBody>
          <a:bodyPr wrap="square" rtlCol="0">
            <a:spAutoFit/>
          </a:bodyPr>
          <a:lstStyle/>
          <a:p>
            <a:r>
              <a:rPr lang="es-PR" dirty="0" smtClean="0"/>
              <a:t> =</a:t>
            </a:r>
            <a:endParaRPr lang="es-PR" dirty="0"/>
          </a:p>
        </p:txBody>
      </p:sp>
      <p:grpSp>
        <p:nvGrpSpPr>
          <p:cNvPr id="3" name="Group 27"/>
          <p:cNvGrpSpPr/>
          <p:nvPr/>
        </p:nvGrpSpPr>
        <p:grpSpPr>
          <a:xfrm>
            <a:off x="3810001" y="2133600"/>
            <a:ext cx="4190999" cy="685800"/>
            <a:chOff x="3810001" y="2133600"/>
            <a:chExt cx="4190999" cy="685800"/>
          </a:xfrm>
        </p:grpSpPr>
        <p:pic>
          <p:nvPicPr>
            <p:cNvPr id="1026" name="Picture 2" descr="C:\Documents and Settings\JRomero\Local Settings\Temporary Internet Files\Content.IE5\DLJ9Z1H6\MC900412756[1].wmf"/>
            <p:cNvPicPr>
              <a:picLocks noChangeAspect="1" noChangeArrowheads="1"/>
            </p:cNvPicPr>
            <p:nvPr/>
          </p:nvPicPr>
          <p:blipFill>
            <a:blip r:embed="rId2" cstate="print"/>
            <a:srcRect/>
            <a:stretch>
              <a:fillRect/>
            </a:stretch>
          </p:blipFill>
          <p:spPr bwMode="auto">
            <a:xfrm rot="10800000">
              <a:off x="4343400" y="2133600"/>
              <a:ext cx="457200" cy="685800"/>
            </a:xfrm>
            <a:prstGeom prst="rect">
              <a:avLst/>
            </a:prstGeom>
            <a:noFill/>
          </p:spPr>
        </p:pic>
        <p:pic>
          <p:nvPicPr>
            <p:cNvPr id="9"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3810001" y="2133600"/>
              <a:ext cx="457200" cy="685800"/>
            </a:xfrm>
            <a:prstGeom prst="rect">
              <a:avLst/>
            </a:prstGeom>
            <a:noFill/>
          </p:spPr>
        </p:pic>
        <p:pic>
          <p:nvPicPr>
            <p:cNvPr id="10"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4876800" y="2133600"/>
              <a:ext cx="457200" cy="685800"/>
            </a:xfrm>
            <a:prstGeom prst="rect">
              <a:avLst/>
            </a:prstGeom>
            <a:noFill/>
          </p:spPr>
        </p:pic>
        <p:pic>
          <p:nvPicPr>
            <p:cNvPr id="11"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5410200" y="2133600"/>
              <a:ext cx="457200" cy="685800"/>
            </a:xfrm>
            <a:prstGeom prst="rect">
              <a:avLst/>
            </a:prstGeom>
            <a:noFill/>
          </p:spPr>
        </p:pic>
        <p:pic>
          <p:nvPicPr>
            <p:cNvPr id="12"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5943600" y="2133600"/>
              <a:ext cx="457200" cy="685800"/>
            </a:xfrm>
            <a:prstGeom prst="rect">
              <a:avLst/>
            </a:prstGeom>
            <a:noFill/>
          </p:spPr>
        </p:pic>
        <p:pic>
          <p:nvPicPr>
            <p:cNvPr id="13"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6477000" y="2133600"/>
              <a:ext cx="457200" cy="685800"/>
            </a:xfrm>
            <a:prstGeom prst="rect">
              <a:avLst/>
            </a:prstGeom>
            <a:noFill/>
          </p:spPr>
        </p:pic>
        <p:pic>
          <p:nvPicPr>
            <p:cNvPr id="14"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7010400" y="2133600"/>
              <a:ext cx="457200" cy="685800"/>
            </a:xfrm>
            <a:prstGeom prst="rect">
              <a:avLst/>
            </a:prstGeom>
            <a:noFill/>
          </p:spPr>
        </p:pic>
        <p:pic>
          <p:nvPicPr>
            <p:cNvPr id="15" name="Picture 2" descr="C:\Documents and Settings\JRomero\Local Settings\Temporary Internet Files\Content.IE5\DLJ9Z1H6\MC900412756[1].wmf"/>
            <p:cNvPicPr>
              <a:picLocks noChangeAspect="1" noChangeArrowheads="1"/>
            </p:cNvPicPr>
            <p:nvPr/>
          </p:nvPicPr>
          <p:blipFill>
            <a:blip r:embed="rId2" cstate="print"/>
            <a:srcRect/>
            <a:stretch>
              <a:fillRect/>
            </a:stretch>
          </p:blipFill>
          <p:spPr bwMode="auto">
            <a:xfrm rot="10800000">
              <a:off x="7543800" y="2133600"/>
              <a:ext cx="457200" cy="685800"/>
            </a:xfrm>
            <a:prstGeom prst="rect">
              <a:avLst/>
            </a:prstGeom>
            <a:noFill/>
          </p:spPr>
        </p:pic>
      </p:grpSp>
      <p:sp>
        <p:nvSpPr>
          <p:cNvPr id="16" name="TextBox 15"/>
          <p:cNvSpPr txBox="1"/>
          <p:nvPr/>
        </p:nvSpPr>
        <p:spPr>
          <a:xfrm>
            <a:off x="685800" y="4191000"/>
            <a:ext cx="762000" cy="400110"/>
          </a:xfrm>
          <a:prstGeom prst="rect">
            <a:avLst/>
          </a:prstGeom>
          <a:noFill/>
        </p:spPr>
        <p:txBody>
          <a:bodyPr wrap="square" rtlCol="0">
            <a:spAutoFit/>
          </a:bodyPr>
          <a:lstStyle/>
          <a:p>
            <a:r>
              <a:rPr lang="es-PR" sz="2000" b="1" dirty="0" smtClean="0">
                <a:effectLst>
                  <a:outerShdw blurRad="38100" dist="38100" dir="2700000" algn="tl">
                    <a:srgbClr val="000000">
                      <a:alpha val="43137"/>
                    </a:srgbClr>
                  </a:outerShdw>
                </a:effectLst>
              </a:rPr>
              <a:t>25 </a:t>
            </a:r>
            <a:r>
              <a:rPr lang="es-PR" dirty="0" smtClean="0"/>
              <a:t> = </a:t>
            </a:r>
            <a:endParaRPr lang="es-PR" dirty="0"/>
          </a:p>
        </p:txBody>
      </p:sp>
      <p:sp>
        <p:nvSpPr>
          <p:cNvPr id="17" name="TextBox 16"/>
          <p:cNvSpPr txBox="1"/>
          <p:nvPr/>
        </p:nvSpPr>
        <p:spPr>
          <a:xfrm>
            <a:off x="1371600" y="4191000"/>
            <a:ext cx="1905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R" sz="2000" b="1" dirty="0" smtClean="0">
                <a:effectLst>
                  <a:outerShdw blurRad="38100" dist="38100" dir="2700000" algn="tl">
                    <a:srgbClr val="000000">
                      <a:alpha val="43137"/>
                    </a:srgbClr>
                  </a:outerShdw>
                </a:effectLst>
              </a:rPr>
              <a:t>0 0 0 1 1 0 0 1</a:t>
            </a:r>
            <a:endParaRPr lang="es-PR" dirty="0"/>
          </a:p>
        </p:txBody>
      </p:sp>
      <p:sp>
        <p:nvSpPr>
          <p:cNvPr id="18" name="TextBox 17"/>
          <p:cNvSpPr txBox="1"/>
          <p:nvPr/>
        </p:nvSpPr>
        <p:spPr>
          <a:xfrm>
            <a:off x="3352800" y="4191000"/>
            <a:ext cx="457200" cy="369332"/>
          </a:xfrm>
          <a:prstGeom prst="rect">
            <a:avLst/>
          </a:prstGeom>
          <a:noFill/>
        </p:spPr>
        <p:txBody>
          <a:bodyPr wrap="square" rtlCol="0">
            <a:spAutoFit/>
          </a:bodyPr>
          <a:lstStyle/>
          <a:p>
            <a:r>
              <a:rPr lang="es-PR" dirty="0" smtClean="0"/>
              <a:t> =</a:t>
            </a:r>
            <a:endParaRPr lang="es-PR" dirty="0"/>
          </a:p>
        </p:txBody>
      </p:sp>
      <p:grpSp>
        <p:nvGrpSpPr>
          <p:cNvPr id="8" name="Group 26"/>
          <p:cNvGrpSpPr/>
          <p:nvPr/>
        </p:nvGrpSpPr>
        <p:grpSpPr>
          <a:xfrm>
            <a:off x="3886201" y="3962400"/>
            <a:ext cx="4190999" cy="685800"/>
            <a:chOff x="3886201" y="3429000"/>
            <a:chExt cx="4190999" cy="685800"/>
          </a:xfrm>
        </p:grpSpPr>
        <p:pic>
          <p:nvPicPr>
            <p:cNvPr id="19"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4419600" y="3429000"/>
              <a:ext cx="457200" cy="685800"/>
            </a:xfrm>
            <a:prstGeom prst="rect">
              <a:avLst/>
            </a:prstGeom>
            <a:noFill/>
          </p:spPr>
        </p:pic>
        <p:pic>
          <p:nvPicPr>
            <p:cNvPr id="20"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3886201" y="3429000"/>
              <a:ext cx="457200" cy="685800"/>
            </a:xfrm>
            <a:prstGeom prst="rect">
              <a:avLst/>
            </a:prstGeom>
            <a:noFill/>
          </p:spPr>
        </p:pic>
        <p:pic>
          <p:nvPicPr>
            <p:cNvPr id="21"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4953000" y="3429000"/>
              <a:ext cx="457200" cy="685800"/>
            </a:xfrm>
            <a:prstGeom prst="rect">
              <a:avLst/>
            </a:prstGeom>
            <a:noFill/>
          </p:spPr>
        </p:pic>
        <p:pic>
          <p:nvPicPr>
            <p:cNvPr id="22" name="Picture 2" descr="C:\Documents and Settings\JRomero\Local Settings\Temporary Internet Files\Content.IE5\DLJ9Z1H6\MC900412756[1].wmf"/>
            <p:cNvPicPr>
              <a:picLocks noChangeAspect="1" noChangeArrowheads="1"/>
            </p:cNvPicPr>
            <p:nvPr/>
          </p:nvPicPr>
          <p:blipFill>
            <a:blip r:embed="rId2" cstate="print"/>
            <a:srcRect/>
            <a:stretch>
              <a:fillRect/>
            </a:stretch>
          </p:blipFill>
          <p:spPr bwMode="auto">
            <a:xfrm rot="10800000">
              <a:off x="5486400" y="3429000"/>
              <a:ext cx="457200" cy="685800"/>
            </a:xfrm>
            <a:prstGeom prst="rect">
              <a:avLst/>
            </a:prstGeom>
            <a:noFill/>
          </p:spPr>
        </p:pic>
        <p:pic>
          <p:nvPicPr>
            <p:cNvPr id="23" name="Picture 2" descr="C:\Documents and Settings\JRomero\Local Settings\Temporary Internet Files\Content.IE5\DLJ9Z1H6\MC900412756[1].wmf"/>
            <p:cNvPicPr>
              <a:picLocks noChangeAspect="1" noChangeArrowheads="1"/>
            </p:cNvPicPr>
            <p:nvPr/>
          </p:nvPicPr>
          <p:blipFill>
            <a:blip r:embed="rId2" cstate="print"/>
            <a:srcRect/>
            <a:stretch>
              <a:fillRect/>
            </a:stretch>
          </p:blipFill>
          <p:spPr bwMode="auto">
            <a:xfrm rot="10800000">
              <a:off x="6019800" y="3429000"/>
              <a:ext cx="457200" cy="685800"/>
            </a:xfrm>
            <a:prstGeom prst="rect">
              <a:avLst/>
            </a:prstGeom>
            <a:noFill/>
          </p:spPr>
        </p:pic>
        <p:pic>
          <p:nvPicPr>
            <p:cNvPr id="24"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6553200" y="3429000"/>
              <a:ext cx="457200" cy="685800"/>
            </a:xfrm>
            <a:prstGeom prst="rect">
              <a:avLst/>
            </a:prstGeom>
            <a:noFill/>
          </p:spPr>
        </p:pic>
        <p:pic>
          <p:nvPicPr>
            <p:cNvPr id="25" name="Picture 2" descr="C:\Documents and Settings\JRomero\Local Settings\Temporary Internet Files\Content.IE5\DLJ9Z1H6\MC900412756[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10800000">
              <a:off x="7086600" y="3429000"/>
              <a:ext cx="457200" cy="685800"/>
            </a:xfrm>
            <a:prstGeom prst="rect">
              <a:avLst/>
            </a:prstGeom>
            <a:noFill/>
          </p:spPr>
        </p:pic>
        <p:pic>
          <p:nvPicPr>
            <p:cNvPr id="26" name="Picture 2" descr="C:\Documents and Settings\JRomero\Local Settings\Temporary Internet Files\Content.IE5\DLJ9Z1H6\MC900412756[1].wmf"/>
            <p:cNvPicPr>
              <a:picLocks noChangeAspect="1" noChangeArrowheads="1"/>
            </p:cNvPicPr>
            <p:nvPr/>
          </p:nvPicPr>
          <p:blipFill>
            <a:blip r:embed="rId2" cstate="print"/>
            <a:srcRect/>
            <a:stretch>
              <a:fillRect/>
            </a:stretch>
          </p:blipFill>
          <p:spPr bwMode="auto">
            <a:xfrm rot="10800000">
              <a:off x="7620000" y="3429000"/>
              <a:ext cx="457200" cy="685800"/>
            </a:xfrm>
            <a:prstGeom prst="rect">
              <a:avLst/>
            </a:prstGeom>
            <a:noFill/>
          </p:spPr>
        </p:pic>
      </p:grpSp>
      <p:sp>
        <p:nvSpPr>
          <p:cNvPr id="29" name="TextBox 28"/>
          <p:cNvSpPr txBox="1"/>
          <p:nvPr/>
        </p:nvSpPr>
        <p:spPr>
          <a:xfrm>
            <a:off x="457200" y="3429000"/>
            <a:ext cx="8382000" cy="369332"/>
          </a:xfrm>
          <a:prstGeom prst="rect">
            <a:avLst/>
          </a:prstGeom>
          <a:noFill/>
        </p:spPr>
        <p:txBody>
          <a:bodyPr wrap="square" rtlCol="0">
            <a:spAutoFit/>
          </a:bodyPr>
          <a:lstStyle/>
          <a:p>
            <a:r>
              <a:rPr lang="es-PR" dirty="0" smtClean="0"/>
              <a:t>El número “</a:t>
            </a:r>
            <a:r>
              <a:rPr lang="es-PR" b="1" u="sng" dirty="0" smtClean="0">
                <a:effectLst>
                  <a:outerShdw blurRad="38100" dist="38100" dir="2700000" algn="tl">
                    <a:srgbClr val="000000">
                      <a:alpha val="43137"/>
                    </a:srgbClr>
                  </a:outerShdw>
                </a:effectLst>
              </a:rPr>
              <a:t>25</a:t>
            </a:r>
            <a:r>
              <a:rPr lang="es-PR" dirty="0" smtClean="0"/>
              <a:t>” es almacenada en la computadora, como un conjunto de </a:t>
            </a:r>
            <a:r>
              <a:rPr lang="es-PR" b="1" dirty="0" smtClean="0"/>
              <a:t>8</a:t>
            </a:r>
            <a:r>
              <a:rPr lang="es-PR" dirty="0" smtClean="0"/>
              <a:t> “bits”: </a:t>
            </a:r>
            <a:endParaRPr lang="es-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381000" y="304800"/>
            <a:ext cx="8229600" cy="1143000"/>
          </a:xfrm>
          <a:ln cap="flat"/>
        </p:spPr>
        <p:txBody>
          <a:bodyPr/>
          <a:lstStyle/>
          <a:p>
            <a:pPr eaLnBrk="1" hangingPunct="1">
              <a:defRPr/>
            </a:pPr>
            <a:r>
              <a:rPr lang="es-PR" sz="2800" dirty="0" smtClean="0"/>
              <a:t>Dispositivos de Almacenamiento Permanente (</a:t>
            </a:r>
            <a:r>
              <a:rPr lang="es-PR" sz="2800" dirty="0" err="1" smtClean="0"/>
              <a:t>storage</a:t>
            </a:r>
            <a:r>
              <a:rPr lang="es-PR" sz="2800" dirty="0" smtClean="0"/>
              <a:t>)</a:t>
            </a:r>
          </a:p>
        </p:txBody>
      </p:sp>
      <p:sp>
        <p:nvSpPr>
          <p:cNvPr id="20483" name="Rectangle 6"/>
          <p:cNvSpPr>
            <a:spLocks noChangeArrowheads="1"/>
          </p:cNvSpPr>
          <p:nvPr/>
        </p:nvSpPr>
        <p:spPr bwMode="auto">
          <a:xfrm>
            <a:off x="457200" y="1600200"/>
            <a:ext cx="8305800" cy="2286000"/>
          </a:xfrm>
          <a:prstGeom prst="rect">
            <a:avLst/>
          </a:prstGeom>
          <a:noFill/>
          <a:ln w="9525">
            <a:noFill/>
            <a:miter lim="800000"/>
            <a:headEnd/>
            <a:tailEnd/>
          </a:ln>
        </p:spPr>
        <p:txBody>
          <a:bodyPr/>
          <a:lstStyle/>
          <a:p>
            <a:pPr marL="447675" indent="-447675">
              <a:spcBef>
                <a:spcPct val="20000"/>
              </a:spcBef>
              <a:buClr>
                <a:schemeClr val="tx1"/>
              </a:buClr>
              <a:buFont typeface="Wingdings" pitchFamily="2" charset="2"/>
              <a:buNone/>
            </a:pPr>
            <a:r>
              <a:rPr lang="es-PR" sz="2400"/>
              <a:t>	Permite leer, guardar y registrar información en medios de almacenamiento.  La computadora utiliza la información de estos medios para ejecutar tareas.</a:t>
            </a:r>
          </a:p>
          <a:p>
            <a:pPr marL="1293813" lvl="2" indent="-403225">
              <a:spcBef>
                <a:spcPct val="20000"/>
              </a:spcBef>
              <a:buClr>
                <a:schemeClr val="tx1"/>
              </a:buClr>
              <a:buFont typeface="Wingdings" pitchFamily="2" charset="2"/>
              <a:buChar char="§"/>
            </a:pPr>
            <a:r>
              <a:rPr lang="es-PR" sz="2000"/>
              <a:t>Ejemplo de Dispositivos de almacenamiento:</a:t>
            </a:r>
          </a:p>
          <a:p>
            <a:pPr marL="1681163" lvl="3" indent="-385763">
              <a:spcBef>
                <a:spcPct val="20000"/>
              </a:spcBef>
              <a:buFontTx/>
              <a:buChar char="–"/>
            </a:pPr>
            <a:r>
              <a:rPr lang="es-PR" sz="1600"/>
              <a:t>Unidades de disco duro, de diskettes (floppy 3½), CD y DVD gravables, unidades de cinta.</a:t>
            </a:r>
          </a:p>
          <a:p>
            <a:pPr marL="1293813" lvl="2" indent="-403225">
              <a:spcBef>
                <a:spcPct val="20000"/>
              </a:spcBef>
              <a:buFontTx/>
              <a:buChar char="•"/>
            </a:pPr>
            <a:endParaRPr lang="es-PR" sz="2000"/>
          </a:p>
        </p:txBody>
      </p:sp>
      <p:grpSp>
        <p:nvGrpSpPr>
          <p:cNvPr id="20484" name="Group 13"/>
          <p:cNvGrpSpPr>
            <a:grpSpLocks/>
          </p:cNvGrpSpPr>
          <p:nvPr/>
        </p:nvGrpSpPr>
        <p:grpSpPr bwMode="auto">
          <a:xfrm>
            <a:off x="609600" y="3657600"/>
            <a:ext cx="8382000" cy="3114675"/>
            <a:chOff x="384" y="2304"/>
            <a:chExt cx="5280" cy="1962"/>
          </a:xfrm>
        </p:grpSpPr>
        <p:pic>
          <p:nvPicPr>
            <p:cNvPr id="20485" name="Picture 4"/>
            <p:cNvPicPr>
              <a:picLocks noChangeAspect="1" noChangeArrowheads="1"/>
            </p:cNvPicPr>
            <p:nvPr/>
          </p:nvPicPr>
          <p:blipFill>
            <a:blip r:embed="rId2" cstate="print"/>
            <a:srcRect/>
            <a:stretch>
              <a:fillRect/>
            </a:stretch>
          </p:blipFill>
          <p:spPr bwMode="auto">
            <a:xfrm>
              <a:off x="384" y="2304"/>
              <a:ext cx="3899" cy="1962"/>
            </a:xfrm>
            <a:prstGeom prst="rect">
              <a:avLst/>
            </a:prstGeom>
            <a:noFill/>
            <a:ln w="9525">
              <a:noFill/>
              <a:miter lim="800000"/>
              <a:headEnd/>
              <a:tailEnd/>
            </a:ln>
          </p:spPr>
        </p:pic>
        <p:pic>
          <p:nvPicPr>
            <p:cNvPr id="20486" name="Picture 8" descr="DA-ZMP-0128T--BLUE-NACRE-ANGWEB">
              <a:hlinkClick r:id="rId3"/>
            </p:cNvPr>
            <p:cNvPicPr>
              <a:picLocks noChangeAspect="1" noChangeArrowheads="1"/>
            </p:cNvPicPr>
            <p:nvPr/>
          </p:nvPicPr>
          <p:blipFill>
            <a:blip r:embed="rId4" cstate="print"/>
            <a:srcRect/>
            <a:stretch>
              <a:fillRect/>
            </a:stretch>
          </p:blipFill>
          <p:spPr bwMode="auto">
            <a:xfrm>
              <a:off x="4512" y="2400"/>
              <a:ext cx="864" cy="669"/>
            </a:xfrm>
            <a:prstGeom prst="rect">
              <a:avLst/>
            </a:prstGeom>
            <a:noFill/>
            <a:ln w="9525">
              <a:noFill/>
              <a:miter lim="800000"/>
              <a:headEnd/>
              <a:tailEnd/>
            </a:ln>
          </p:spPr>
        </p:pic>
        <p:pic>
          <p:nvPicPr>
            <p:cNvPr id="20487" name="Picture 10" descr="cruzermini_512MB_Allcolors">
              <a:hlinkClick r:id="rId5"/>
            </p:cNvPr>
            <p:cNvPicPr>
              <a:picLocks noChangeAspect="1" noChangeArrowheads="1"/>
            </p:cNvPicPr>
            <p:nvPr/>
          </p:nvPicPr>
          <p:blipFill>
            <a:blip r:embed="rId6" cstate="print"/>
            <a:srcRect l="4233" t="5473" r="6879" b="12428"/>
            <a:stretch>
              <a:fillRect/>
            </a:stretch>
          </p:blipFill>
          <p:spPr bwMode="auto">
            <a:xfrm>
              <a:off x="4416" y="3285"/>
              <a:ext cx="1248" cy="891"/>
            </a:xfrm>
            <a:prstGeom prst="rect">
              <a:avLst/>
            </a:prstGeom>
            <a:noFill/>
            <a:ln w="9525">
              <a:noFill/>
              <a:miter lim="800000"/>
              <a:headEnd/>
              <a:tailEnd/>
            </a:ln>
          </p:spPr>
        </p:pic>
        <p:sp>
          <p:nvSpPr>
            <p:cNvPr id="20488" name="Text Box 12"/>
            <p:cNvSpPr txBox="1">
              <a:spLocks noChangeArrowheads="1"/>
            </p:cNvSpPr>
            <p:nvPr/>
          </p:nvSpPr>
          <p:spPr bwMode="auto">
            <a:xfrm>
              <a:off x="4368" y="3072"/>
              <a:ext cx="1104" cy="231"/>
            </a:xfrm>
            <a:prstGeom prst="rect">
              <a:avLst/>
            </a:prstGeom>
            <a:noFill/>
            <a:ln w="9525">
              <a:noFill/>
              <a:miter lim="800000"/>
              <a:headEnd/>
              <a:tailEnd/>
            </a:ln>
          </p:spPr>
          <p:txBody>
            <a:bodyPr>
              <a:spAutoFit/>
            </a:bodyPr>
            <a:lstStyle/>
            <a:p>
              <a:pPr algn="ctr">
                <a:spcBef>
                  <a:spcPct val="50000"/>
                </a:spcBef>
              </a:pPr>
              <a:r>
                <a:rPr lang="en-US">
                  <a:solidFill>
                    <a:srgbClr val="5F5F5F"/>
                  </a:solidFill>
                </a:rPr>
                <a:t>PEN DRIVE</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sz="2800" dirty="0"/>
              <a:t>Dispositivos de Almacenamiento Permanente (</a:t>
            </a:r>
            <a:r>
              <a:rPr lang="es-PR" sz="2800" dirty="0" err="1"/>
              <a:t>storage</a:t>
            </a:r>
            <a:r>
              <a:rPr lang="es-PR" sz="28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81201"/>
            <a:ext cx="4224955" cy="3124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2600"/>
            <a:ext cx="3636092" cy="4152898"/>
          </a:xfrm>
          <a:prstGeom prst="rect">
            <a:avLst/>
          </a:prstGeom>
        </p:spPr>
      </p:pic>
    </p:spTree>
    <p:extLst>
      <p:ext uri="{BB962C8B-B14F-4D97-AF65-F5344CB8AC3E}">
        <p14:creationId xmlns:p14="http://schemas.microsoft.com/office/powerpoint/2010/main" val="2824184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a:xfrm>
            <a:off x="457200" y="228600"/>
            <a:ext cx="8229600" cy="762000"/>
          </a:xfrm>
          <a:ln cap="flat"/>
        </p:spPr>
        <p:txBody>
          <a:bodyPr/>
          <a:lstStyle/>
          <a:p>
            <a:pPr eaLnBrk="1" hangingPunct="1">
              <a:defRPr/>
            </a:pPr>
            <a:r>
              <a:rPr lang="es-PR" sz="3200" smtClean="0"/>
              <a:t>Dispositivos de Salida (output)</a:t>
            </a:r>
          </a:p>
        </p:txBody>
      </p:sp>
      <p:pic>
        <p:nvPicPr>
          <p:cNvPr id="21507" name="Picture 6"/>
          <p:cNvPicPr>
            <a:picLocks noChangeAspect="1" noChangeArrowheads="1"/>
          </p:cNvPicPr>
          <p:nvPr/>
        </p:nvPicPr>
        <p:blipFill>
          <a:blip r:embed="rId2" cstate="print">
            <a:clrChange>
              <a:clrFrom>
                <a:srgbClr val="F9FEFE"/>
              </a:clrFrom>
              <a:clrTo>
                <a:srgbClr val="F9FEFE">
                  <a:alpha val="0"/>
                </a:srgbClr>
              </a:clrTo>
            </a:clrChange>
          </a:blip>
          <a:srcRect/>
          <a:stretch>
            <a:fillRect/>
          </a:stretch>
        </p:blipFill>
        <p:spPr bwMode="auto">
          <a:xfrm>
            <a:off x="3429000" y="1752600"/>
            <a:ext cx="5105400" cy="2228850"/>
          </a:xfrm>
          <a:prstGeom prst="rect">
            <a:avLst/>
          </a:prstGeom>
          <a:noFill/>
          <a:ln w="9525">
            <a:noFill/>
            <a:miter lim="800000"/>
            <a:headEnd/>
            <a:tailEnd/>
          </a:ln>
        </p:spPr>
      </p:pic>
      <p:pic>
        <p:nvPicPr>
          <p:cNvPr id="21508"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4114800"/>
            <a:ext cx="4665663" cy="2386013"/>
          </a:xfrm>
          <a:prstGeom prst="rect">
            <a:avLst/>
          </a:prstGeom>
          <a:noFill/>
          <a:ln w="9525">
            <a:noFill/>
            <a:miter lim="800000"/>
            <a:headEnd/>
            <a:tailEnd/>
          </a:ln>
        </p:spPr>
      </p:pic>
      <p:pic>
        <p:nvPicPr>
          <p:cNvPr id="21509" name="Picture 8"/>
          <p:cNvPicPr>
            <a:picLocks noChangeAspect="1" noChangeArrowheads="1"/>
          </p:cNvPicPr>
          <p:nvPr/>
        </p:nvPicPr>
        <p:blipFill>
          <a:blip r:embed="rId4" cstate="print"/>
          <a:srcRect/>
          <a:stretch>
            <a:fillRect/>
          </a:stretch>
        </p:blipFill>
        <p:spPr bwMode="auto">
          <a:xfrm>
            <a:off x="7086600" y="3962400"/>
            <a:ext cx="1524000" cy="1497013"/>
          </a:xfrm>
          <a:prstGeom prst="rect">
            <a:avLst/>
          </a:prstGeom>
          <a:noFill/>
          <a:ln w="9525">
            <a:noFill/>
            <a:miter lim="800000"/>
            <a:headEnd/>
            <a:tailEnd/>
          </a:ln>
        </p:spPr>
      </p:pic>
      <p:pic>
        <p:nvPicPr>
          <p:cNvPr id="21510" name="Picture 10"/>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33400" y="3962400"/>
            <a:ext cx="1666875" cy="2581275"/>
          </a:xfrm>
          <a:prstGeom prst="rect">
            <a:avLst/>
          </a:prstGeom>
          <a:noFill/>
          <a:ln w="9525">
            <a:noFill/>
            <a:miter lim="800000"/>
            <a:headEnd/>
            <a:tailEnd/>
          </a:ln>
        </p:spPr>
      </p:pic>
      <p:sp>
        <p:nvSpPr>
          <p:cNvPr id="160779" name="Rectangle 11"/>
          <p:cNvSpPr>
            <a:spLocks noChangeArrowheads="1"/>
          </p:cNvSpPr>
          <p:nvPr/>
        </p:nvSpPr>
        <p:spPr bwMode="auto">
          <a:xfrm>
            <a:off x="304800" y="1295400"/>
            <a:ext cx="3962400" cy="2667000"/>
          </a:xfrm>
          <a:prstGeom prst="rect">
            <a:avLst/>
          </a:prstGeom>
          <a:noFill/>
          <a:ln w="9525">
            <a:noFill/>
            <a:miter lim="800000"/>
            <a:headEnd/>
            <a:tailEnd/>
          </a:ln>
          <a:effectLst/>
        </p:spPr>
        <p:txBody>
          <a:bodyPr/>
          <a:lstStyle/>
          <a:p>
            <a:pPr marL="342900" indent="-342900">
              <a:spcBef>
                <a:spcPct val="20000"/>
              </a:spcBef>
              <a:buFontTx/>
              <a:buChar char="•"/>
              <a:defRPr/>
            </a:pPr>
            <a:r>
              <a:rPr lang="es-PR" sz="2800" i="1">
                <a:effectLst>
                  <a:outerShdw blurRad="38100" dist="38100" dir="2700000" algn="tl">
                    <a:srgbClr val="C0C0C0"/>
                  </a:outerShdw>
                </a:effectLst>
              </a:rPr>
              <a:t>Los dispositivo de salida:</a:t>
            </a:r>
            <a:r>
              <a:rPr lang="es-PR" sz="2800"/>
              <a:t> </a:t>
            </a:r>
          </a:p>
          <a:p>
            <a:pPr marL="742950" lvl="1" indent="-285750">
              <a:spcBef>
                <a:spcPct val="20000"/>
              </a:spcBef>
              <a:buFontTx/>
              <a:buChar char="–"/>
              <a:defRPr/>
            </a:pPr>
            <a:r>
              <a:rPr lang="es-PR" sz="2000"/>
              <a:t>Le permiten a la computadora </a:t>
            </a:r>
          </a:p>
          <a:p>
            <a:pPr marL="742950" lvl="1" indent="-285750">
              <a:spcBef>
                <a:spcPct val="20000"/>
              </a:spcBef>
              <a:defRPr/>
            </a:pPr>
            <a:r>
              <a:rPr lang="es-PR" sz="2000"/>
              <a:t>	comunicarse con </a:t>
            </a:r>
          </a:p>
          <a:p>
            <a:pPr marL="742950" lvl="1" indent="-285750">
              <a:spcBef>
                <a:spcPct val="20000"/>
              </a:spcBef>
              <a:defRPr/>
            </a:pPr>
            <a:r>
              <a:rPr lang="es-PR" sz="2000"/>
              <a:t>	el usuario. </a:t>
            </a:r>
          </a:p>
          <a:p>
            <a:pPr marL="742950" lvl="1" indent="-285750">
              <a:spcBef>
                <a:spcPct val="20000"/>
              </a:spcBef>
              <a:buFontTx/>
              <a:buChar char="–"/>
              <a:defRPr/>
            </a:pPr>
            <a:r>
              <a:rPr lang="es-PR" sz="2000"/>
              <a:t>Ofrecerle los resultados.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a:ln cap="flat"/>
        </p:spPr>
        <p:txBody>
          <a:bodyPr/>
          <a:lstStyle/>
          <a:p>
            <a:pPr eaLnBrk="1" hangingPunct="1">
              <a:defRPr/>
            </a:pPr>
            <a:r>
              <a:rPr lang="es-PR" sz="3200" smtClean="0"/>
              <a:t>Dispositivos de Salida (output)</a:t>
            </a:r>
          </a:p>
        </p:txBody>
      </p:sp>
      <p:sp>
        <p:nvSpPr>
          <p:cNvPr id="10" name="Content Placeholder 9"/>
          <p:cNvSpPr>
            <a:spLocks noGrp="1"/>
          </p:cNvSpPr>
          <p:nvPr>
            <p:ph idx="1"/>
          </p:nvPr>
        </p:nvSpPr>
        <p:spPr>
          <a:xfrm>
            <a:off x="381000" y="5486400"/>
            <a:ext cx="8229600" cy="838200"/>
          </a:xfrm>
        </p:spPr>
        <p:txBody>
          <a:bodyPr/>
          <a:lstStyle/>
          <a:p>
            <a:pPr>
              <a:buNone/>
            </a:pPr>
            <a:r>
              <a:rPr lang="es-PR" sz="2400" dirty="0" smtClean="0"/>
              <a:t>	Los “Plotter” son utilizados especialmente para impresos de tamaño grande</a:t>
            </a:r>
            <a:endParaRPr lang="es-PR" sz="2400" dirty="0"/>
          </a:p>
        </p:txBody>
      </p:sp>
      <p:pic>
        <p:nvPicPr>
          <p:cNvPr id="8" name="Picture 7" descr="plotter.jpg"/>
          <p:cNvPicPr>
            <a:picLocks noChangeAspect="1"/>
          </p:cNvPicPr>
          <p:nvPr/>
        </p:nvPicPr>
        <p:blipFill>
          <a:blip r:embed="rId2" cstate="print"/>
          <a:stretch>
            <a:fillRect/>
          </a:stretch>
        </p:blipFill>
        <p:spPr>
          <a:xfrm>
            <a:off x="457200" y="1905000"/>
            <a:ext cx="2956560" cy="2609088"/>
          </a:xfrm>
          <a:prstGeom prst="rect">
            <a:avLst/>
          </a:prstGeom>
          <a:ln>
            <a:noFill/>
          </a:ln>
          <a:effectLst>
            <a:outerShdw blurRad="292100" dist="139700" dir="2700000" algn="tl" rotWithShape="0">
              <a:srgbClr val="333333">
                <a:alpha val="65000"/>
              </a:srgbClr>
            </a:outerShdw>
          </a:effectLst>
        </p:spPr>
      </p:pic>
      <p:pic>
        <p:nvPicPr>
          <p:cNvPr id="9" name="Picture 8" descr="Plotter-large.jpg"/>
          <p:cNvPicPr>
            <a:picLocks noChangeAspect="1"/>
          </p:cNvPicPr>
          <p:nvPr/>
        </p:nvPicPr>
        <p:blipFill>
          <a:blip r:embed="rId3" cstate="print"/>
          <a:stretch>
            <a:fillRect/>
          </a:stretch>
        </p:blipFill>
        <p:spPr>
          <a:xfrm>
            <a:off x="3810000" y="1905000"/>
            <a:ext cx="4762500" cy="3400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229600" cy="792162"/>
          </a:xfrm>
        </p:spPr>
        <p:txBody>
          <a:bodyPr/>
          <a:lstStyle/>
          <a:p>
            <a:pPr eaLnBrk="1" hangingPunct="1">
              <a:defRPr/>
            </a:pPr>
            <a:r>
              <a:rPr lang="es-PR" smtClean="0"/>
              <a:t>Dispositivos de Comunicación</a:t>
            </a:r>
          </a:p>
        </p:txBody>
      </p:sp>
      <p:pic>
        <p:nvPicPr>
          <p:cNvPr id="22531" name="Picture 4"/>
          <p:cNvPicPr>
            <a:picLocks noChangeAspect="1" noChangeArrowheads="1"/>
          </p:cNvPicPr>
          <p:nvPr/>
        </p:nvPicPr>
        <p:blipFill>
          <a:blip r:embed="rId2" cstate="print"/>
          <a:srcRect/>
          <a:stretch>
            <a:fillRect/>
          </a:stretch>
        </p:blipFill>
        <p:spPr bwMode="auto">
          <a:xfrm>
            <a:off x="381000" y="1219200"/>
            <a:ext cx="2895600" cy="3533163"/>
          </a:xfrm>
          <a:prstGeom prst="rect">
            <a:avLst/>
          </a:prstGeom>
          <a:noFill/>
          <a:ln w="9525">
            <a:noFill/>
            <a:miter lim="800000"/>
            <a:headEnd/>
            <a:tailEnd/>
          </a:ln>
        </p:spPr>
      </p:pic>
      <p:pic>
        <p:nvPicPr>
          <p:cNvPr id="22532" name="Picture 5"/>
          <p:cNvPicPr>
            <a:picLocks noChangeAspect="1" noChangeArrowheads="1"/>
          </p:cNvPicPr>
          <p:nvPr/>
        </p:nvPicPr>
        <p:blipFill>
          <a:blip r:embed="rId3" cstate="print"/>
          <a:srcRect/>
          <a:stretch>
            <a:fillRect/>
          </a:stretch>
        </p:blipFill>
        <p:spPr bwMode="auto">
          <a:xfrm>
            <a:off x="6705600" y="1447800"/>
            <a:ext cx="1562100" cy="1647825"/>
          </a:xfrm>
          <a:prstGeom prst="rect">
            <a:avLst/>
          </a:prstGeom>
          <a:noFill/>
          <a:ln w="9525">
            <a:noFill/>
            <a:miter lim="800000"/>
            <a:headEnd/>
            <a:tailEnd/>
          </a:ln>
        </p:spPr>
      </p:pic>
      <p:pic>
        <p:nvPicPr>
          <p:cNvPr id="22533" name="Picture 6"/>
          <p:cNvPicPr>
            <a:picLocks noChangeAspect="1" noChangeArrowheads="1"/>
          </p:cNvPicPr>
          <p:nvPr/>
        </p:nvPicPr>
        <p:blipFill>
          <a:blip r:embed="rId4" cstate="print"/>
          <a:srcRect/>
          <a:stretch>
            <a:fillRect/>
          </a:stretch>
        </p:blipFill>
        <p:spPr bwMode="auto">
          <a:xfrm>
            <a:off x="3352800" y="1295400"/>
            <a:ext cx="2590800" cy="3064119"/>
          </a:xfrm>
          <a:prstGeom prst="rect">
            <a:avLst/>
          </a:prstGeom>
          <a:noFill/>
          <a:ln w="9525">
            <a:noFill/>
            <a:miter lim="800000"/>
            <a:headEnd/>
            <a:tailEnd/>
          </a:ln>
        </p:spPr>
      </p:pic>
      <p:pic>
        <p:nvPicPr>
          <p:cNvPr id="22534" name="Picture 7" descr="23"/>
          <p:cNvPicPr>
            <a:picLocks noChangeAspect="1" noChangeArrowheads="1"/>
          </p:cNvPicPr>
          <p:nvPr/>
        </p:nvPicPr>
        <p:blipFill>
          <a:blip r:embed="rId5" cstate="print"/>
          <a:srcRect/>
          <a:stretch>
            <a:fillRect/>
          </a:stretch>
        </p:blipFill>
        <p:spPr bwMode="auto">
          <a:xfrm>
            <a:off x="6477000" y="3429000"/>
            <a:ext cx="2181225" cy="1201738"/>
          </a:xfrm>
          <a:prstGeom prst="rect">
            <a:avLst/>
          </a:prstGeom>
          <a:noFill/>
          <a:ln w="9525">
            <a:noFill/>
            <a:miter lim="800000"/>
            <a:headEnd/>
            <a:tailEnd/>
          </a:ln>
        </p:spPr>
      </p:pic>
      <p:sp>
        <p:nvSpPr>
          <p:cNvPr id="22535" name="Text Box 8"/>
          <p:cNvSpPr txBox="1">
            <a:spLocks noChangeArrowheads="1"/>
          </p:cNvSpPr>
          <p:nvPr/>
        </p:nvSpPr>
        <p:spPr bwMode="auto">
          <a:xfrm>
            <a:off x="6400800" y="4648200"/>
            <a:ext cx="2209800" cy="336550"/>
          </a:xfrm>
          <a:prstGeom prst="rect">
            <a:avLst/>
          </a:prstGeom>
          <a:noFill/>
          <a:ln w="9525">
            <a:noFill/>
            <a:miter lim="800000"/>
            <a:headEnd/>
            <a:tailEnd/>
          </a:ln>
        </p:spPr>
        <p:txBody>
          <a:bodyPr>
            <a:spAutoFit/>
          </a:bodyPr>
          <a:lstStyle/>
          <a:p>
            <a:pPr algn="ctr">
              <a:spcBef>
                <a:spcPct val="50000"/>
              </a:spcBef>
            </a:pPr>
            <a:r>
              <a:rPr lang="es-ES" sz="1600" b="1" dirty="0"/>
              <a:t>Comunicación Móvil</a:t>
            </a:r>
          </a:p>
        </p:txBody>
      </p:sp>
      <p:pic>
        <p:nvPicPr>
          <p:cNvPr id="8" name="Picture 7" descr="router.jpg"/>
          <p:cNvPicPr>
            <a:picLocks noChangeAspect="1"/>
          </p:cNvPicPr>
          <p:nvPr/>
        </p:nvPicPr>
        <p:blipFill>
          <a:blip r:embed="rId6" cstate="print">
            <a:clrChange>
              <a:clrFrom>
                <a:srgbClr val="FFFFFF"/>
              </a:clrFrom>
              <a:clrTo>
                <a:srgbClr val="FFFFFF">
                  <a:alpha val="0"/>
                </a:srgbClr>
              </a:clrTo>
            </a:clrChange>
          </a:blip>
          <a:stretch>
            <a:fillRect/>
          </a:stretch>
        </p:blipFill>
        <p:spPr>
          <a:xfrm>
            <a:off x="533400" y="4800600"/>
            <a:ext cx="1524000" cy="1524000"/>
          </a:xfrm>
          <a:prstGeom prst="rect">
            <a:avLst/>
          </a:prstGeom>
        </p:spPr>
      </p:pic>
      <p:pic>
        <p:nvPicPr>
          <p:cNvPr id="9" name="Picture 8" descr="medem motorola.bmp"/>
          <p:cNvPicPr>
            <a:picLocks noChangeAspect="1"/>
          </p:cNvPicPr>
          <p:nvPr/>
        </p:nvPicPr>
        <p:blipFill>
          <a:blip r:embed="rId7" cstate="print"/>
          <a:stretch>
            <a:fillRect/>
          </a:stretch>
        </p:blipFill>
        <p:spPr>
          <a:xfrm>
            <a:off x="2209800" y="5105400"/>
            <a:ext cx="1238250" cy="1238250"/>
          </a:xfrm>
          <a:prstGeom prst="rect">
            <a:avLst/>
          </a:prstGeom>
        </p:spPr>
      </p:pic>
      <p:pic>
        <p:nvPicPr>
          <p:cNvPr id="10" name="Picture 9" descr="gatewayinalambrico.bmp"/>
          <p:cNvPicPr>
            <a:picLocks noChangeAspect="1"/>
          </p:cNvPicPr>
          <p:nvPr/>
        </p:nvPicPr>
        <p:blipFill>
          <a:blip r:embed="rId8" cstate="print"/>
          <a:stretch>
            <a:fillRect/>
          </a:stretch>
        </p:blipFill>
        <p:spPr>
          <a:xfrm>
            <a:off x="3810000" y="4953000"/>
            <a:ext cx="1521600" cy="1346031"/>
          </a:xfrm>
          <a:prstGeom prst="rect">
            <a:avLst/>
          </a:prstGeom>
        </p:spPr>
      </p:pic>
      <p:pic>
        <p:nvPicPr>
          <p:cNvPr id="11" name="Picture 10" descr="iphone.bmp"/>
          <p:cNvPicPr>
            <a:picLocks noChangeAspect="1"/>
          </p:cNvPicPr>
          <p:nvPr/>
        </p:nvPicPr>
        <p:blipFill>
          <a:blip r:embed="rId9" cstate="print"/>
          <a:stretch>
            <a:fillRect/>
          </a:stretch>
        </p:blipFill>
        <p:spPr>
          <a:xfrm>
            <a:off x="7162800" y="5257800"/>
            <a:ext cx="1219200" cy="115443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pPr eaLnBrk="1" hangingPunct="1">
              <a:defRPr/>
            </a:pPr>
            <a:r>
              <a:rPr lang="es-PR" smtClean="0">
                <a:solidFill>
                  <a:schemeClr val="tx1"/>
                </a:solidFill>
              </a:rPr>
              <a:t>Programas</a:t>
            </a:r>
            <a:r>
              <a:rPr lang="es-PR" i="1" smtClean="0">
                <a:solidFill>
                  <a:schemeClr val="tx1"/>
                </a:solidFill>
              </a:rPr>
              <a:t> </a:t>
            </a:r>
            <a:r>
              <a:rPr lang="es-PR" smtClean="0">
                <a:solidFill>
                  <a:schemeClr val="tx1"/>
                </a:solidFill>
              </a:rPr>
              <a:t>(</a:t>
            </a:r>
            <a:r>
              <a:rPr lang="es-PR" i="1" smtClean="0">
                <a:solidFill>
                  <a:schemeClr val="tx1"/>
                </a:solidFill>
              </a:rPr>
              <a:t>Software</a:t>
            </a:r>
            <a:r>
              <a:rPr lang="es-PR" smtClean="0">
                <a:solidFill>
                  <a:schemeClr val="tx1"/>
                </a:solidFill>
              </a:rPr>
              <a:t>)</a:t>
            </a:r>
          </a:p>
        </p:txBody>
      </p:sp>
      <p:sp>
        <p:nvSpPr>
          <p:cNvPr id="8195" name="Rectangle 5"/>
          <p:cNvSpPr>
            <a:spLocks noChangeArrowheads="1"/>
          </p:cNvSpPr>
          <p:nvPr/>
        </p:nvSpPr>
        <p:spPr bwMode="auto">
          <a:xfrm>
            <a:off x="457200" y="4724400"/>
            <a:ext cx="8229600" cy="1401763"/>
          </a:xfrm>
          <a:prstGeom prst="rect">
            <a:avLst/>
          </a:prstGeom>
          <a:noFill/>
          <a:ln w="9525">
            <a:noFill/>
            <a:miter lim="800000"/>
            <a:headEnd/>
            <a:tailEnd/>
          </a:ln>
        </p:spPr>
        <p:txBody>
          <a:bodyPr/>
          <a:lstStyle/>
          <a:p>
            <a:pPr marL="447675" indent="-447675">
              <a:spcBef>
                <a:spcPct val="20000"/>
              </a:spcBef>
              <a:buClr>
                <a:schemeClr val="tx1"/>
              </a:buClr>
              <a:buFont typeface="Wingdings" pitchFamily="2" charset="2"/>
              <a:buChar char="Ø"/>
            </a:pPr>
            <a:endParaRPr lang="en-US" sz="3600"/>
          </a:p>
        </p:txBody>
      </p:sp>
      <p:sp>
        <p:nvSpPr>
          <p:cNvPr id="164870" name="Text Box 6"/>
          <p:cNvSpPr txBox="1">
            <a:spLocks noChangeArrowheads="1"/>
          </p:cNvSpPr>
          <p:nvPr/>
        </p:nvSpPr>
        <p:spPr bwMode="auto">
          <a:xfrm>
            <a:off x="609600" y="1600200"/>
            <a:ext cx="7696200" cy="1587500"/>
          </a:xfrm>
          <a:prstGeom prst="rect">
            <a:avLst/>
          </a:prstGeom>
          <a:noFill/>
          <a:ln w="9525">
            <a:noFill/>
            <a:miter lim="800000"/>
            <a:headEnd/>
            <a:tailEnd/>
          </a:ln>
          <a:effectLst/>
        </p:spPr>
        <p:txBody>
          <a:bodyPr>
            <a:spAutoFit/>
          </a:bodyPr>
          <a:lstStyle/>
          <a:p>
            <a:pPr algn="ctr">
              <a:spcBef>
                <a:spcPct val="50000"/>
              </a:spcBef>
              <a:defRPr/>
            </a:pPr>
            <a:r>
              <a:rPr lang="es-PR" sz="2800" b="1">
                <a:effectLst>
                  <a:outerShdw blurRad="38100" dist="38100" dir="2700000" algn="tl">
                    <a:srgbClr val="C0C0C0"/>
                  </a:outerShdw>
                </a:effectLst>
              </a:rPr>
              <a:t>Programas (</a:t>
            </a:r>
            <a:r>
              <a:rPr lang="es-PR" sz="2800" b="1" i="1">
                <a:effectLst>
                  <a:outerShdw blurRad="38100" dist="38100" dir="2700000" algn="tl">
                    <a:srgbClr val="C0C0C0"/>
                  </a:outerShdw>
                </a:effectLst>
              </a:rPr>
              <a:t>Software</a:t>
            </a:r>
            <a:r>
              <a:rPr lang="es-PR" sz="2800" b="1">
                <a:effectLst>
                  <a:outerShdw blurRad="38100" dist="38100" dir="2700000" algn="tl">
                    <a:srgbClr val="C0C0C0"/>
                  </a:outerShdw>
                </a:effectLst>
              </a:rPr>
              <a:t>)</a:t>
            </a:r>
            <a:r>
              <a:rPr lang="es-PR" sz="2800"/>
              <a:t> </a:t>
            </a:r>
          </a:p>
          <a:p>
            <a:pPr algn="ctr">
              <a:spcBef>
                <a:spcPct val="50000"/>
              </a:spcBef>
              <a:defRPr/>
            </a:pPr>
            <a:r>
              <a:rPr lang="es-PR" sz="2800"/>
              <a:t>Conjunto de instrucciones que le indican a la computadora que hacer. </a:t>
            </a:r>
          </a:p>
        </p:txBody>
      </p:sp>
      <p:sp>
        <p:nvSpPr>
          <p:cNvPr id="164872" name="Rectangle 8"/>
          <p:cNvSpPr>
            <a:spLocks noChangeArrowheads="1"/>
          </p:cNvSpPr>
          <p:nvPr/>
        </p:nvSpPr>
        <p:spPr bwMode="auto">
          <a:xfrm>
            <a:off x="5791200" y="4683125"/>
            <a:ext cx="2667000" cy="650875"/>
          </a:xfrm>
          <a:prstGeom prst="rect">
            <a:avLst/>
          </a:prstGeom>
          <a:solidFill>
            <a:srgbClr val="FFFF99"/>
          </a:solidFill>
          <a:ln w="9525">
            <a:solidFill>
              <a:srgbClr val="008000"/>
            </a:solidFill>
            <a:miter lim="800000"/>
            <a:headEnd/>
            <a:tailEnd/>
          </a:ln>
          <a:effectLst/>
        </p:spPr>
        <p:txBody>
          <a:bodyPr>
            <a:spAutoFit/>
          </a:bodyPr>
          <a:lstStyle/>
          <a:p>
            <a:pPr algn="ctr">
              <a:defRPr/>
            </a:pPr>
            <a:r>
              <a:rPr lang="es-PR" i="1">
                <a:effectLst>
                  <a:outerShdw blurRad="38100" dist="38100" dir="2700000" algn="tl">
                    <a:srgbClr val="FFFFFF"/>
                  </a:outerShdw>
                </a:effectLst>
              </a:rPr>
              <a:t>Software de </a:t>
            </a:r>
          </a:p>
          <a:p>
            <a:pPr algn="ctr">
              <a:defRPr/>
            </a:pPr>
            <a:r>
              <a:rPr lang="es-PR" i="1">
                <a:effectLst>
                  <a:outerShdw blurRad="38100" dist="38100" dir="2700000" algn="tl">
                    <a:srgbClr val="FFFFFF"/>
                  </a:outerShdw>
                </a:effectLst>
              </a:rPr>
              <a:t>Aplicación</a:t>
            </a:r>
          </a:p>
        </p:txBody>
      </p:sp>
      <p:sp>
        <p:nvSpPr>
          <p:cNvPr id="164873" name="Rectangle 9"/>
          <p:cNvSpPr>
            <a:spLocks noChangeArrowheads="1"/>
          </p:cNvSpPr>
          <p:nvPr/>
        </p:nvSpPr>
        <p:spPr bwMode="auto">
          <a:xfrm>
            <a:off x="757238" y="4759325"/>
            <a:ext cx="2454275" cy="650875"/>
          </a:xfrm>
          <a:prstGeom prst="rect">
            <a:avLst/>
          </a:prstGeom>
          <a:solidFill>
            <a:srgbClr val="FFFF99"/>
          </a:solidFill>
          <a:ln w="9525">
            <a:solidFill>
              <a:srgbClr val="008000"/>
            </a:solidFill>
            <a:miter lim="800000"/>
            <a:headEnd/>
            <a:tailEnd/>
          </a:ln>
          <a:effectLst/>
        </p:spPr>
        <p:txBody>
          <a:bodyPr wrap="none">
            <a:spAutoFit/>
          </a:bodyPr>
          <a:lstStyle/>
          <a:p>
            <a:pPr algn="ctr">
              <a:defRPr/>
            </a:pPr>
            <a:r>
              <a:rPr lang="es-PR" i="1">
                <a:effectLst>
                  <a:outerShdw blurRad="38100" dist="38100" dir="2700000" algn="tl">
                    <a:srgbClr val="FFFFFF"/>
                  </a:outerShdw>
                </a:effectLst>
              </a:rPr>
              <a:t>Software de Sistema </a:t>
            </a:r>
          </a:p>
          <a:p>
            <a:pPr algn="ctr">
              <a:defRPr/>
            </a:pPr>
            <a:r>
              <a:rPr lang="es-PR" i="1">
                <a:effectLst>
                  <a:outerShdw blurRad="38100" dist="38100" dir="2700000" algn="tl">
                    <a:srgbClr val="FFFFFF"/>
                  </a:outerShdw>
                </a:effectLst>
              </a:rPr>
              <a:t>(Sistemas Operativos)</a:t>
            </a:r>
          </a:p>
        </p:txBody>
      </p:sp>
      <p:sp>
        <p:nvSpPr>
          <p:cNvPr id="164874" name="Rectangle 10"/>
          <p:cNvSpPr>
            <a:spLocks noChangeArrowheads="1"/>
          </p:cNvSpPr>
          <p:nvPr/>
        </p:nvSpPr>
        <p:spPr bwMode="auto">
          <a:xfrm>
            <a:off x="3048000" y="3657600"/>
            <a:ext cx="3051175" cy="376238"/>
          </a:xfrm>
          <a:prstGeom prst="rect">
            <a:avLst/>
          </a:prstGeom>
          <a:solidFill>
            <a:srgbClr val="FFFF99"/>
          </a:solidFill>
          <a:ln w="9525">
            <a:solidFill>
              <a:srgbClr val="008000"/>
            </a:solidFill>
            <a:miter lim="800000"/>
            <a:headEnd/>
            <a:tailEnd/>
          </a:ln>
          <a:effectLst/>
        </p:spPr>
        <p:txBody>
          <a:bodyPr wrap="none">
            <a:spAutoFit/>
          </a:bodyPr>
          <a:lstStyle/>
          <a:p>
            <a:pPr algn="ctr">
              <a:defRPr/>
            </a:pPr>
            <a:r>
              <a:rPr lang="es-PR" i="1">
                <a:effectLst>
                  <a:outerShdw blurRad="38100" dist="38100" dir="2700000" algn="tl">
                    <a:srgbClr val="FFFFFF"/>
                  </a:outerShdw>
                </a:effectLst>
              </a:rPr>
              <a:t>Lenguajes de Programación</a:t>
            </a:r>
          </a:p>
        </p:txBody>
      </p:sp>
      <p:sp>
        <p:nvSpPr>
          <p:cNvPr id="8200" name="AutoShape 11"/>
          <p:cNvSpPr>
            <a:spLocks noChangeArrowheads="1"/>
          </p:cNvSpPr>
          <p:nvPr/>
        </p:nvSpPr>
        <p:spPr bwMode="auto">
          <a:xfrm>
            <a:off x="3505200" y="4191000"/>
            <a:ext cx="2057400" cy="1219200"/>
          </a:xfrm>
          <a:custGeom>
            <a:avLst/>
            <a:gdLst>
              <a:gd name="T0" fmla="*/ 1028700 w 21600"/>
              <a:gd name="T1" fmla="*/ 0 h 21600"/>
              <a:gd name="T2" fmla="*/ 0 w 21600"/>
              <a:gd name="T3" fmla="*/ 870881 h 21600"/>
              <a:gd name="T4" fmla="*/ 1028700 w 21600"/>
              <a:gd name="T5" fmla="*/ 1045013 h 21600"/>
              <a:gd name="T6" fmla="*/ 2057400 w 21600"/>
              <a:gd name="T7" fmla="*/ 870881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folHlink"/>
          </a:solidFill>
          <a:ln w="9525">
            <a:solidFill>
              <a:schemeClr val="tx1"/>
            </a:solidFill>
            <a:miter lim="800000"/>
            <a:headEnd/>
            <a:tailEnd/>
          </a:ln>
        </p:spPr>
        <p:txBody>
          <a:bodyPr wrap="none" anchor="ctr"/>
          <a:lstStyle/>
          <a:p>
            <a:endParaRPr lang="es-PR"/>
          </a:p>
        </p:txBody>
      </p:sp>
      <p:sp>
        <p:nvSpPr>
          <p:cNvPr id="8201" name="AutoShape 12">
            <a:hlinkClick r:id="" action="ppaction://hlinkshowjump?jump=lastslideviewed" highlightClick="1">
              <a:snd r:embed="rId2" name="breeze.wav"/>
            </a:hlinkClick>
          </p:cNvPr>
          <p:cNvSpPr>
            <a:spLocks noChangeArrowheads="1"/>
          </p:cNvSpPr>
          <p:nvPr/>
        </p:nvSpPr>
        <p:spPr bwMode="auto">
          <a:xfrm>
            <a:off x="228600" y="6248400"/>
            <a:ext cx="685800" cy="381000"/>
          </a:xfrm>
          <a:prstGeom prst="actionButtonReturn">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868362"/>
          </a:xfrm>
        </p:spPr>
        <p:txBody>
          <a:bodyPr/>
          <a:lstStyle/>
          <a:p>
            <a:pPr eaLnBrk="1" hangingPunct="1">
              <a:defRPr/>
            </a:pPr>
            <a:r>
              <a:rPr lang="es-PR" smtClean="0"/>
              <a:t>La Computadora</a:t>
            </a:r>
          </a:p>
        </p:txBody>
      </p:sp>
      <p:sp>
        <p:nvSpPr>
          <p:cNvPr id="4099" name="Rectangle 3"/>
          <p:cNvSpPr>
            <a:spLocks noGrp="1" noChangeArrowheads="1"/>
          </p:cNvSpPr>
          <p:nvPr>
            <p:ph type="body" idx="1"/>
          </p:nvPr>
        </p:nvSpPr>
        <p:spPr>
          <a:xfrm>
            <a:off x="609600" y="1371600"/>
            <a:ext cx="7848600" cy="914400"/>
          </a:xfrm>
        </p:spPr>
        <p:txBody>
          <a:bodyPr/>
          <a:lstStyle/>
          <a:p>
            <a:pPr eaLnBrk="1" hangingPunct="1">
              <a:buClr>
                <a:schemeClr val="tx1"/>
              </a:buClr>
              <a:buFont typeface="Wingdings" pitchFamily="2" charset="2"/>
              <a:buNone/>
            </a:pPr>
            <a:r>
              <a:rPr lang="es-PR" sz="2400" b="1" smtClean="0"/>
              <a:t>	Un sistema de computadoras se divide en dos partes básicas importantes:  hardware y software.</a:t>
            </a:r>
          </a:p>
          <a:p>
            <a:pPr eaLnBrk="1" hangingPunct="1">
              <a:buClr>
                <a:schemeClr val="tx1"/>
              </a:buClr>
              <a:buFont typeface="Wingdings" pitchFamily="2" charset="2"/>
              <a:buNone/>
            </a:pPr>
            <a:endParaRPr lang="es-PR" sz="2400" b="1" smtClean="0"/>
          </a:p>
          <a:p>
            <a:pPr lvl="1" eaLnBrk="1" hangingPunct="1">
              <a:buClr>
                <a:schemeClr val="tx1"/>
              </a:buClr>
              <a:buFont typeface="Wingdings" pitchFamily="2" charset="2"/>
              <a:buNone/>
            </a:pPr>
            <a:endParaRPr lang="es-PR" sz="2000" b="1" smtClean="0"/>
          </a:p>
        </p:txBody>
      </p:sp>
      <p:sp>
        <p:nvSpPr>
          <p:cNvPr id="113668" name="Text Box 4">
            <a:hlinkClick r:id="rId3" action="ppaction://hlinksldjump"/>
          </p:cNvPr>
          <p:cNvSpPr txBox="1">
            <a:spLocks noChangeArrowheads="1"/>
          </p:cNvSpPr>
          <p:nvPr/>
        </p:nvSpPr>
        <p:spPr bwMode="auto">
          <a:xfrm>
            <a:off x="5638800" y="5181600"/>
            <a:ext cx="2895600" cy="1228725"/>
          </a:xfrm>
          <a:prstGeom prst="rect">
            <a:avLst/>
          </a:prstGeom>
          <a:solidFill>
            <a:srgbClr val="FFFFCC"/>
          </a:solidFill>
          <a:ln w="38100">
            <a:solidFill>
              <a:srgbClr val="008000"/>
            </a:solidFill>
            <a:miter lim="800000"/>
            <a:headEnd/>
            <a:tailEnd/>
          </a:ln>
          <a:effectLst>
            <a:prstShdw prst="shdw17" dist="17961" dir="2700000">
              <a:srgbClr val="008000">
                <a:gamma/>
                <a:shade val="60000"/>
                <a:invGamma/>
              </a:srgbClr>
            </a:prstShdw>
          </a:effectLst>
        </p:spPr>
        <p:txBody>
          <a:bodyPr>
            <a:spAutoFit/>
          </a:bodyPr>
          <a:lstStyle/>
          <a:p>
            <a:pPr algn="ctr">
              <a:spcBef>
                <a:spcPct val="50000"/>
              </a:spcBef>
              <a:defRPr/>
            </a:pPr>
            <a:r>
              <a:rPr lang="es-PR"/>
              <a:t> </a:t>
            </a:r>
            <a:r>
              <a:rPr lang="es-PR" b="1" i="1">
                <a:effectLst>
                  <a:outerShdw blurRad="38100" dist="38100" dir="2700000" algn="tl">
                    <a:srgbClr val="FFFFFF"/>
                  </a:outerShdw>
                </a:effectLst>
              </a:rPr>
              <a:t>Software</a:t>
            </a:r>
            <a:r>
              <a:rPr lang="es-PR" b="1">
                <a:effectLst>
                  <a:outerShdw blurRad="38100" dist="38100" dir="2700000" algn="tl">
                    <a:srgbClr val="FFFFFF"/>
                  </a:outerShdw>
                </a:effectLst>
              </a:rPr>
              <a:t> (Programas)</a:t>
            </a:r>
            <a:r>
              <a:rPr lang="es-PR"/>
              <a:t>  Conjunto de instrucciones que le indican a la computadora que hacer. </a:t>
            </a:r>
          </a:p>
        </p:txBody>
      </p:sp>
      <p:sp>
        <p:nvSpPr>
          <p:cNvPr id="113669" name="Text Box 5">
            <a:hlinkClick r:id="rId4" action="ppaction://hlinksldjump"/>
          </p:cNvPr>
          <p:cNvSpPr txBox="1">
            <a:spLocks noChangeArrowheads="1"/>
          </p:cNvSpPr>
          <p:nvPr/>
        </p:nvSpPr>
        <p:spPr bwMode="auto">
          <a:xfrm>
            <a:off x="381000" y="5257800"/>
            <a:ext cx="3276600" cy="1228725"/>
          </a:xfrm>
          <a:prstGeom prst="rect">
            <a:avLst/>
          </a:prstGeom>
          <a:solidFill>
            <a:srgbClr val="FFFFCC"/>
          </a:solidFill>
          <a:ln w="38100">
            <a:solidFill>
              <a:srgbClr val="008000"/>
            </a:solidFill>
            <a:miter lim="800000"/>
            <a:headEnd/>
            <a:tailEnd/>
          </a:ln>
          <a:effectLst>
            <a:prstShdw prst="shdw17" dist="17961" dir="2700000">
              <a:srgbClr val="008000">
                <a:gamma/>
                <a:shade val="60000"/>
                <a:invGamma/>
              </a:srgbClr>
            </a:prstShdw>
          </a:effectLst>
        </p:spPr>
        <p:txBody>
          <a:bodyPr>
            <a:spAutoFit/>
          </a:bodyPr>
          <a:lstStyle/>
          <a:p>
            <a:pPr algn="ctr">
              <a:spcBef>
                <a:spcPct val="50000"/>
              </a:spcBef>
              <a:defRPr/>
            </a:pPr>
            <a:r>
              <a:rPr lang="es-PR" b="1" i="1">
                <a:effectLst>
                  <a:outerShdw blurRad="38100" dist="38100" dir="2700000" algn="tl">
                    <a:srgbClr val="FFFFFF"/>
                  </a:outerShdw>
                </a:effectLst>
              </a:rPr>
              <a:t>Hardware </a:t>
            </a:r>
            <a:r>
              <a:rPr lang="es-PR" b="1">
                <a:effectLst>
                  <a:outerShdw blurRad="38100" dist="38100" dir="2700000" algn="tl">
                    <a:srgbClr val="FFFFFF"/>
                  </a:outerShdw>
                </a:effectLst>
              </a:rPr>
              <a:t>(Equipo Físico)</a:t>
            </a:r>
            <a:r>
              <a:rPr lang="es-PR"/>
              <a:t> Es cualquier parte del sistema de computadora que puede ver o tocar.</a:t>
            </a:r>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46776" y="2362200"/>
            <a:ext cx="2574247" cy="2603500"/>
          </a:xfrm>
          <a:prstGeom prst="rect">
            <a:avLst/>
          </a:prstGeom>
          <a:noFill/>
          <a:ln w="9525">
            <a:noFill/>
            <a:miter lim="800000"/>
            <a:headEnd/>
            <a:tailEnd/>
          </a:ln>
        </p:spPr>
      </p:pic>
      <p:grpSp>
        <p:nvGrpSpPr>
          <p:cNvPr id="4103" name="Group 9"/>
          <p:cNvGrpSpPr>
            <a:grpSpLocks/>
          </p:cNvGrpSpPr>
          <p:nvPr/>
        </p:nvGrpSpPr>
        <p:grpSpPr bwMode="auto">
          <a:xfrm>
            <a:off x="1676400" y="3733800"/>
            <a:ext cx="1066800" cy="1447800"/>
            <a:chOff x="1104" y="2304"/>
            <a:chExt cx="864" cy="1008"/>
          </a:xfrm>
        </p:grpSpPr>
        <p:sp>
          <p:nvSpPr>
            <p:cNvPr id="4108" name="Line 7"/>
            <p:cNvSpPr>
              <a:spLocks noChangeShapeType="1"/>
            </p:cNvSpPr>
            <p:nvPr/>
          </p:nvSpPr>
          <p:spPr bwMode="auto">
            <a:xfrm>
              <a:off x="1104" y="2544"/>
              <a:ext cx="0" cy="768"/>
            </a:xfrm>
            <a:prstGeom prst="line">
              <a:avLst/>
            </a:prstGeom>
            <a:noFill/>
            <a:ln w="9525">
              <a:solidFill>
                <a:srgbClr val="008000"/>
              </a:solidFill>
              <a:round/>
              <a:headEnd/>
              <a:tailEnd type="triangle" w="med" len="med"/>
            </a:ln>
          </p:spPr>
          <p:txBody>
            <a:bodyPr/>
            <a:lstStyle/>
            <a:p>
              <a:endParaRPr lang="es-PR"/>
            </a:p>
          </p:txBody>
        </p:sp>
        <p:sp>
          <p:nvSpPr>
            <p:cNvPr id="4109" name="Line 8"/>
            <p:cNvSpPr>
              <a:spLocks noChangeShapeType="1"/>
            </p:cNvSpPr>
            <p:nvPr/>
          </p:nvSpPr>
          <p:spPr bwMode="auto">
            <a:xfrm flipV="1">
              <a:off x="1104" y="2304"/>
              <a:ext cx="864" cy="240"/>
            </a:xfrm>
            <a:prstGeom prst="line">
              <a:avLst/>
            </a:prstGeom>
            <a:noFill/>
            <a:ln w="9525">
              <a:solidFill>
                <a:srgbClr val="008000"/>
              </a:solidFill>
              <a:round/>
              <a:headEnd/>
              <a:tailEnd/>
            </a:ln>
          </p:spPr>
          <p:txBody>
            <a:bodyPr/>
            <a:lstStyle/>
            <a:p>
              <a:endParaRPr lang="es-PR"/>
            </a:p>
          </p:txBody>
        </p:sp>
      </p:grpSp>
      <p:grpSp>
        <p:nvGrpSpPr>
          <p:cNvPr id="4104" name="Group 10"/>
          <p:cNvGrpSpPr>
            <a:grpSpLocks/>
          </p:cNvGrpSpPr>
          <p:nvPr/>
        </p:nvGrpSpPr>
        <p:grpSpPr bwMode="auto">
          <a:xfrm flipH="1">
            <a:off x="6248400" y="3733800"/>
            <a:ext cx="914400" cy="1371600"/>
            <a:chOff x="1104" y="2304"/>
            <a:chExt cx="864" cy="1008"/>
          </a:xfrm>
        </p:grpSpPr>
        <p:sp>
          <p:nvSpPr>
            <p:cNvPr id="4106" name="Line 11"/>
            <p:cNvSpPr>
              <a:spLocks noChangeShapeType="1"/>
            </p:cNvSpPr>
            <p:nvPr/>
          </p:nvSpPr>
          <p:spPr bwMode="auto">
            <a:xfrm>
              <a:off x="1104" y="2544"/>
              <a:ext cx="0" cy="768"/>
            </a:xfrm>
            <a:prstGeom prst="line">
              <a:avLst/>
            </a:prstGeom>
            <a:noFill/>
            <a:ln w="9525">
              <a:solidFill>
                <a:srgbClr val="008000"/>
              </a:solidFill>
              <a:round/>
              <a:headEnd/>
              <a:tailEnd type="triangle" w="med" len="med"/>
            </a:ln>
          </p:spPr>
          <p:txBody>
            <a:bodyPr/>
            <a:lstStyle/>
            <a:p>
              <a:endParaRPr lang="es-PR"/>
            </a:p>
          </p:txBody>
        </p:sp>
        <p:sp>
          <p:nvSpPr>
            <p:cNvPr id="4107" name="Line 12"/>
            <p:cNvSpPr>
              <a:spLocks noChangeShapeType="1"/>
            </p:cNvSpPr>
            <p:nvPr/>
          </p:nvSpPr>
          <p:spPr bwMode="auto">
            <a:xfrm flipV="1">
              <a:off x="1104" y="2304"/>
              <a:ext cx="864" cy="240"/>
            </a:xfrm>
            <a:prstGeom prst="line">
              <a:avLst/>
            </a:prstGeom>
            <a:noFill/>
            <a:ln w="9525">
              <a:solidFill>
                <a:srgbClr val="008000"/>
              </a:solidFill>
              <a:round/>
              <a:headEnd/>
              <a:tailEnd/>
            </a:ln>
          </p:spPr>
          <p:txBody>
            <a:bodyPr/>
            <a:lstStyle/>
            <a:p>
              <a:endParaRPr lang="es-PR"/>
            </a:p>
          </p:txBody>
        </p:sp>
      </p:grpSp>
      <p:sp>
        <p:nvSpPr>
          <p:cNvPr id="4105" name="Oval 13"/>
          <p:cNvSpPr>
            <a:spLocks noChangeArrowheads="1"/>
          </p:cNvSpPr>
          <p:nvPr/>
        </p:nvSpPr>
        <p:spPr bwMode="auto">
          <a:xfrm>
            <a:off x="2743200" y="2209800"/>
            <a:ext cx="3505200" cy="2895600"/>
          </a:xfrm>
          <a:prstGeom prst="ellipse">
            <a:avLst/>
          </a:prstGeom>
          <a:noFill/>
          <a:ln w="9525">
            <a:solidFill>
              <a:srgbClr val="008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p:txBody>
          <a:bodyPr/>
          <a:lstStyle/>
          <a:p>
            <a:pPr eaLnBrk="1" hangingPunct="1">
              <a:defRPr/>
            </a:pPr>
            <a:r>
              <a:rPr lang="es-PR" sz="3600" smtClean="0">
                <a:solidFill>
                  <a:schemeClr val="tx1"/>
                </a:solidFill>
              </a:rPr>
              <a:t>Lenguajes de Programación</a:t>
            </a:r>
          </a:p>
        </p:txBody>
      </p:sp>
      <p:sp>
        <p:nvSpPr>
          <p:cNvPr id="9219" name="Rectangle 6"/>
          <p:cNvSpPr>
            <a:spLocks noGrp="1" noChangeArrowheads="1"/>
          </p:cNvSpPr>
          <p:nvPr>
            <p:ph type="body" sz="half" idx="1"/>
          </p:nvPr>
        </p:nvSpPr>
        <p:spPr>
          <a:xfrm>
            <a:off x="685800" y="1752600"/>
            <a:ext cx="5029200" cy="4525963"/>
          </a:xfrm>
        </p:spPr>
        <p:txBody>
          <a:bodyPr/>
          <a:lstStyle/>
          <a:p>
            <a:pPr eaLnBrk="1" hangingPunct="1">
              <a:lnSpc>
                <a:spcPct val="90000"/>
              </a:lnSpc>
            </a:pPr>
            <a:r>
              <a:rPr lang="es-PR" sz="2400" smtClean="0"/>
              <a:t>Los lenguajes de programación son las herramientas que utilizan los programadores para crear </a:t>
            </a:r>
          </a:p>
          <a:p>
            <a:pPr eaLnBrk="1" hangingPunct="1">
              <a:lnSpc>
                <a:spcPct val="90000"/>
              </a:lnSpc>
              <a:buFontTx/>
              <a:buNone/>
            </a:pPr>
            <a:r>
              <a:rPr lang="es-PR" sz="2400" smtClean="0"/>
              <a:t>	programas e instruir la </a:t>
            </a:r>
          </a:p>
          <a:p>
            <a:pPr eaLnBrk="1" hangingPunct="1">
              <a:lnSpc>
                <a:spcPct val="90000"/>
              </a:lnSpc>
              <a:buFontTx/>
              <a:buNone/>
            </a:pPr>
            <a:r>
              <a:rPr lang="es-PR" sz="2400" smtClean="0"/>
              <a:t>	computadora.</a:t>
            </a:r>
          </a:p>
          <a:p>
            <a:pPr eaLnBrk="1" hangingPunct="1">
              <a:lnSpc>
                <a:spcPct val="90000"/>
              </a:lnSpc>
            </a:pPr>
            <a:r>
              <a:rPr lang="es-PR" sz="2400" smtClean="0"/>
              <a:t>Todo lenguaje de programación traduce las instrucciones a sistema binario (0 y 1).</a:t>
            </a:r>
          </a:p>
          <a:p>
            <a:pPr eaLnBrk="1" hangingPunct="1">
              <a:lnSpc>
                <a:spcPct val="90000"/>
              </a:lnSpc>
            </a:pPr>
            <a:r>
              <a:rPr lang="es-PR" sz="2400" smtClean="0"/>
              <a:t>Los software de sistemas (sistemas operativos) y los software de aplicación, son creados utilizando lenguajes de programación.</a:t>
            </a:r>
          </a:p>
        </p:txBody>
      </p:sp>
      <p:sp>
        <p:nvSpPr>
          <p:cNvPr id="9221" name="Rectangle 11"/>
          <p:cNvSpPr>
            <a:spLocks noChangeArrowheads="1"/>
          </p:cNvSpPr>
          <p:nvPr/>
        </p:nvSpPr>
        <p:spPr bwMode="auto">
          <a:xfrm>
            <a:off x="5867400" y="5181600"/>
            <a:ext cx="2743200" cy="1284514"/>
          </a:xfrm>
          <a:prstGeom prst="rect">
            <a:avLst/>
          </a:prstGeom>
          <a:solidFill>
            <a:srgbClr val="99CCFF"/>
          </a:solidFill>
          <a:ln w="9525">
            <a:solidFill>
              <a:schemeClr val="tx1"/>
            </a:solidFill>
            <a:miter lim="800000"/>
            <a:headEnd/>
            <a:tailEnd/>
          </a:ln>
        </p:spPr>
        <p:txBody>
          <a:bodyPr wrap="none" anchor="ctr"/>
          <a:lstStyle/>
          <a:p>
            <a:r>
              <a:rPr lang="es-PR" b="1" u="sng" dirty="0"/>
              <a:t>Otros:</a:t>
            </a:r>
          </a:p>
          <a:p>
            <a:r>
              <a:rPr lang="es-PR" dirty="0"/>
              <a:t>COBOL,	BASIC, RPG,</a:t>
            </a:r>
          </a:p>
          <a:p>
            <a:r>
              <a:rPr lang="es-PR" dirty="0"/>
              <a:t>PASCAL, C, etc...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600200"/>
            <a:ext cx="2950420" cy="1149685"/>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063" b="7544"/>
          <a:stretch/>
        </p:blipFill>
        <p:spPr>
          <a:xfrm>
            <a:off x="6271530" y="2895600"/>
            <a:ext cx="2136266" cy="2286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s-PR" dirty="0" smtClean="0">
                <a:solidFill>
                  <a:schemeClr val="tx1"/>
                </a:solidFill>
              </a:rPr>
              <a:t>Software para “Hardware”</a:t>
            </a:r>
            <a:endParaRPr lang="es-PR" dirty="0" smtClean="0"/>
          </a:p>
        </p:txBody>
      </p:sp>
      <p:sp>
        <p:nvSpPr>
          <p:cNvPr id="10243" name="Content Placeholder 4"/>
          <p:cNvSpPr>
            <a:spLocks noGrp="1"/>
          </p:cNvSpPr>
          <p:nvPr>
            <p:ph idx="1"/>
          </p:nvPr>
        </p:nvSpPr>
        <p:spPr>
          <a:xfrm>
            <a:off x="457200" y="3200400"/>
            <a:ext cx="5410200" cy="2925763"/>
          </a:xfrm>
        </p:spPr>
        <p:txBody>
          <a:bodyPr/>
          <a:lstStyle/>
          <a:p>
            <a:pPr eaLnBrk="1" hangingPunct="1"/>
            <a:r>
              <a:rPr lang="es-PR" sz="2400" smtClean="0"/>
              <a:t>Programa de la Impresora </a:t>
            </a:r>
          </a:p>
          <a:p>
            <a:pPr eaLnBrk="1" hangingPunct="1"/>
            <a:r>
              <a:rPr lang="es-PR" sz="2400" smtClean="0"/>
              <a:t>Programa del Escáner </a:t>
            </a:r>
          </a:p>
          <a:p>
            <a:pPr eaLnBrk="1" hangingPunct="1"/>
            <a:r>
              <a:rPr lang="es-ES" sz="2400" smtClean="0"/>
              <a:t>Programa de la Tarjeta de Video </a:t>
            </a:r>
          </a:p>
          <a:p>
            <a:pPr eaLnBrk="1" hangingPunct="1"/>
            <a:r>
              <a:rPr lang="es-ES" sz="2400" smtClean="0"/>
              <a:t>Programa de la Tarjeta de Sonido </a:t>
            </a:r>
          </a:p>
          <a:p>
            <a:pPr eaLnBrk="1" hangingPunct="1"/>
            <a:r>
              <a:rPr lang="es-ES" sz="2400" smtClean="0"/>
              <a:t>Programa de la Tarjeta de Red </a:t>
            </a:r>
          </a:p>
          <a:p>
            <a:pPr eaLnBrk="1" hangingPunct="1"/>
            <a:r>
              <a:rPr lang="es-PR" sz="2400" smtClean="0"/>
              <a:t>Programa del Modem </a:t>
            </a:r>
          </a:p>
          <a:p>
            <a:pPr eaLnBrk="1" hangingPunct="1"/>
            <a:r>
              <a:rPr lang="es-PR" sz="2400" smtClean="0"/>
              <a:t>Otros </a:t>
            </a:r>
          </a:p>
          <a:p>
            <a:pPr eaLnBrk="1" hangingPunct="1"/>
            <a:endParaRPr lang="es-PR" sz="2400" smtClean="0"/>
          </a:p>
        </p:txBody>
      </p:sp>
      <p:sp>
        <p:nvSpPr>
          <p:cNvPr id="10244" name="Content Placeholder 4"/>
          <p:cNvSpPr txBox="1">
            <a:spLocks/>
          </p:cNvSpPr>
          <p:nvPr/>
        </p:nvSpPr>
        <p:spPr bwMode="auto">
          <a:xfrm>
            <a:off x="381000" y="1600200"/>
            <a:ext cx="8229600" cy="1371600"/>
          </a:xfrm>
          <a:prstGeom prst="rect">
            <a:avLst/>
          </a:prstGeom>
          <a:noFill/>
          <a:ln w="9525">
            <a:noFill/>
            <a:miter lim="800000"/>
            <a:headEnd/>
            <a:tailEnd/>
          </a:ln>
        </p:spPr>
        <p:txBody>
          <a:bodyPr/>
          <a:lstStyle/>
          <a:p>
            <a:r>
              <a:rPr lang="es-ES" sz="2400" b="1" i="1"/>
              <a:t>Drivers – Programas que permiten la comunicación entre la computadora y el Hardware. Entre los mismos se encuentran:</a:t>
            </a:r>
          </a:p>
        </p:txBody>
      </p:sp>
      <p:pic>
        <p:nvPicPr>
          <p:cNvPr id="10245" name="Picture 7"/>
          <p:cNvPicPr>
            <a:picLocks noChangeAspect="1" noChangeArrowheads="1"/>
          </p:cNvPicPr>
          <p:nvPr/>
        </p:nvPicPr>
        <p:blipFill>
          <a:blip r:embed="rId2" cstate="print"/>
          <a:srcRect/>
          <a:stretch>
            <a:fillRect/>
          </a:stretch>
        </p:blipFill>
        <p:spPr bwMode="auto">
          <a:xfrm>
            <a:off x="5562600" y="3048000"/>
            <a:ext cx="3341688"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a:xfrm>
            <a:off x="457200" y="381000"/>
            <a:ext cx="8229600" cy="1219200"/>
          </a:xfrm>
        </p:spPr>
        <p:txBody>
          <a:bodyPr/>
          <a:lstStyle/>
          <a:p>
            <a:pPr eaLnBrk="1" hangingPunct="1">
              <a:defRPr/>
            </a:pPr>
            <a:r>
              <a:rPr lang="es-PR" sz="3200" dirty="0" smtClean="0">
                <a:solidFill>
                  <a:schemeClr val="tx1"/>
                </a:solidFill>
              </a:rPr>
              <a:t>Software de Sistema </a:t>
            </a:r>
            <a:br>
              <a:rPr lang="es-PR" sz="3200" dirty="0" smtClean="0">
                <a:solidFill>
                  <a:schemeClr val="tx1"/>
                </a:solidFill>
              </a:rPr>
            </a:br>
            <a:r>
              <a:rPr lang="es-PR" sz="3200" dirty="0" smtClean="0">
                <a:solidFill>
                  <a:schemeClr val="tx1"/>
                </a:solidFill>
              </a:rPr>
              <a:t>(Sistemas Operativos</a:t>
            </a:r>
            <a:r>
              <a:rPr lang="es-PR" sz="3200" b="0" dirty="0" smtClean="0">
                <a:solidFill>
                  <a:schemeClr val="tx1"/>
                </a:solidFill>
              </a:rPr>
              <a:t>)</a:t>
            </a:r>
          </a:p>
        </p:txBody>
      </p:sp>
      <p:pic>
        <p:nvPicPr>
          <p:cNvPr id="11267" name="Picture 5" descr="Win-Roadmap"/>
          <p:cNvPicPr>
            <a:picLocks noChangeAspect="1" noChangeArrowheads="1"/>
          </p:cNvPicPr>
          <p:nvPr/>
        </p:nvPicPr>
        <p:blipFill>
          <a:blip r:embed="rId2" cstate="print"/>
          <a:srcRect/>
          <a:stretch>
            <a:fillRect/>
          </a:stretch>
        </p:blipFill>
        <p:spPr bwMode="auto">
          <a:xfrm>
            <a:off x="2057400" y="1752600"/>
            <a:ext cx="6448425" cy="4629150"/>
          </a:xfrm>
          <a:prstGeom prst="rect">
            <a:avLst/>
          </a:prstGeom>
          <a:noFill/>
          <a:ln w="9525">
            <a:noFill/>
            <a:miter lim="800000"/>
            <a:headEnd/>
            <a:tailEnd/>
          </a:ln>
        </p:spPr>
      </p:pic>
      <p:sp>
        <p:nvSpPr>
          <p:cNvPr id="174086" name="Text Box 6"/>
          <p:cNvSpPr txBox="1">
            <a:spLocks noChangeArrowheads="1"/>
          </p:cNvSpPr>
          <p:nvPr/>
        </p:nvSpPr>
        <p:spPr bwMode="auto">
          <a:xfrm>
            <a:off x="533400" y="1981200"/>
            <a:ext cx="1371600" cy="2165350"/>
          </a:xfrm>
          <a:prstGeom prst="rect">
            <a:avLst/>
          </a:prstGeom>
          <a:solidFill>
            <a:srgbClr val="99CCFF"/>
          </a:solidFill>
          <a:ln w="57150">
            <a:solidFill>
              <a:schemeClr val="accent2"/>
            </a:solidFill>
            <a:miter lim="800000"/>
            <a:headEnd/>
            <a:tailEnd/>
          </a:ln>
          <a:effectLst/>
        </p:spPr>
        <p:txBody>
          <a:bodyPr>
            <a:spAutoFit/>
          </a:bodyPr>
          <a:lstStyle/>
          <a:p>
            <a:pPr>
              <a:spcBef>
                <a:spcPct val="50000"/>
              </a:spcBef>
              <a:defRPr/>
            </a:pPr>
            <a:r>
              <a:rPr lang="es-PR" sz="2400" b="1">
                <a:effectLst>
                  <a:outerShdw blurRad="38100" dist="38100" dir="2700000" algn="tl">
                    <a:srgbClr val="FFFFFF"/>
                  </a:outerShdw>
                </a:effectLst>
              </a:rPr>
              <a:t>Otros:</a:t>
            </a:r>
          </a:p>
          <a:p>
            <a:pPr>
              <a:spcBef>
                <a:spcPct val="50000"/>
              </a:spcBef>
              <a:buFontTx/>
              <a:buChar char="•"/>
              <a:defRPr/>
            </a:pPr>
            <a:r>
              <a:rPr lang="es-PR" b="1">
                <a:effectLst>
                  <a:outerShdw blurRad="38100" dist="38100" dir="2700000" algn="tl">
                    <a:srgbClr val="FFFFFF"/>
                  </a:outerShdw>
                </a:effectLst>
              </a:rPr>
              <a:t>MS-DOS</a:t>
            </a:r>
          </a:p>
          <a:p>
            <a:pPr>
              <a:spcBef>
                <a:spcPct val="50000"/>
              </a:spcBef>
              <a:buFontTx/>
              <a:buChar char="•"/>
              <a:defRPr/>
            </a:pPr>
            <a:r>
              <a:rPr lang="es-PR" b="1">
                <a:effectLst>
                  <a:outerShdw blurRad="38100" dist="38100" dir="2700000" algn="tl">
                    <a:srgbClr val="FFFFFF"/>
                  </a:outerShdw>
                </a:effectLst>
              </a:rPr>
              <a:t>Unix</a:t>
            </a:r>
          </a:p>
          <a:p>
            <a:pPr>
              <a:spcBef>
                <a:spcPct val="50000"/>
              </a:spcBef>
              <a:buFontTx/>
              <a:buChar char="•"/>
              <a:defRPr/>
            </a:pPr>
            <a:r>
              <a:rPr lang="es-PR" b="1">
                <a:effectLst>
                  <a:outerShdw blurRad="38100" dist="38100" dir="2700000" algn="tl">
                    <a:srgbClr val="FFFFFF"/>
                  </a:outerShdw>
                </a:effectLst>
              </a:rPr>
              <a:t>LINUX</a:t>
            </a:r>
          </a:p>
          <a:p>
            <a:pPr>
              <a:spcBef>
                <a:spcPct val="50000"/>
              </a:spcBef>
              <a:buFontTx/>
              <a:buChar char="•"/>
              <a:defRPr/>
            </a:pPr>
            <a:r>
              <a:rPr lang="es-PR" b="1">
                <a:effectLst>
                  <a:outerShdw blurRad="38100" dist="38100" dir="2700000" algn="tl">
                    <a:srgbClr val="FFFFFF"/>
                  </a:outerShdw>
                </a:effectLst>
              </a:rPr>
              <a:t>BEOS</a:t>
            </a:r>
          </a:p>
        </p:txBody>
      </p:sp>
      <p:sp>
        <p:nvSpPr>
          <p:cNvPr id="11269" name="Text Box 7"/>
          <p:cNvSpPr txBox="1">
            <a:spLocks noChangeArrowheads="1"/>
          </p:cNvSpPr>
          <p:nvPr/>
        </p:nvSpPr>
        <p:spPr bwMode="auto">
          <a:xfrm>
            <a:off x="381000" y="4495800"/>
            <a:ext cx="1676400" cy="2024063"/>
          </a:xfrm>
          <a:prstGeom prst="rect">
            <a:avLst/>
          </a:prstGeom>
          <a:noFill/>
          <a:ln w="9525">
            <a:solidFill>
              <a:schemeClr val="accent2"/>
            </a:solidFill>
            <a:miter lim="800000"/>
            <a:headEnd/>
            <a:tailEnd/>
          </a:ln>
        </p:spPr>
        <p:txBody>
          <a:bodyPr>
            <a:spAutoFit/>
          </a:bodyPr>
          <a:lstStyle/>
          <a:p>
            <a:pPr>
              <a:spcBef>
                <a:spcPct val="50000"/>
              </a:spcBef>
            </a:pPr>
            <a:r>
              <a:rPr lang="es-PR"/>
              <a:t>Administran y controlan todas las operaciones y tareas dentro de la computadora.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p:txBody>
          <a:bodyPr/>
          <a:lstStyle/>
          <a:p>
            <a:pPr eaLnBrk="1" hangingPunct="1">
              <a:defRPr/>
            </a:pPr>
            <a:r>
              <a:rPr lang="es-PR" sz="3200" dirty="0" smtClean="0">
                <a:solidFill>
                  <a:schemeClr val="tx1"/>
                </a:solidFill>
              </a:rPr>
              <a:t>Software de Sistema </a:t>
            </a:r>
            <a:br>
              <a:rPr lang="es-PR" sz="3200" dirty="0" smtClean="0">
                <a:solidFill>
                  <a:schemeClr val="tx1"/>
                </a:solidFill>
              </a:rPr>
            </a:br>
            <a:r>
              <a:rPr lang="es-PR" sz="3200" dirty="0" smtClean="0">
                <a:solidFill>
                  <a:schemeClr val="tx1"/>
                </a:solidFill>
              </a:rPr>
              <a:t>(Sistemas Operativos</a:t>
            </a:r>
            <a:r>
              <a:rPr lang="es-PR" sz="3200" b="0" dirty="0" smtClean="0">
                <a:solidFill>
                  <a:schemeClr val="tx1"/>
                </a:solidFill>
              </a:rPr>
              <a:t>)</a:t>
            </a:r>
          </a:p>
        </p:txBody>
      </p:sp>
      <p:sp>
        <p:nvSpPr>
          <p:cNvPr id="12291" name="Content Placeholder 5"/>
          <p:cNvSpPr>
            <a:spLocks noGrp="1"/>
          </p:cNvSpPr>
          <p:nvPr>
            <p:ph idx="1"/>
          </p:nvPr>
        </p:nvSpPr>
        <p:spPr/>
        <p:txBody>
          <a:bodyPr/>
          <a:lstStyle/>
          <a:p>
            <a:pPr eaLnBrk="1" hangingPunct="1"/>
            <a:r>
              <a:rPr lang="es-ES" sz="2000" b="1" smtClean="0"/>
              <a:t>Sistema Operativo – Es el programa principal de la computadora, el cual se encarga de administrar y controlar todas las operaciones y procesos que ocurren en la computadora. El sistema operativo más utilizado es </a:t>
            </a:r>
            <a:r>
              <a:rPr lang="es-ES" sz="2000" b="1" i="1" smtClean="0"/>
              <a:t>Microsoft Windows, en sus diferentes versiones y sabores, pero existen otros excelentes productos, tales como: </a:t>
            </a:r>
          </a:p>
          <a:p>
            <a:pPr eaLnBrk="1" hangingPunct="1"/>
            <a:r>
              <a:rPr lang="es-PR" sz="2000" smtClean="0"/>
              <a:t> </a:t>
            </a:r>
            <a:r>
              <a:rPr lang="es-PR" sz="2000" b="1" i="1" smtClean="0"/>
              <a:t>Macintosh (Apple) </a:t>
            </a:r>
          </a:p>
          <a:p>
            <a:pPr eaLnBrk="1" hangingPunct="1"/>
            <a:r>
              <a:rPr lang="es-PR" sz="2000" smtClean="0"/>
              <a:t> </a:t>
            </a:r>
            <a:r>
              <a:rPr lang="es-PR" sz="2000" b="1" i="1" smtClean="0"/>
              <a:t>Unix (AT&amp;T Bell Laboratories) </a:t>
            </a:r>
          </a:p>
          <a:p>
            <a:pPr eaLnBrk="1" hangingPunct="1"/>
            <a:r>
              <a:rPr lang="es-ES" sz="2000" smtClean="0"/>
              <a:t> </a:t>
            </a:r>
            <a:r>
              <a:rPr lang="es-ES" sz="2000" b="1" i="1" smtClean="0"/>
              <a:t>Linux (Basado en Unix, pero de Código Abierto) </a:t>
            </a:r>
          </a:p>
          <a:p>
            <a:pPr eaLnBrk="1" hangingPunct="1"/>
            <a:r>
              <a:rPr lang="es-PR" sz="2000" smtClean="0"/>
              <a:t> </a:t>
            </a:r>
            <a:r>
              <a:rPr lang="es-PR" sz="2000" b="1" i="1" smtClean="0"/>
              <a:t>Solaris (Sun Microsystems) </a:t>
            </a:r>
          </a:p>
          <a:p>
            <a:pPr eaLnBrk="1" hangingPunct="1"/>
            <a:r>
              <a:rPr lang="es-PR" sz="2000" smtClean="0"/>
              <a:t> </a:t>
            </a:r>
            <a:r>
              <a:rPr lang="es-PR" sz="2000" b="1" smtClean="0"/>
              <a:t>Otros </a:t>
            </a:r>
          </a:p>
          <a:p>
            <a:pPr eaLnBrk="1" hangingPunct="1"/>
            <a:endParaRPr lang="es-PR" sz="2000" smtClean="0"/>
          </a:p>
          <a:p>
            <a:pPr eaLnBrk="1" hangingPunct="1"/>
            <a:endParaRPr lang="es-PR" sz="2000" smtClean="0"/>
          </a:p>
        </p:txBody>
      </p:sp>
      <p:pic>
        <p:nvPicPr>
          <p:cNvPr id="12292" name="Picture 2"/>
          <p:cNvPicPr>
            <a:picLocks noChangeAspect="1" noChangeArrowheads="1"/>
          </p:cNvPicPr>
          <p:nvPr/>
        </p:nvPicPr>
        <p:blipFill>
          <a:blip r:embed="rId2" cstate="print"/>
          <a:srcRect l="23425" t="66667" r="20937" b="10417"/>
          <a:stretch>
            <a:fillRect/>
          </a:stretch>
        </p:blipFill>
        <p:spPr bwMode="auto">
          <a:xfrm>
            <a:off x="3276600" y="5029200"/>
            <a:ext cx="5257800" cy="121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s-PR" sz="2800" b="1" dirty="0" smtClean="0"/>
              <a:t>Familia</a:t>
            </a:r>
            <a:r>
              <a:rPr lang="en-US" sz="2800" b="1" dirty="0" smtClean="0"/>
              <a:t> Windows </a:t>
            </a:r>
            <a:endParaRPr lang="en-US" sz="2800" dirty="0"/>
          </a:p>
        </p:txBody>
      </p:sp>
      <p:pic>
        <p:nvPicPr>
          <p:cNvPr id="5" name="Picture 4" descr="I10.jpg"/>
          <p:cNvPicPr>
            <a:picLocks noChangeAspect="1"/>
          </p:cNvPicPr>
          <p:nvPr/>
        </p:nvPicPr>
        <p:blipFill>
          <a:blip r:embed="rId2" cstate="print">
            <a:lum bright="66000" contrast="-71000"/>
          </a:blip>
          <a:srcRect l="2899" t="67677" r="47826"/>
          <a:stretch>
            <a:fillRect/>
          </a:stretch>
        </p:blipFill>
        <p:spPr>
          <a:xfrm>
            <a:off x="762000" y="1752600"/>
            <a:ext cx="7924800" cy="4675442"/>
          </a:xfrm>
          <a:prstGeom prst="rect">
            <a:avLst/>
          </a:prstGeom>
        </p:spPr>
      </p:pic>
      <p:sp>
        <p:nvSpPr>
          <p:cNvPr id="3" name="Content Placeholder 2"/>
          <p:cNvSpPr>
            <a:spLocks noGrp="1"/>
          </p:cNvSpPr>
          <p:nvPr>
            <p:ph sz="half" idx="1"/>
          </p:nvPr>
        </p:nvSpPr>
        <p:spPr>
          <a:xfrm>
            <a:off x="609600" y="1676400"/>
            <a:ext cx="4267200" cy="4800600"/>
          </a:xfrm>
        </p:spPr>
        <p:txBody>
          <a:bodyPr>
            <a:noAutofit/>
          </a:bodyPr>
          <a:lstStyle/>
          <a:p>
            <a:r>
              <a:rPr lang="en-US" b="1" dirty="0" smtClean="0"/>
              <a:t>Windows 95</a:t>
            </a:r>
          </a:p>
          <a:p>
            <a:r>
              <a:rPr lang="en-US" b="1" dirty="0" smtClean="0"/>
              <a:t>Windows 98</a:t>
            </a:r>
          </a:p>
          <a:p>
            <a:r>
              <a:rPr lang="en-US" b="1" dirty="0" smtClean="0"/>
              <a:t>Windows Me</a:t>
            </a:r>
          </a:p>
          <a:p>
            <a:r>
              <a:rPr lang="en-US" b="1" dirty="0" smtClean="0"/>
              <a:t>Windows NT</a:t>
            </a:r>
          </a:p>
          <a:p>
            <a:r>
              <a:rPr lang="en-US" b="1" dirty="0" smtClean="0"/>
              <a:t>Windows 2000</a:t>
            </a:r>
          </a:p>
          <a:p>
            <a:r>
              <a:rPr lang="en-US" b="1" dirty="0" smtClean="0"/>
              <a:t>Windows 2000 server</a:t>
            </a:r>
          </a:p>
          <a:p>
            <a:r>
              <a:rPr lang="en-US" b="1" dirty="0" smtClean="0"/>
              <a:t>Windows </a:t>
            </a:r>
            <a:r>
              <a:rPr lang="en-US" b="1" dirty="0" smtClean="0"/>
              <a:t>XP</a:t>
            </a:r>
          </a:p>
          <a:p>
            <a:r>
              <a:rPr lang="en-US" b="1" dirty="0" smtClean="0"/>
              <a:t>Windows </a:t>
            </a:r>
            <a:r>
              <a:rPr lang="en-US" b="1" dirty="0"/>
              <a:t>Server 2003</a:t>
            </a:r>
          </a:p>
          <a:p>
            <a:endParaRPr lang="en-US" b="1" dirty="0" smtClean="0"/>
          </a:p>
          <a:p>
            <a:endParaRPr lang="en-US" b="1" dirty="0" smtClean="0"/>
          </a:p>
          <a:p>
            <a:endParaRPr lang="en-US" dirty="0"/>
          </a:p>
        </p:txBody>
      </p:sp>
      <p:sp>
        <p:nvSpPr>
          <p:cNvPr id="11" name="Content Placeholder 10"/>
          <p:cNvSpPr>
            <a:spLocks noGrp="1"/>
          </p:cNvSpPr>
          <p:nvPr>
            <p:ph sz="half" idx="2"/>
          </p:nvPr>
        </p:nvSpPr>
        <p:spPr>
          <a:xfrm>
            <a:off x="4876800" y="1676400"/>
            <a:ext cx="4038600" cy="4525963"/>
          </a:xfrm>
        </p:spPr>
        <p:txBody>
          <a:bodyPr>
            <a:normAutofit/>
          </a:bodyPr>
          <a:lstStyle/>
          <a:p>
            <a:r>
              <a:rPr lang="en-US" b="1" dirty="0" smtClean="0"/>
              <a:t>Windows </a:t>
            </a:r>
            <a:r>
              <a:rPr lang="en-US" b="1" dirty="0" smtClean="0"/>
              <a:t>CE</a:t>
            </a:r>
          </a:p>
          <a:p>
            <a:r>
              <a:rPr lang="en-US" b="1" dirty="0" smtClean="0"/>
              <a:t>Windows Mobile</a:t>
            </a:r>
          </a:p>
          <a:p>
            <a:r>
              <a:rPr lang="en-US" b="1" dirty="0" smtClean="0"/>
              <a:t>Windows </a:t>
            </a:r>
            <a:r>
              <a:rPr lang="en-US" b="1" dirty="0" smtClean="0"/>
              <a:t>XP 64 bits</a:t>
            </a:r>
          </a:p>
          <a:p>
            <a:r>
              <a:rPr lang="en-US" b="1" dirty="0" smtClean="0"/>
              <a:t>Windows Vista</a:t>
            </a:r>
          </a:p>
          <a:p>
            <a:r>
              <a:rPr lang="en-US" b="1" dirty="0" smtClean="0"/>
              <a:t>Windows 7</a:t>
            </a:r>
          </a:p>
          <a:p>
            <a:r>
              <a:rPr lang="en-US" b="1" dirty="0" smtClean="0"/>
              <a:t>Windows Server </a:t>
            </a:r>
            <a:r>
              <a:rPr lang="en-US" b="1" dirty="0" smtClean="0"/>
              <a:t>2008</a:t>
            </a:r>
          </a:p>
          <a:p>
            <a:r>
              <a:rPr lang="en-US" b="1" dirty="0"/>
              <a:t>Windows 8</a:t>
            </a:r>
          </a:p>
          <a:p>
            <a:pPr marL="0" indent="0">
              <a:buNone/>
            </a:pPr>
            <a:endParaRPr lang="en-US" b="1" dirty="0" smtClean="0"/>
          </a:p>
          <a:p>
            <a:endParaRPr lang="en-US" b="1" dirty="0" smtClean="0"/>
          </a:p>
          <a:p>
            <a:endParaRPr lang="es-PR" dirty="0"/>
          </a:p>
        </p:txBody>
      </p:sp>
      <p:sp>
        <p:nvSpPr>
          <p:cNvPr id="6" name="Slide Number Placeholder 5"/>
          <p:cNvSpPr>
            <a:spLocks noGrp="1"/>
          </p:cNvSpPr>
          <p:nvPr>
            <p:ph type="sldNum" sz="quarter" idx="12"/>
          </p:nvPr>
        </p:nvSpPr>
        <p:spPr/>
        <p:txBody>
          <a:bodyPr/>
          <a:lstStyle/>
          <a:p>
            <a:fld id="{8379993C-E4FF-41D4-B403-97F019558058}"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a:xfrm>
            <a:off x="457200" y="381000"/>
            <a:ext cx="8229600" cy="1066800"/>
          </a:xfrm>
        </p:spPr>
        <p:txBody>
          <a:bodyPr/>
          <a:lstStyle/>
          <a:p>
            <a:pPr eaLnBrk="1" hangingPunct="1">
              <a:defRPr/>
            </a:pPr>
            <a:r>
              <a:rPr lang="es-PR" sz="3200" dirty="0" smtClean="0">
                <a:solidFill>
                  <a:schemeClr val="tx1"/>
                </a:solidFill>
              </a:rPr>
              <a:t>Software de Sistema </a:t>
            </a:r>
            <a:br>
              <a:rPr lang="es-PR" sz="3200" dirty="0" smtClean="0">
                <a:solidFill>
                  <a:schemeClr val="tx1"/>
                </a:solidFill>
              </a:rPr>
            </a:br>
            <a:r>
              <a:rPr lang="es-PR" sz="3200" dirty="0" smtClean="0">
                <a:solidFill>
                  <a:schemeClr val="tx1"/>
                </a:solidFill>
              </a:rPr>
              <a:t>(Windows </a:t>
            </a:r>
            <a:r>
              <a:rPr lang="es-PR" sz="3200" dirty="0" err="1" smtClean="0">
                <a:solidFill>
                  <a:schemeClr val="tx1"/>
                </a:solidFill>
              </a:rPr>
              <a:t>Family</a:t>
            </a:r>
            <a:r>
              <a:rPr lang="es-PR" sz="3200" b="0" dirty="0" smtClean="0">
                <a:solidFill>
                  <a:schemeClr val="tx1"/>
                </a:solidFill>
              </a:rPr>
              <a:t>)</a:t>
            </a:r>
          </a:p>
        </p:txBody>
      </p:sp>
      <p:pic>
        <p:nvPicPr>
          <p:cNvPr id="6" name="Picture 5" descr="windows2008logoas2.png"/>
          <p:cNvPicPr>
            <a:picLocks noChangeAspect="1"/>
          </p:cNvPicPr>
          <p:nvPr/>
        </p:nvPicPr>
        <p:blipFill>
          <a:blip r:embed="rId2" cstate="print"/>
          <a:stretch>
            <a:fillRect/>
          </a:stretch>
        </p:blipFill>
        <p:spPr>
          <a:xfrm>
            <a:off x="5867339" y="5335536"/>
            <a:ext cx="1070650" cy="804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1"/>
          </a:lnRef>
          <a:fillRef idx="2">
            <a:schemeClr val="accent1"/>
          </a:fillRef>
          <a:effectRef idx="1">
            <a:schemeClr val="accent1"/>
          </a:effectRef>
          <a:fontRef idx="minor">
            <a:schemeClr val="dk1"/>
          </a:fontRef>
        </p:style>
      </p:pic>
      <p:pic>
        <p:nvPicPr>
          <p:cNvPr id="4" name="Picture 3" descr="logowin95.jpg"/>
          <p:cNvPicPr>
            <a:picLocks noChangeAspect="1"/>
          </p:cNvPicPr>
          <p:nvPr/>
        </p:nvPicPr>
        <p:blipFill>
          <a:blip r:embed="rId3" cstate="print"/>
          <a:stretch>
            <a:fillRect/>
          </a:stretch>
        </p:blipFill>
        <p:spPr>
          <a:xfrm>
            <a:off x="3211033" y="1841632"/>
            <a:ext cx="1589567" cy="1206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ms-windows-2000-professional-oem-cd.gif"/>
          <p:cNvPicPr>
            <a:picLocks noChangeAspect="1"/>
          </p:cNvPicPr>
          <p:nvPr/>
        </p:nvPicPr>
        <p:blipFill>
          <a:blip r:embed="rId4" cstate="print"/>
          <a:stretch>
            <a:fillRect/>
          </a:stretch>
        </p:blipFill>
        <p:spPr>
          <a:xfrm>
            <a:off x="1600200" y="3426259"/>
            <a:ext cx="1072326" cy="1304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logo_windows_98.gif"/>
          <p:cNvPicPr>
            <a:picLocks noChangeAspect="1"/>
          </p:cNvPicPr>
          <p:nvPr/>
        </p:nvPicPr>
        <p:blipFill>
          <a:blip r:embed="rId5" cstate="print"/>
          <a:stretch>
            <a:fillRect/>
          </a:stretch>
        </p:blipFill>
        <p:spPr>
          <a:xfrm>
            <a:off x="5105401" y="1908653"/>
            <a:ext cx="1523876" cy="1139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WindowsME.jpg"/>
          <p:cNvPicPr>
            <a:picLocks noChangeAspect="1"/>
          </p:cNvPicPr>
          <p:nvPr/>
        </p:nvPicPr>
        <p:blipFill>
          <a:blip r:embed="rId6" cstate="print"/>
          <a:stretch>
            <a:fillRect/>
          </a:stretch>
        </p:blipFill>
        <p:spPr>
          <a:xfrm>
            <a:off x="6934200" y="1905000"/>
            <a:ext cx="1579168" cy="1112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JD15CA3X7L4GCA0B287FCA0CAIBHCAM696G9CA8W6KUGCARRK0DICAL8X40LCAZGP0XNCAG6NJNSCATSAD2ACAXZ0Q3GCAIAZCZ2CAULR4RGCA596TPLCABHHE1ACARICYQ9CA9ROR08CAK74CSXCAQQKUMZ.jpg"/>
          <p:cNvPicPr>
            <a:picLocks noChangeAspect="1"/>
          </p:cNvPicPr>
          <p:nvPr/>
        </p:nvPicPr>
        <p:blipFill>
          <a:blip r:embed="rId7" cstate="print">
            <a:clrChange>
              <a:clrFrom>
                <a:srgbClr val="FEFEFE"/>
              </a:clrFrom>
              <a:clrTo>
                <a:srgbClr val="FEFEFE">
                  <a:alpha val="0"/>
                </a:srgbClr>
              </a:clrTo>
            </a:clrChange>
          </a:blip>
          <a:stretch>
            <a:fillRect/>
          </a:stretch>
        </p:blipFill>
        <p:spPr>
          <a:xfrm>
            <a:off x="2917612" y="3435034"/>
            <a:ext cx="1273388" cy="1273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win.jpg"/>
          <p:cNvPicPr>
            <a:picLocks noChangeAspect="1"/>
          </p:cNvPicPr>
          <p:nvPr/>
        </p:nvPicPr>
        <p:blipFill>
          <a:blip r:embed="rId8" cstate="print"/>
          <a:stretch>
            <a:fillRect/>
          </a:stretch>
        </p:blipFill>
        <p:spPr>
          <a:xfrm>
            <a:off x="4402132" y="3519409"/>
            <a:ext cx="1541468" cy="1128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Z6S0CAQ4K12ACATLUK2HCAJ9WGJFCAG5VTMQCAX1PE2XCAAJTUD0CAM58T19CAQBAQUSCA85KUMRCAP8Z0ZVCADI17IGCAMPKLEMCAH2IJ7ZCAYKCHZXCAEPR2SICAUK8IJFCAXTEPEBCATMYG03CAKZJE84.jpg"/>
          <p:cNvPicPr>
            <a:picLocks noChangeAspect="1"/>
          </p:cNvPicPr>
          <p:nvPr/>
        </p:nvPicPr>
        <p:blipFill>
          <a:blip r:embed="rId9" cstate="print"/>
          <a:stretch>
            <a:fillRect/>
          </a:stretch>
        </p:blipFill>
        <p:spPr>
          <a:xfrm>
            <a:off x="6187619" y="3448620"/>
            <a:ext cx="1051381" cy="1282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1"/>
          </a:lnRef>
          <a:fillRef idx="2">
            <a:schemeClr val="accent1"/>
          </a:fillRef>
          <a:effectRef idx="1">
            <a:schemeClr val="accent1"/>
          </a:effectRef>
          <a:fontRef idx="minor">
            <a:schemeClr val="dk1"/>
          </a:fontRef>
        </p:style>
      </p:pic>
      <p:pic>
        <p:nvPicPr>
          <p:cNvPr id="13" name="Picture 12" descr="Windows%20CE%20LOGO_31.jpg"/>
          <p:cNvPicPr>
            <a:picLocks noChangeAspect="1"/>
          </p:cNvPicPr>
          <p:nvPr/>
        </p:nvPicPr>
        <p:blipFill>
          <a:blip r:embed="rId10" cstate="print">
            <a:clrChange>
              <a:clrFrom>
                <a:srgbClr val="FCFEFB"/>
              </a:clrFrom>
              <a:clrTo>
                <a:srgbClr val="FCFEFB">
                  <a:alpha val="0"/>
                </a:srgbClr>
              </a:clrTo>
            </a:clrChange>
          </a:blip>
          <a:srcRect t="8696" b="21739"/>
          <a:stretch>
            <a:fillRect/>
          </a:stretch>
        </p:blipFill>
        <p:spPr>
          <a:xfrm>
            <a:off x="7431292" y="3541180"/>
            <a:ext cx="1407426" cy="810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Windows mobile.jpg"/>
          <p:cNvPicPr>
            <a:picLocks noChangeAspect="1"/>
          </p:cNvPicPr>
          <p:nvPr/>
        </p:nvPicPr>
        <p:blipFill>
          <a:blip r:embed="rId11" cstate="print"/>
          <a:stretch>
            <a:fillRect/>
          </a:stretch>
        </p:blipFill>
        <p:spPr>
          <a:xfrm>
            <a:off x="407794" y="5097191"/>
            <a:ext cx="1030360" cy="1075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XP 64.jpg"/>
          <p:cNvPicPr>
            <a:picLocks noChangeAspect="1"/>
          </p:cNvPicPr>
          <p:nvPr/>
        </p:nvPicPr>
        <p:blipFill>
          <a:blip r:embed="rId12" cstate="print"/>
          <a:stretch>
            <a:fillRect/>
          </a:stretch>
        </p:blipFill>
        <p:spPr>
          <a:xfrm>
            <a:off x="1731446" y="5098818"/>
            <a:ext cx="1076049" cy="1139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WINDOWS_7DESTACADO.jpg"/>
          <p:cNvPicPr>
            <a:picLocks noChangeAspect="1"/>
          </p:cNvPicPr>
          <p:nvPr/>
        </p:nvPicPr>
        <p:blipFill>
          <a:blip r:embed="rId13" cstate="print"/>
          <a:stretch>
            <a:fillRect/>
          </a:stretch>
        </p:blipFill>
        <p:spPr>
          <a:xfrm>
            <a:off x="4552055" y="5141708"/>
            <a:ext cx="1106692" cy="1106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BYG3CANKLCJJCA5DQEYCCA8E3XIQCAUJ9CIBCA3HIMO3CAGWMFY2CA2VOUAMCAIX3ZB9CAUWMZDFCA39JUYYCAA8RLQTCAPSNNQSCAOT5VSBCAMBW8D2CA81HBB4CATKVG5ECAN8P04ICA0ZCRPOCACEZBH8.jpg"/>
          <p:cNvPicPr>
            <a:picLocks noChangeAspect="1"/>
          </p:cNvPicPr>
          <p:nvPr/>
        </p:nvPicPr>
        <p:blipFill>
          <a:blip r:embed="rId14" cstate="print"/>
          <a:stretch>
            <a:fillRect/>
          </a:stretch>
        </p:blipFill>
        <p:spPr>
          <a:xfrm>
            <a:off x="1834444" y="1850812"/>
            <a:ext cx="1061156" cy="1273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15" cstate="print"/>
          <a:srcRect l="32812" t="19792" r="32813" b="25000"/>
          <a:stretch>
            <a:fillRect/>
          </a:stretch>
        </p:blipFill>
        <p:spPr bwMode="auto">
          <a:xfrm>
            <a:off x="466847" y="1850812"/>
            <a:ext cx="1057153" cy="1273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Windows%20NT%20Logo.jpg"/>
          <p:cNvPicPr>
            <a:picLocks noChangeAspect="1"/>
          </p:cNvPicPr>
          <p:nvPr/>
        </p:nvPicPr>
        <p:blipFill>
          <a:blip r:embed="rId16" cstate="print"/>
          <a:stretch>
            <a:fillRect/>
          </a:stretch>
        </p:blipFill>
        <p:spPr>
          <a:xfrm>
            <a:off x="228600" y="3508853"/>
            <a:ext cx="1139346" cy="1139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windows_vista.jpg"/>
          <p:cNvPicPr>
            <a:picLocks noChangeAspect="1"/>
          </p:cNvPicPr>
          <p:nvPr/>
        </p:nvPicPr>
        <p:blipFill>
          <a:blip r:embed="rId17" cstate="print"/>
          <a:stretch>
            <a:fillRect/>
          </a:stretch>
        </p:blipFill>
        <p:spPr>
          <a:xfrm>
            <a:off x="3105512" y="5256980"/>
            <a:ext cx="1161688" cy="871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62800" y="5044444"/>
            <a:ext cx="1770753" cy="1180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s-PR" smtClean="0">
                <a:solidFill>
                  <a:schemeClr val="tx1"/>
                </a:solidFill>
              </a:rPr>
              <a:t>Software de Aplicación</a:t>
            </a:r>
          </a:p>
        </p:txBody>
      </p:sp>
      <p:sp>
        <p:nvSpPr>
          <p:cNvPr id="13315" name="Content Placeholder 14"/>
          <p:cNvSpPr>
            <a:spLocks noGrp="1"/>
          </p:cNvSpPr>
          <p:nvPr>
            <p:ph sz="half" idx="1"/>
          </p:nvPr>
        </p:nvSpPr>
        <p:spPr>
          <a:xfrm>
            <a:off x="228600" y="1752600"/>
            <a:ext cx="4419600" cy="1905000"/>
          </a:xfrm>
        </p:spPr>
        <p:txBody>
          <a:bodyPr/>
          <a:lstStyle/>
          <a:p>
            <a:pPr eaLnBrk="1" hangingPunct="1">
              <a:buFontTx/>
              <a:buNone/>
            </a:pPr>
            <a:r>
              <a:rPr lang="es-ES" sz="2000" b="1" smtClean="0"/>
              <a:t>	Aplicaciones – Son los programas que utilizamos para realizar las labores cotidianas en la computadora. Entre los mismos se encuentran: </a:t>
            </a:r>
          </a:p>
          <a:p>
            <a:pPr eaLnBrk="1" hangingPunct="1"/>
            <a:endParaRPr lang="es-PR" sz="2000" smtClean="0"/>
          </a:p>
        </p:txBody>
      </p:sp>
      <p:sp>
        <p:nvSpPr>
          <p:cNvPr id="13316" name="Content Placeholder 15"/>
          <p:cNvSpPr>
            <a:spLocks noGrp="1"/>
          </p:cNvSpPr>
          <p:nvPr>
            <p:ph sz="half" idx="2"/>
          </p:nvPr>
        </p:nvSpPr>
        <p:spPr>
          <a:xfrm>
            <a:off x="4572000" y="1828800"/>
            <a:ext cx="4114800" cy="4144963"/>
          </a:xfrm>
        </p:spPr>
        <p:txBody>
          <a:bodyPr/>
          <a:lstStyle/>
          <a:p>
            <a:pPr eaLnBrk="1" hangingPunct="1"/>
            <a:r>
              <a:rPr lang="es-PR" sz="2000" dirty="0" smtClean="0"/>
              <a:t>Programas o Aplicaciones de Oficina </a:t>
            </a:r>
          </a:p>
          <a:p>
            <a:pPr eaLnBrk="1" hangingPunct="1"/>
            <a:r>
              <a:rPr lang="es-PR" sz="2000" dirty="0" smtClean="0"/>
              <a:t>Calculadoras </a:t>
            </a:r>
          </a:p>
          <a:p>
            <a:pPr eaLnBrk="1" hangingPunct="1"/>
            <a:r>
              <a:rPr lang="es-PR" sz="2000" dirty="0" smtClean="0"/>
              <a:t>Programas de Dibujo </a:t>
            </a:r>
          </a:p>
          <a:p>
            <a:pPr eaLnBrk="1" hangingPunct="1"/>
            <a:r>
              <a:rPr lang="es-ES" sz="2000" dirty="0" smtClean="0"/>
              <a:t>Antivirus, </a:t>
            </a:r>
            <a:r>
              <a:rPr lang="es-ES" sz="2000" i="1" dirty="0" smtClean="0"/>
              <a:t>Antispyware y Firewall </a:t>
            </a:r>
          </a:p>
          <a:p>
            <a:pPr eaLnBrk="1" hangingPunct="1"/>
            <a:r>
              <a:rPr lang="es-PR" sz="2000" dirty="0" smtClean="0"/>
              <a:t>Navegadores de Internet </a:t>
            </a:r>
          </a:p>
          <a:p>
            <a:pPr eaLnBrk="1" hangingPunct="1"/>
            <a:r>
              <a:rPr lang="es-PR" sz="2000" dirty="0" smtClean="0"/>
              <a:t>Juegos </a:t>
            </a:r>
          </a:p>
          <a:p>
            <a:pPr eaLnBrk="1" hangingPunct="1"/>
            <a:r>
              <a:rPr lang="es-PR" sz="2000" dirty="0" smtClean="0"/>
              <a:t>Utilidades </a:t>
            </a:r>
          </a:p>
          <a:p>
            <a:pPr eaLnBrk="1" hangingPunct="1"/>
            <a:r>
              <a:rPr lang="es-PR" sz="2000" dirty="0" smtClean="0"/>
              <a:t>Incluidos en lenguajes </a:t>
            </a:r>
            <a:r>
              <a:rPr lang="es-PR" sz="2000" dirty="0" smtClean="0"/>
              <a:t>de programación </a:t>
            </a:r>
          </a:p>
          <a:p>
            <a:pPr eaLnBrk="1" hangingPunct="1"/>
            <a:r>
              <a:rPr lang="es-PR" sz="2000" dirty="0" smtClean="0"/>
              <a:t>Otros </a:t>
            </a:r>
          </a:p>
          <a:p>
            <a:pPr eaLnBrk="1" hangingPunct="1"/>
            <a:endParaRPr lang="es-PR" sz="2000" dirty="0" smtClean="0"/>
          </a:p>
        </p:txBody>
      </p:sp>
      <p:pic>
        <p:nvPicPr>
          <p:cNvPr id="116753" name="Picture 17"/>
          <p:cNvPicPr>
            <a:picLocks noChangeAspect="1" noChangeArrowheads="1"/>
          </p:cNvPicPr>
          <p:nvPr/>
        </p:nvPicPr>
        <p:blipFill>
          <a:blip r:embed="rId3" cstate="print"/>
          <a:srcRect/>
          <a:stretch>
            <a:fillRect/>
          </a:stretch>
        </p:blipFill>
        <p:spPr bwMode="auto">
          <a:xfrm>
            <a:off x="609600" y="3429000"/>
            <a:ext cx="3733800" cy="28058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Aplicaciones</a:t>
            </a:r>
            <a:r>
              <a:rPr lang="en-US" dirty="0" smtClean="0"/>
              <a:t> </a:t>
            </a:r>
            <a:r>
              <a:rPr lang="en-US" dirty="0" err="1" smtClean="0"/>
              <a:t>para</a:t>
            </a:r>
            <a:r>
              <a:rPr lang="en-US" dirty="0" smtClean="0"/>
              <a:t> </a:t>
            </a:r>
            <a:r>
              <a:rPr lang="en-US" dirty="0" err="1" smtClean="0"/>
              <a:t>oficinas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43743"/>
            <a:ext cx="2503840" cy="15690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331028"/>
            <a:ext cx="5483415" cy="30954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4459"/>
          <a:stretch/>
        </p:blipFill>
        <p:spPr>
          <a:xfrm>
            <a:off x="5486400" y="1665514"/>
            <a:ext cx="3143250" cy="2688771"/>
          </a:xfrm>
          <a:prstGeom prst="rect">
            <a:avLst/>
          </a:prstGeom>
        </p:spPr>
      </p:pic>
    </p:spTree>
    <p:extLst>
      <p:ext uri="{BB962C8B-B14F-4D97-AF65-F5344CB8AC3E}">
        <p14:creationId xmlns:p14="http://schemas.microsoft.com/office/powerpoint/2010/main" val="2050854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s-PR" smtClean="0">
                <a:solidFill>
                  <a:schemeClr val="tx1"/>
                </a:solidFill>
              </a:rPr>
              <a:t>Software de Aplicación</a:t>
            </a:r>
          </a:p>
        </p:txBody>
      </p:sp>
      <p:pic>
        <p:nvPicPr>
          <p:cNvPr id="14339" name="Picture 6" descr="!,`,EB{-{R5_6TRP_3OSEU[1]"/>
          <p:cNvPicPr>
            <a:picLocks noChangeAspect="1" noChangeArrowheads="1"/>
          </p:cNvPicPr>
          <p:nvPr/>
        </p:nvPicPr>
        <p:blipFill>
          <a:blip r:embed="rId3" cstate="print"/>
          <a:srcRect/>
          <a:stretch>
            <a:fillRect/>
          </a:stretch>
        </p:blipFill>
        <p:spPr bwMode="auto">
          <a:xfrm>
            <a:off x="6934200" y="4343400"/>
            <a:ext cx="1625600" cy="1905000"/>
          </a:xfrm>
          <a:prstGeom prst="rect">
            <a:avLst/>
          </a:prstGeom>
          <a:ln>
            <a:noFill/>
          </a:ln>
          <a:effectLst>
            <a:outerShdw blurRad="292100" dist="139700" dir="2700000" algn="tl" rotWithShape="0">
              <a:srgbClr val="333333">
                <a:alpha val="65000"/>
              </a:srgbClr>
            </a:outerShdw>
          </a:effectLst>
        </p:spPr>
      </p:pic>
      <p:sp>
        <p:nvSpPr>
          <p:cNvPr id="14344" name="Text Box 16"/>
          <p:cNvSpPr txBox="1">
            <a:spLocks noChangeArrowheads="1"/>
          </p:cNvSpPr>
          <p:nvPr/>
        </p:nvSpPr>
        <p:spPr bwMode="auto">
          <a:xfrm>
            <a:off x="457200" y="1676400"/>
            <a:ext cx="2895600" cy="2235200"/>
          </a:xfrm>
          <a:prstGeom prst="rect">
            <a:avLst/>
          </a:prstGeom>
          <a:noFill/>
          <a:ln w="9525">
            <a:solidFill>
              <a:schemeClr val="accent2"/>
            </a:solidFill>
            <a:miter lim="800000"/>
            <a:headEnd/>
            <a:tailEnd/>
          </a:ln>
        </p:spPr>
        <p:txBody>
          <a:bodyPr>
            <a:spAutoFit/>
          </a:bodyPr>
          <a:lstStyle/>
          <a:p>
            <a:pPr>
              <a:spcBef>
                <a:spcPct val="50000"/>
              </a:spcBef>
            </a:pPr>
            <a:r>
              <a:rPr lang="es-PR" sz="2000"/>
              <a:t>Programas de uso especifico. </a:t>
            </a:r>
          </a:p>
          <a:p>
            <a:pPr>
              <a:spcBef>
                <a:spcPct val="50000"/>
              </a:spcBef>
            </a:pPr>
            <a:r>
              <a:rPr lang="es-PR" sz="2000"/>
              <a:t>Tienen un sólo propósito.</a:t>
            </a:r>
          </a:p>
          <a:p>
            <a:pPr>
              <a:spcBef>
                <a:spcPct val="50000"/>
              </a:spcBef>
            </a:pPr>
            <a:r>
              <a:rPr lang="es-PR" sz="2000"/>
              <a:t>Son los trabajadores del sistema.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831576"/>
            <a:ext cx="2949100" cy="441682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3453" b="23762"/>
          <a:stretch/>
        </p:blipFill>
        <p:spPr>
          <a:xfrm>
            <a:off x="578644" y="4403272"/>
            <a:ext cx="2652712" cy="166551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1831576"/>
            <a:ext cx="2381250" cy="1762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28600"/>
            <a:ext cx="8229600" cy="762000"/>
          </a:xfrm>
        </p:spPr>
        <p:txBody>
          <a:bodyPr/>
          <a:lstStyle/>
          <a:p>
            <a:pPr eaLnBrk="1" hangingPunct="1">
              <a:defRPr/>
            </a:pPr>
            <a:r>
              <a:rPr lang="es-PR" dirty="0" smtClean="0"/>
              <a:t>La Computadora</a:t>
            </a:r>
          </a:p>
        </p:txBody>
      </p:sp>
      <p:sp>
        <p:nvSpPr>
          <p:cNvPr id="4099" name="Rectangle 3"/>
          <p:cNvSpPr>
            <a:spLocks noGrp="1" noChangeArrowheads="1"/>
          </p:cNvSpPr>
          <p:nvPr>
            <p:ph type="body" idx="1"/>
          </p:nvPr>
        </p:nvSpPr>
        <p:spPr>
          <a:xfrm>
            <a:off x="228600" y="5867400"/>
            <a:ext cx="8686800" cy="762000"/>
          </a:xfrm>
        </p:spPr>
        <p:style>
          <a:lnRef idx="1">
            <a:schemeClr val="accent4"/>
          </a:lnRef>
          <a:fillRef idx="2">
            <a:schemeClr val="accent4"/>
          </a:fillRef>
          <a:effectRef idx="1">
            <a:schemeClr val="accent4"/>
          </a:effectRef>
          <a:fontRef idx="minor">
            <a:schemeClr val="dk1"/>
          </a:fontRef>
        </p:style>
        <p:txBody>
          <a:bodyPr/>
          <a:lstStyle/>
          <a:p>
            <a:pPr algn="ctr" eaLnBrk="1" hangingPunct="1">
              <a:buClr>
                <a:schemeClr val="tx1"/>
              </a:buClr>
              <a:buFont typeface="Wingdings" pitchFamily="2" charset="2"/>
              <a:buNone/>
            </a:pPr>
            <a:r>
              <a:rPr lang="es-PR" sz="2000" b="1" dirty="0" smtClean="0"/>
              <a:t>En un sistema de computadoras e</a:t>
            </a:r>
            <a:r>
              <a:rPr lang="es-PR" sz="2000" dirty="0" smtClean="0"/>
              <a:t>l </a:t>
            </a:r>
          </a:p>
          <a:p>
            <a:pPr algn="ctr" eaLnBrk="1" hangingPunct="1">
              <a:buClr>
                <a:schemeClr val="tx1"/>
              </a:buClr>
              <a:buFont typeface="Wingdings" pitchFamily="2" charset="2"/>
              <a:buNone/>
            </a:pPr>
            <a:r>
              <a:rPr lang="es-PR" sz="2000" dirty="0" smtClean="0"/>
              <a:t>“Hardware” necesita del “Software” para funcionar.</a:t>
            </a:r>
            <a:endParaRPr lang="es-PR" sz="1800" b="1" dirty="0" smtClean="0"/>
          </a:p>
        </p:txBody>
      </p:sp>
      <p:pic>
        <p:nvPicPr>
          <p:cNvPr id="1026" name="Picture 2"/>
          <p:cNvPicPr>
            <a:picLocks noChangeAspect="1" noChangeArrowheads="1"/>
          </p:cNvPicPr>
          <p:nvPr/>
        </p:nvPicPr>
        <p:blipFill>
          <a:blip r:embed="rId3" cstate="print"/>
          <a:srcRect l="14641" t="12500" r="16837" b="1042"/>
          <a:stretch>
            <a:fillRect/>
          </a:stretch>
        </p:blipFill>
        <p:spPr bwMode="auto">
          <a:xfrm>
            <a:off x="1524000" y="1219200"/>
            <a:ext cx="6272270" cy="44495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descr="C:\Users\Romero\AppData\Local\Microsoft\Windows\Temporary Internet Files\Content.IE5\06T3GHKF\MP9004021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07691"/>
            <a:ext cx="1182634" cy="1189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Tipos de computadoras</a:t>
            </a:r>
            <a:endParaRPr lang="es-PR"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1371600"/>
            <a:ext cx="7315200" cy="4987637"/>
          </a:xfrm>
        </p:spPr>
      </p:pic>
    </p:spTree>
    <p:extLst>
      <p:ext uri="{BB962C8B-B14F-4D97-AF65-F5344CB8AC3E}">
        <p14:creationId xmlns:p14="http://schemas.microsoft.com/office/powerpoint/2010/main" val="259599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74638"/>
            <a:ext cx="8229600" cy="944562"/>
          </a:xfrm>
          <a:ln cap="flat"/>
        </p:spPr>
        <p:txBody>
          <a:bodyPr/>
          <a:lstStyle/>
          <a:p>
            <a:pPr eaLnBrk="1" hangingPunct="1">
              <a:defRPr/>
            </a:pPr>
            <a:r>
              <a:rPr lang="es-PR" sz="2800" smtClean="0"/>
              <a:t>Equipo Físico de la Computadora </a:t>
            </a:r>
            <a:br>
              <a:rPr lang="es-PR" sz="2800" smtClean="0"/>
            </a:br>
            <a:r>
              <a:rPr lang="es-PR" sz="2800" smtClean="0"/>
              <a:t>Hardware</a:t>
            </a: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l="-4468" t="-12106" r="-1630" b="-1389"/>
          <a:stretch>
            <a:fillRect/>
          </a:stretch>
        </p:blipFill>
        <p:spPr bwMode="auto">
          <a:xfrm>
            <a:off x="1143000" y="838200"/>
            <a:ext cx="7239000" cy="5715000"/>
          </a:xfrm>
          <a:prstGeom prst="rect">
            <a:avLst/>
          </a:prstGeom>
          <a:noFill/>
          <a:ln w="9525">
            <a:noFill/>
            <a:miter lim="800000"/>
            <a:headEnd/>
            <a:tailEnd/>
          </a:ln>
        </p:spPr>
      </p:pic>
      <p:sp>
        <p:nvSpPr>
          <p:cNvPr id="5124" name="Text Box 4"/>
          <p:cNvSpPr txBox="1">
            <a:spLocks noChangeArrowheads="1"/>
          </p:cNvSpPr>
          <p:nvPr/>
        </p:nvSpPr>
        <p:spPr bwMode="auto">
          <a:xfrm>
            <a:off x="685800" y="2133600"/>
            <a:ext cx="2209800" cy="366713"/>
          </a:xfrm>
          <a:prstGeom prst="rect">
            <a:avLst/>
          </a:prstGeom>
          <a:noFill/>
          <a:ln w="9525">
            <a:noFill/>
            <a:miter lim="800000"/>
            <a:headEnd/>
            <a:tailEnd/>
          </a:ln>
        </p:spPr>
        <p:txBody>
          <a:bodyPr>
            <a:spAutoFit/>
          </a:bodyPr>
          <a:lstStyle/>
          <a:p>
            <a:pPr>
              <a:spcBef>
                <a:spcPct val="50000"/>
              </a:spcBef>
            </a:pPr>
            <a:endParaRPr lang="en-US"/>
          </a:p>
        </p:txBody>
      </p:sp>
      <p:sp>
        <p:nvSpPr>
          <p:cNvPr id="154629" name="Text Box 5"/>
          <p:cNvSpPr txBox="1">
            <a:spLocks noChangeArrowheads="1"/>
          </p:cNvSpPr>
          <p:nvPr/>
        </p:nvSpPr>
        <p:spPr bwMode="auto">
          <a:xfrm>
            <a:off x="304800" y="1828800"/>
            <a:ext cx="2971800" cy="1739900"/>
          </a:xfrm>
          <a:prstGeom prst="rect">
            <a:avLst/>
          </a:prstGeom>
          <a:noFill/>
          <a:ln w="9525">
            <a:noFill/>
            <a:miter lim="800000"/>
            <a:headEnd/>
            <a:tailEnd/>
          </a:ln>
          <a:effectLst/>
        </p:spPr>
        <p:txBody>
          <a:bodyPr>
            <a:spAutoFit/>
          </a:bodyPr>
          <a:lstStyle/>
          <a:p>
            <a:pPr algn="ctr">
              <a:spcBef>
                <a:spcPct val="50000"/>
              </a:spcBef>
              <a:defRPr/>
            </a:pPr>
            <a:r>
              <a:rPr lang="es-PR" b="1" i="1">
                <a:effectLst>
                  <a:outerShdw blurRad="38100" dist="38100" dir="2700000" algn="tl">
                    <a:srgbClr val="C0C0C0"/>
                  </a:outerShdw>
                </a:effectLst>
              </a:rPr>
              <a:t>Hardware </a:t>
            </a:r>
            <a:r>
              <a:rPr lang="es-PR" b="1">
                <a:effectLst>
                  <a:outerShdw blurRad="38100" dist="38100" dir="2700000" algn="tl">
                    <a:srgbClr val="C0C0C0"/>
                  </a:outerShdw>
                </a:effectLst>
              </a:rPr>
              <a:t>(Equipo Físico)</a:t>
            </a:r>
            <a:r>
              <a:rPr lang="es-PR"/>
              <a:t> Es cualquier parte del sistema de computadora que puede ver o tocar. Incluyendo sus componentes internos.</a:t>
            </a:r>
          </a:p>
        </p:txBody>
      </p:sp>
      <p:sp>
        <p:nvSpPr>
          <p:cNvPr id="5126" name="AutoShape 6">
            <a:hlinkClick r:id="" action="ppaction://hlinkshowjump?jump=lastslideviewed" highlightClick="1">
              <a:snd r:embed="rId3" name="breeze.wav"/>
            </a:hlinkClick>
          </p:cNvPr>
          <p:cNvSpPr>
            <a:spLocks noChangeArrowheads="1"/>
          </p:cNvSpPr>
          <p:nvPr/>
        </p:nvSpPr>
        <p:spPr bwMode="auto">
          <a:xfrm>
            <a:off x="228600" y="6248400"/>
            <a:ext cx="685800" cy="381000"/>
          </a:xfrm>
          <a:prstGeom prst="actionButtonReturn">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s-PR" sz="3600" smtClean="0">
                <a:solidFill>
                  <a:schemeClr val="tx1"/>
                </a:solidFill>
                <a:effectLst/>
              </a:rPr>
              <a:t>Componentes Básicos de un Sistema de Computadoras:</a:t>
            </a:r>
          </a:p>
        </p:txBody>
      </p:sp>
      <p:grpSp>
        <p:nvGrpSpPr>
          <p:cNvPr id="6147" name="Group 24"/>
          <p:cNvGrpSpPr>
            <a:grpSpLocks/>
          </p:cNvGrpSpPr>
          <p:nvPr/>
        </p:nvGrpSpPr>
        <p:grpSpPr bwMode="auto">
          <a:xfrm>
            <a:off x="1219200" y="2057400"/>
            <a:ext cx="7391400" cy="4073525"/>
            <a:chOff x="768" y="1296"/>
            <a:chExt cx="4656" cy="2566"/>
          </a:xfrm>
        </p:grpSpPr>
        <p:sp>
          <p:nvSpPr>
            <p:cNvPr id="6148" name="Rectangle 7"/>
            <p:cNvSpPr>
              <a:spLocks noChangeArrowheads="1"/>
            </p:cNvSpPr>
            <p:nvPr/>
          </p:nvSpPr>
          <p:spPr bwMode="auto">
            <a:xfrm>
              <a:off x="1344" y="1296"/>
              <a:ext cx="596" cy="231"/>
            </a:xfrm>
            <a:prstGeom prst="rect">
              <a:avLst/>
            </a:prstGeom>
            <a:noFill/>
            <a:ln w="9525">
              <a:noFill/>
              <a:miter lim="800000"/>
              <a:headEnd/>
              <a:tailEnd/>
            </a:ln>
          </p:spPr>
          <p:txBody>
            <a:bodyPr wrap="none">
              <a:spAutoFit/>
            </a:bodyPr>
            <a:lstStyle/>
            <a:p>
              <a:r>
                <a:rPr lang="es-PR"/>
                <a:t>Monitor</a:t>
              </a:r>
            </a:p>
          </p:txBody>
        </p:sp>
        <p:sp>
          <p:nvSpPr>
            <p:cNvPr id="6149" name="Rectangle 8"/>
            <p:cNvSpPr>
              <a:spLocks noChangeArrowheads="1"/>
            </p:cNvSpPr>
            <p:nvPr/>
          </p:nvSpPr>
          <p:spPr bwMode="auto">
            <a:xfrm>
              <a:off x="3844" y="1296"/>
              <a:ext cx="1580" cy="577"/>
            </a:xfrm>
            <a:prstGeom prst="rect">
              <a:avLst/>
            </a:prstGeom>
            <a:noFill/>
            <a:ln w="9525">
              <a:noFill/>
              <a:miter lim="800000"/>
              <a:headEnd/>
              <a:tailEnd/>
            </a:ln>
          </p:spPr>
          <p:txBody>
            <a:bodyPr>
              <a:spAutoFit/>
            </a:bodyPr>
            <a:lstStyle/>
            <a:p>
              <a:pPr algn="ctr"/>
              <a:r>
                <a:rPr lang="es-PR"/>
                <a:t>CPU </a:t>
              </a:r>
            </a:p>
            <a:p>
              <a:pPr algn="ctr"/>
              <a:r>
                <a:rPr lang="es-PR"/>
                <a:t>(Torre o unidad </a:t>
              </a:r>
            </a:p>
            <a:p>
              <a:pPr algn="ctr"/>
              <a:r>
                <a:rPr lang="es-PR"/>
                <a:t>del sistema)</a:t>
              </a:r>
            </a:p>
          </p:txBody>
        </p:sp>
        <p:sp>
          <p:nvSpPr>
            <p:cNvPr id="6150" name="Rectangle 9"/>
            <p:cNvSpPr>
              <a:spLocks noChangeArrowheads="1"/>
            </p:cNvSpPr>
            <p:nvPr/>
          </p:nvSpPr>
          <p:spPr bwMode="auto">
            <a:xfrm>
              <a:off x="3936" y="2640"/>
              <a:ext cx="764" cy="404"/>
            </a:xfrm>
            <a:prstGeom prst="rect">
              <a:avLst/>
            </a:prstGeom>
            <a:noFill/>
            <a:ln w="9525">
              <a:noFill/>
              <a:miter lim="800000"/>
              <a:headEnd/>
              <a:tailEnd/>
            </a:ln>
          </p:spPr>
          <p:txBody>
            <a:bodyPr wrap="none">
              <a:spAutoFit/>
            </a:bodyPr>
            <a:lstStyle/>
            <a:p>
              <a:r>
                <a:rPr lang="es-PR"/>
                <a:t>Keyboard</a:t>
              </a:r>
            </a:p>
            <a:p>
              <a:r>
                <a:rPr lang="es-PR"/>
                <a:t> (Teclado)</a:t>
              </a:r>
            </a:p>
          </p:txBody>
        </p:sp>
        <p:sp>
          <p:nvSpPr>
            <p:cNvPr id="6151" name="Rectangle 10"/>
            <p:cNvSpPr>
              <a:spLocks noChangeArrowheads="1"/>
            </p:cNvSpPr>
            <p:nvPr/>
          </p:nvSpPr>
          <p:spPr bwMode="auto">
            <a:xfrm>
              <a:off x="1248" y="3120"/>
              <a:ext cx="548" cy="231"/>
            </a:xfrm>
            <a:prstGeom prst="rect">
              <a:avLst/>
            </a:prstGeom>
            <a:noFill/>
            <a:ln w="9525">
              <a:noFill/>
              <a:miter lim="800000"/>
              <a:headEnd/>
              <a:tailEnd/>
            </a:ln>
          </p:spPr>
          <p:txBody>
            <a:bodyPr wrap="none">
              <a:spAutoFit/>
            </a:bodyPr>
            <a:lstStyle/>
            <a:p>
              <a:r>
                <a:rPr lang="es-PR"/>
                <a:t>Mouse</a:t>
              </a:r>
            </a:p>
          </p:txBody>
        </p:sp>
        <p:sp>
          <p:nvSpPr>
            <p:cNvPr id="6152" name="Rectangle 11"/>
            <p:cNvSpPr>
              <a:spLocks noChangeArrowheads="1"/>
            </p:cNvSpPr>
            <p:nvPr/>
          </p:nvSpPr>
          <p:spPr bwMode="auto">
            <a:xfrm>
              <a:off x="3936" y="3408"/>
              <a:ext cx="1316" cy="231"/>
            </a:xfrm>
            <a:prstGeom prst="rect">
              <a:avLst/>
            </a:prstGeom>
            <a:noFill/>
            <a:ln w="9525">
              <a:noFill/>
              <a:miter lim="800000"/>
              <a:headEnd/>
              <a:tailEnd/>
            </a:ln>
          </p:spPr>
          <p:txBody>
            <a:bodyPr wrap="none">
              <a:spAutoFit/>
            </a:bodyPr>
            <a:lstStyle/>
            <a:p>
              <a:r>
                <a:rPr lang="es-PR"/>
                <a:t>Printer (impresora)</a:t>
              </a:r>
            </a:p>
          </p:txBody>
        </p:sp>
        <p:sp>
          <p:nvSpPr>
            <p:cNvPr id="6153" name="Rectangle 12"/>
            <p:cNvSpPr>
              <a:spLocks noChangeArrowheads="1"/>
            </p:cNvSpPr>
            <p:nvPr/>
          </p:nvSpPr>
          <p:spPr bwMode="auto">
            <a:xfrm>
              <a:off x="864" y="1920"/>
              <a:ext cx="764" cy="404"/>
            </a:xfrm>
            <a:prstGeom prst="rect">
              <a:avLst/>
            </a:prstGeom>
            <a:noFill/>
            <a:ln w="9525">
              <a:noFill/>
              <a:miter lim="800000"/>
              <a:headEnd/>
              <a:tailEnd/>
            </a:ln>
          </p:spPr>
          <p:txBody>
            <a:bodyPr wrap="none">
              <a:spAutoFit/>
            </a:bodyPr>
            <a:lstStyle/>
            <a:p>
              <a:r>
                <a:rPr lang="es-PR"/>
                <a:t>Speakers</a:t>
              </a:r>
            </a:p>
            <a:p>
              <a:r>
                <a:rPr lang="es-PR"/>
                <a:t> (Bocinas)</a:t>
              </a:r>
            </a:p>
          </p:txBody>
        </p:sp>
        <p:sp>
          <p:nvSpPr>
            <p:cNvPr id="6154" name="Rectangle 13"/>
            <p:cNvSpPr>
              <a:spLocks noChangeArrowheads="1"/>
            </p:cNvSpPr>
            <p:nvPr/>
          </p:nvSpPr>
          <p:spPr bwMode="auto">
            <a:xfrm>
              <a:off x="768" y="2592"/>
              <a:ext cx="868" cy="231"/>
            </a:xfrm>
            <a:prstGeom prst="rect">
              <a:avLst/>
            </a:prstGeom>
            <a:noFill/>
            <a:ln w="9525">
              <a:noFill/>
              <a:miter lim="800000"/>
              <a:headEnd/>
              <a:tailEnd/>
            </a:ln>
          </p:spPr>
          <p:txBody>
            <a:bodyPr wrap="none">
              <a:spAutoFit/>
            </a:bodyPr>
            <a:lstStyle/>
            <a:p>
              <a:r>
                <a:rPr lang="es-PR"/>
                <a:t>Microphone</a:t>
              </a:r>
            </a:p>
          </p:txBody>
        </p:sp>
        <p:grpSp>
          <p:nvGrpSpPr>
            <p:cNvPr id="6155" name="Group 16"/>
            <p:cNvGrpSpPr>
              <a:grpSpLocks/>
            </p:cNvGrpSpPr>
            <p:nvPr/>
          </p:nvGrpSpPr>
          <p:grpSpPr bwMode="auto">
            <a:xfrm>
              <a:off x="1824" y="1296"/>
              <a:ext cx="2064" cy="2566"/>
              <a:chOff x="1776" y="1296"/>
              <a:chExt cx="2064" cy="2566"/>
            </a:xfrm>
          </p:grpSpPr>
          <p:pic>
            <p:nvPicPr>
              <p:cNvPr id="6163" name="Picture 6"/>
              <p:cNvPicPr>
                <a:picLocks noChangeAspect="1" noChangeArrowheads="1"/>
              </p:cNvPicPr>
              <p:nvPr/>
            </p:nvPicPr>
            <p:blipFill>
              <a:blip r:embed="rId2" cstate="print">
                <a:clrChange>
                  <a:clrFrom>
                    <a:srgbClr val="FFFFFF"/>
                  </a:clrFrom>
                  <a:clrTo>
                    <a:srgbClr val="FFFFFF">
                      <a:alpha val="0"/>
                    </a:srgbClr>
                  </a:clrTo>
                </a:clrChange>
              </a:blip>
              <a:srcRect l="27835" r="35051" b="58090"/>
              <a:stretch>
                <a:fillRect/>
              </a:stretch>
            </p:blipFill>
            <p:spPr bwMode="auto">
              <a:xfrm>
                <a:off x="1776" y="1296"/>
                <a:ext cx="2064" cy="1720"/>
              </a:xfrm>
              <a:prstGeom prst="rect">
                <a:avLst/>
              </a:prstGeom>
              <a:noFill/>
              <a:ln w="9525">
                <a:noFill/>
                <a:miter lim="800000"/>
                <a:headEnd/>
                <a:tailEnd/>
              </a:ln>
            </p:spPr>
          </p:pic>
          <p:pic>
            <p:nvPicPr>
              <p:cNvPr id="6164" name="Picture 14"/>
              <p:cNvPicPr>
                <a:picLocks noChangeAspect="1" noChangeArrowheads="1"/>
              </p:cNvPicPr>
              <p:nvPr/>
            </p:nvPicPr>
            <p:blipFill>
              <a:blip r:embed="rId3" cstate="print">
                <a:clrChange>
                  <a:clrFrom>
                    <a:srgbClr val="FEFEFE"/>
                  </a:clrFrom>
                  <a:clrTo>
                    <a:srgbClr val="FEFEFE">
                      <a:alpha val="0"/>
                    </a:srgbClr>
                  </a:clrTo>
                </a:clrChange>
              </a:blip>
              <a:srcRect l="45070" b="35484"/>
              <a:stretch>
                <a:fillRect/>
              </a:stretch>
            </p:blipFill>
            <p:spPr bwMode="auto">
              <a:xfrm>
                <a:off x="1968" y="2976"/>
                <a:ext cx="1728" cy="886"/>
              </a:xfrm>
              <a:prstGeom prst="rect">
                <a:avLst/>
              </a:prstGeom>
              <a:noFill/>
              <a:ln w="9525">
                <a:noFill/>
                <a:miter lim="800000"/>
                <a:headEnd/>
                <a:tailEnd/>
              </a:ln>
            </p:spPr>
          </p:pic>
        </p:grpSp>
        <p:sp>
          <p:nvSpPr>
            <p:cNvPr id="6156" name="Line 17"/>
            <p:cNvSpPr>
              <a:spLocks noChangeShapeType="1"/>
            </p:cNvSpPr>
            <p:nvPr/>
          </p:nvSpPr>
          <p:spPr bwMode="auto">
            <a:xfrm flipH="1">
              <a:off x="1584" y="2688"/>
              <a:ext cx="672" cy="48"/>
            </a:xfrm>
            <a:prstGeom prst="line">
              <a:avLst/>
            </a:prstGeom>
            <a:noFill/>
            <a:ln w="9525">
              <a:solidFill>
                <a:schemeClr val="tx1"/>
              </a:solidFill>
              <a:round/>
              <a:headEnd/>
              <a:tailEnd type="triangle" w="med" len="med"/>
            </a:ln>
          </p:spPr>
          <p:txBody>
            <a:bodyPr/>
            <a:lstStyle/>
            <a:p>
              <a:endParaRPr lang="es-PR"/>
            </a:p>
          </p:txBody>
        </p:sp>
        <p:sp>
          <p:nvSpPr>
            <p:cNvPr id="6157" name="Line 18"/>
            <p:cNvSpPr>
              <a:spLocks noChangeShapeType="1"/>
            </p:cNvSpPr>
            <p:nvPr/>
          </p:nvSpPr>
          <p:spPr bwMode="auto">
            <a:xfrm flipH="1">
              <a:off x="1680" y="2880"/>
              <a:ext cx="624" cy="288"/>
            </a:xfrm>
            <a:prstGeom prst="line">
              <a:avLst/>
            </a:prstGeom>
            <a:noFill/>
            <a:ln w="9525">
              <a:solidFill>
                <a:schemeClr val="tx1"/>
              </a:solidFill>
              <a:round/>
              <a:headEnd/>
              <a:tailEnd type="triangle" w="med" len="med"/>
            </a:ln>
          </p:spPr>
          <p:txBody>
            <a:bodyPr/>
            <a:lstStyle/>
            <a:p>
              <a:endParaRPr lang="es-PR"/>
            </a:p>
          </p:txBody>
        </p:sp>
        <p:sp>
          <p:nvSpPr>
            <p:cNvPr id="6158" name="Line 19"/>
            <p:cNvSpPr>
              <a:spLocks noChangeShapeType="1"/>
            </p:cNvSpPr>
            <p:nvPr/>
          </p:nvSpPr>
          <p:spPr bwMode="auto">
            <a:xfrm>
              <a:off x="3264" y="3408"/>
              <a:ext cx="672" cy="96"/>
            </a:xfrm>
            <a:prstGeom prst="line">
              <a:avLst/>
            </a:prstGeom>
            <a:noFill/>
            <a:ln w="9525">
              <a:solidFill>
                <a:schemeClr val="tx1"/>
              </a:solidFill>
              <a:round/>
              <a:headEnd/>
              <a:tailEnd type="triangle" w="med" len="med"/>
            </a:ln>
          </p:spPr>
          <p:txBody>
            <a:bodyPr/>
            <a:lstStyle/>
            <a:p>
              <a:endParaRPr lang="es-PR"/>
            </a:p>
          </p:txBody>
        </p:sp>
        <p:sp>
          <p:nvSpPr>
            <p:cNvPr id="6159" name="Line 20"/>
            <p:cNvSpPr>
              <a:spLocks noChangeShapeType="1"/>
            </p:cNvSpPr>
            <p:nvPr/>
          </p:nvSpPr>
          <p:spPr bwMode="auto">
            <a:xfrm>
              <a:off x="3552" y="2784"/>
              <a:ext cx="432" cy="0"/>
            </a:xfrm>
            <a:prstGeom prst="line">
              <a:avLst/>
            </a:prstGeom>
            <a:noFill/>
            <a:ln w="9525">
              <a:solidFill>
                <a:schemeClr val="tx1"/>
              </a:solidFill>
              <a:round/>
              <a:headEnd/>
              <a:tailEnd type="triangle" w="med" len="med"/>
            </a:ln>
          </p:spPr>
          <p:txBody>
            <a:bodyPr/>
            <a:lstStyle/>
            <a:p>
              <a:endParaRPr lang="es-PR"/>
            </a:p>
          </p:txBody>
        </p:sp>
        <p:sp>
          <p:nvSpPr>
            <p:cNvPr id="6160" name="Line 21"/>
            <p:cNvSpPr>
              <a:spLocks noChangeShapeType="1"/>
            </p:cNvSpPr>
            <p:nvPr/>
          </p:nvSpPr>
          <p:spPr bwMode="auto">
            <a:xfrm flipH="1" flipV="1">
              <a:off x="1584" y="2112"/>
              <a:ext cx="432" cy="192"/>
            </a:xfrm>
            <a:prstGeom prst="line">
              <a:avLst/>
            </a:prstGeom>
            <a:noFill/>
            <a:ln w="9525">
              <a:solidFill>
                <a:schemeClr val="tx1"/>
              </a:solidFill>
              <a:round/>
              <a:headEnd/>
              <a:tailEnd type="triangle" w="med" len="med"/>
            </a:ln>
          </p:spPr>
          <p:txBody>
            <a:bodyPr/>
            <a:lstStyle/>
            <a:p>
              <a:endParaRPr lang="es-PR"/>
            </a:p>
          </p:txBody>
        </p:sp>
        <p:sp>
          <p:nvSpPr>
            <p:cNvPr id="6161" name="Line 22"/>
            <p:cNvSpPr>
              <a:spLocks noChangeShapeType="1"/>
            </p:cNvSpPr>
            <p:nvPr/>
          </p:nvSpPr>
          <p:spPr bwMode="auto">
            <a:xfrm flipH="1" flipV="1">
              <a:off x="1680" y="1488"/>
              <a:ext cx="624" cy="240"/>
            </a:xfrm>
            <a:prstGeom prst="line">
              <a:avLst/>
            </a:prstGeom>
            <a:noFill/>
            <a:ln w="9525">
              <a:solidFill>
                <a:schemeClr val="tx1"/>
              </a:solidFill>
              <a:round/>
              <a:headEnd/>
              <a:tailEnd type="triangle" w="med" len="med"/>
            </a:ln>
          </p:spPr>
          <p:txBody>
            <a:bodyPr/>
            <a:lstStyle/>
            <a:p>
              <a:endParaRPr lang="es-PR"/>
            </a:p>
          </p:txBody>
        </p:sp>
        <p:sp>
          <p:nvSpPr>
            <p:cNvPr id="6162" name="Line 23"/>
            <p:cNvSpPr>
              <a:spLocks noChangeShapeType="1"/>
            </p:cNvSpPr>
            <p:nvPr/>
          </p:nvSpPr>
          <p:spPr bwMode="auto">
            <a:xfrm flipV="1">
              <a:off x="3696" y="1680"/>
              <a:ext cx="528" cy="240"/>
            </a:xfrm>
            <a:prstGeom prst="line">
              <a:avLst/>
            </a:prstGeom>
            <a:noFill/>
            <a:ln w="9525">
              <a:solidFill>
                <a:schemeClr val="tx1"/>
              </a:solidFill>
              <a:round/>
              <a:headEnd/>
              <a:tailEnd type="triangle" w="med" len="med"/>
            </a:ln>
          </p:spPr>
          <p:txBody>
            <a:bodyPr/>
            <a:lstStyle/>
            <a:p>
              <a:endParaRPr lang="es-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s-PR" sz="3600" smtClean="0">
                <a:effectLst/>
              </a:rPr>
              <a:t>Componentes Básicos de un Sistema de Computadoras:</a:t>
            </a:r>
          </a:p>
        </p:txBody>
      </p:sp>
      <p:sp>
        <p:nvSpPr>
          <p:cNvPr id="168966" name="Rectangle 6"/>
          <p:cNvSpPr>
            <a:spLocks noChangeArrowheads="1"/>
          </p:cNvSpPr>
          <p:nvPr/>
        </p:nvSpPr>
        <p:spPr bwMode="auto">
          <a:xfrm>
            <a:off x="0" y="1905000"/>
            <a:ext cx="7086600" cy="4359275"/>
          </a:xfrm>
          <a:prstGeom prst="rect">
            <a:avLst/>
          </a:prstGeom>
          <a:noFill/>
          <a:ln w="9525">
            <a:noFill/>
            <a:miter lim="800000"/>
            <a:headEnd/>
            <a:tailEnd/>
          </a:ln>
          <a:effectLst/>
        </p:spPr>
        <p:txBody>
          <a:bodyPr>
            <a:spAutoFit/>
          </a:bodyPr>
          <a:lstStyle/>
          <a:p>
            <a:pPr lvl="1">
              <a:buFontTx/>
              <a:buChar char="•"/>
              <a:defRPr/>
            </a:pPr>
            <a:r>
              <a:rPr lang="es-PR" sz="2000"/>
              <a:t> </a:t>
            </a:r>
            <a:r>
              <a:rPr lang="es-PR" sz="2000" b="1">
                <a:effectLst>
                  <a:outerShdw blurRad="38100" dist="38100" dir="2700000" algn="tl">
                    <a:srgbClr val="C0C0C0"/>
                  </a:outerShdw>
                </a:effectLst>
              </a:rPr>
              <a:t>Monitor</a:t>
            </a:r>
            <a:r>
              <a:rPr lang="es-PR" sz="2000"/>
              <a:t> – dispositivo que muestra textos </a:t>
            </a:r>
          </a:p>
          <a:p>
            <a:pPr lvl="1">
              <a:defRPr/>
            </a:pPr>
            <a:r>
              <a:rPr lang="es-PR" sz="2000"/>
              <a:t>  e imágenes generados por la computadora.</a:t>
            </a:r>
          </a:p>
          <a:p>
            <a:pPr lvl="1">
              <a:buFontTx/>
              <a:buChar char="•"/>
              <a:defRPr/>
            </a:pPr>
            <a:r>
              <a:rPr lang="es-PR" sz="2000"/>
              <a:t> </a:t>
            </a:r>
            <a:r>
              <a:rPr lang="es-PR" sz="2000" b="1">
                <a:effectLst>
                  <a:outerShdw blurRad="38100" dist="38100" dir="2700000" algn="tl">
                    <a:srgbClr val="C0C0C0"/>
                  </a:outerShdw>
                </a:effectLst>
              </a:rPr>
              <a:t>Teclado</a:t>
            </a:r>
            <a:r>
              <a:rPr lang="es-PR" sz="2000"/>
              <a:t> – dispositivo que permite introducir  </a:t>
            </a:r>
          </a:p>
          <a:p>
            <a:pPr lvl="1">
              <a:defRPr/>
            </a:pPr>
            <a:r>
              <a:rPr lang="es-PR" sz="2000"/>
              <a:t>   información o instrucciones en una </a:t>
            </a:r>
          </a:p>
          <a:p>
            <a:pPr lvl="1">
              <a:defRPr/>
            </a:pPr>
            <a:r>
              <a:rPr lang="es-PR" sz="2000"/>
              <a:t>   computadora.</a:t>
            </a:r>
          </a:p>
          <a:p>
            <a:pPr lvl="1">
              <a:buFontTx/>
              <a:buChar char="•"/>
              <a:defRPr/>
            </a:pPr>
            <a:r>
              <a:rPr lang="es-PR" sz="2000"/>
              <a:t> </a:t>
            </a:r>
            <a:r>
              <a:rPr lang="es-PR" sz="2000" b="1">
                <a:effectLst>
                  <a:outerShdw blurRad="38100" dist="38100" dir="2700000" algn="tl">
                    <a:srgbClr val="C0C0C0"/>
                  </a:outerShdw>
                </a:effectLst>
              </a:rPr>
              <a:t>Unidad</a:t>
            </a:r>
            <a:r>
              <a:rPr lang="es-PR" sz="2000"/>
              <a:t> </a:t>
            </a:r>
            <a:r>
              <a:rPr lang="es-PR" sz="2000" b="1">
                <a:effectLst>
                  <a:outerShdw blurRad="38100" dist="38100" dir="2700000" algn="tl">
                    <a:srgbClr val="C0C0C0"/>
                  </a:outerShdw>
                </a:effectLst>
              </a:rPr>
              <a:t>del</a:t>
            </a:r>
            <a:r>
              <a:rPr lang="es-PR" sz="2000"/>
              <a:t> </a:t>
            </a:r>
            <a:r>
              <a:rPr lang="es-PR" sz="2000" b="1">
                <a:effectLst>
                  <a:outerShdw blurRad="38100" dist="38100" dir="2700000" algn="tl">
                    <a:srgbClr val="C0C0C0"/>
                  </a:outerShdw>
                </a:effectLst>
              </a:rPr>
              <a:t>sistema</a:t>
            </a:r>
            <a:r>
              <a:rPr lang="es-PR" sz="2000"/>
              <a:t> – es la caja de la  </a:t>
            </a:r>
          </a:p>
          <a:p>
            <a:pPr lvl="1">
              <a:defRPr/>
            </a:pPr>
            <a:r>
              <a:rPr lang="es-PR" sz="2000"/>
              <a:t>  computadora que contiene la mayoría de los   </a:t>
            </a:r>
          </a:p>
          <a:p>
            <a:pPr lvl="1">
              <a:defRPr/>
            </a:pPr>
            <a:r>
              <a:rPr lang="es-PR" sz="2000"/>
              <a:t> principales componentes de proceso.</a:t>
            </a:r>
          </a:p>
          <a:p>
            <a:pPr lvl="1">
              <a:buFontTx/>
              <a:buChar char="•"/>
              <a:defRPr/>
            </a:pPr>
            <a:r>
              <a:rPr lang="es-PR" sz="2000"/>
              <a:t> </a:t>
            </a:r>
            <a:r>
              <a:rPr lang="es-PR" sz="2000" b="1">
                <a:effectLst>
                  <a:outerShdw blurRad="38100" dist="38100" dir="2700000" algn="tl">
                    <a:srgbClr val="C0C0C0"/>
                  </a:outerShdw>
                </a:effectLst>
              </a:rPr>
              <a:t>Mouse</a:t>
            </a:r>
            <a:r>
              <a:rPr lang="es-PR" sz="2000"/>
              <a:t> – es un dispositivo manual que permite </a:t>
            </a:r>
          </a:p>
          <a:p>
            <a:pPr lvl="1">
              <a:defRPr/>
            </a:pPr>
            <a:r>
              <a:rPr lang="es-PR" sz="2000"/>
              <a:t>  seleccionar o mover “items” en la pantalla del  </a:t>
            </a:r>
          </a:p>
          <a:p>
            <a:pPr lvl="1">
              <a:defRPr/>
            </a:pPr>
            <a:r>
              <a:rPr lang="es-PR" sz="2000"/>
              <a:t>  monitor.</a:t>
            </a:r>
          </a:p>
          <a:p>
            <a:pPr lvl="1">
              <a:buFontTx/>
              <a:buChar char="•"/>
              <a:defRPr/>
            </a:pPr>
            <a:r>
              <a:rPr lang="es-PR" sz="2000"/>
              <a:t> </a:t>
            </a:r>
            <a:r>
              <a:rPr lang="es-PR" sz="2000" b="1">
                <a:effectLst>
                  <a:outerShdw blurRad="38100" dist="38100" dir="2700000" algn="tl">
                    <a:srgbClr val="C0C0C0"/>
                  </a:outerShdw>
                </a:effectLst>
              </a:rPr>
              <a:t>Impresora</a:t>
            </a:r>
            <a:r>
              <a:rPr lang="es-PR" sz="2000"/>
              <a:t> – dispositivo</a:t>
            </a:r>
            <a:r>
              <a:rPr lang="es-PR"/>
              <a:t> </a:t>
            </a:r>
            <a:r>
              <a:rPr lang="es-PR" sz="2000"/>
              <a:t>que produce copia en </a:t>
            </a:r>
          </a:p>
          <a:p>
            <a:pPr lvl="1">
              <a:defRPr/>
            </a:pPr>
            <a:r>
              <a:rPr lang="es-PR" sz="2000"/>
              <a:t>  papel de los documentos que crea la   </a:t>
            </a:r>
          </a:p>
          <a:p>
            <a:pPr lvl="1">
              <a:defRPr/>
            </a:pPr>
            <a:r>
              <a:rPr lang="es-PR" sz="2000"/>
              <a:t>  computadora.</a:t>
            </a:r>
          </a:p>
        </p:txBody>
      </p:sp>
      <p:grpSp>
        <p:nvGrpSpPr>
          <p:cNvPr id="7172" name="Group 7"/>
          <p:cNvGrpSpPr>
            <a:grpSpLocks/>
          </p:cNvGrpSpPr>
          <p:nvPr/>
        </p:nvGrpSpPr>
        <p:grpSpPr bwMode="auto">
          <a:xfrm>
            <a:off x="5562600" y="2057400"/>
            <a:ext cx="3276600" cy="4073525"/>
            <a:chOff x="1776" y="1296"/>
            <a:chExt cx="2064" cy="2566"/>
          </a:xfrm>
        </p:grpSpPr>
        <p:pic>
          <p:nvPicPr>
            <p:cNvPr id="7173" name="Picture 8"/>
            <p:cNvPicPr>
              <a:picLocks noChangeAspect="1" noChangeArrowheads="1"/>
            </p:cNvPicPr>
            <p:nvPr/>
          </p:nvPicPr>
          <p:blipFill>
            <a:blip r:embed="rId2" cstate="print">
              <a:clrChange>
                <a:clrFrom>
                  <a:srgbClr val="FFFFFF"/>
                </a:clrFrom>
                <a:clrTo>
                  <a:srgbClr val="FFFFFF">
                    <a:alpha val="0"/>
                  </a:srgbClr>
                </a:clrTo>
              </a:clrChange>
            </a:blip>
            <a:srcRect l="27835" r="35051" b="58090"/>
            <a:stretch>
              <a:fillRect/>
            </a:stretch>
          </p:blipFill>
          <p:spPr bwMode="auto">
            <a:xfrm>
              <a:off x="1776" y="1296"/>
              <a:ext cx="2064" cy="1720"/>
            </a:xfrm>
            <a:prstGeom prst="rect">
              <a:avLst/>
            </a:prstGeom>
            <a:noFill/>
            <a:ln w="9525">
              <a:noFill/>
              <a:miter lim="800000"/>
              <a:headEnd/>
              <a:tailEnd/>
            </a:ln>
          </p:spPr>
        </p:pic>
        <p:pic>
          <p:nvPicPr>
            <p:cNvPr id="7174" name="Picture 9"/>
            <p:cNvPicPr>
              <a:picLocks noChangeAspect="1" noChangeArrowheads="1"/>
            </p:cNvPicPr>
            <p:nvPr/>
          </p:nvPicPr>
          <p:blipFill>
            <a:blip r:embed="rId3" cstate="print">
              <a:clrChange>
                <a:clrFrom>
                  <a:srgbClr val="FEFEFE"/>
                </a:clrFrom>
                <a:clrTo>
                  <a:srgbClr val="FEFEFE">
                    <a:alpha val="0"/>
                  </a:srgbClr>
                </a:clrTo>
              </a:clrChange>
            </a:blip>
            <a:srcRect l="45070" b="35484"/>
            <a:stretch>
              <a:fillRect/>
            </a:stretch>
          </p:blipFill>
          <p:spPr bwMode="auto">
            <a:xfrm>
              <a:off x="1968" y="2976"/>
              <a:ext cx="1728" cy="88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4638"/>
            <a:ext cx="8458200" cy="792162"/>
          </a:xfrm>
        </p:spPr>
        <p:txBody>
          <a:bodyPr/>
          <a:lstStyle/>
          <a:p>
            <a:pPr eaLnBrk="1" hangingPunct="1">
              <a:defRPr/>
            </a:pPr>
            <a:r>
              <a:rPr lang="es-PR" sz="2800" smtClean="0"/>
              <a:t>Operaciones Básicas de una Computadora:</a:t>
            </a:r>
          </a:p>
        </p:txBody>
      </p:sp>
      <p:sp>
        <p:nvSpPr>
          <p:cNvPr id="149509" name="Rectangle 5"/>
          <p:cNvSpPr>
            <a:spLocks noGrp="1" noChangeArrowheads="1"/>
          </p:cNvSpPr>
          <p:nvPr>
            <p:ph type="body" idx="1"/>
          </p:nvPr>
        </p:nvSpPr>
        <p:spPr>
          <a:xfrm>
            <a:off x="381000" y="1371600"/>
            <a:ext cx="7086600" cy="2286000"/>
          </a:xfrm>
        </p:spPr>
        <p:txBody>
          <a:bodyPr/>
          <a:lstStyle/>
          <a:p>
            <a:pPr eaLnBrk="1" hangingPunct="1">
              <a:defRPr/>
            </a:pPr>
            <a:r>
              <a:rPr lang="es-PR" sz="2200" b="1" dirty="0" smtClean="0">
                <a:solidFill>
                  <a:srgbClr val="33CC33"/>
                </a:solidFill>
                <a:effectLst>
                  <a:outerShdw blurRad="38100" dist="38100" dir="2700000" algn="tl">
                    <a:srgbClr val="C0C0C0"/>
                  </a:outerShdw>
                </a:effectLst>
              </a:rPr>
              <a:t>Input</a:t>
            </a:r>
            <a:r>
              <a:rPr lang="es-PR" sz="2200" dirty="0" smtClean="0"/>
              <a:t> - Entrada de datos</a:t>
            </a:r>
          </a:p>
          <a:p>
            <a:pPr eaLnBrk="1" hangingPunct="1">
              <a:defRPr/>
            </a:pPr>
            <a:r>
              <a:rPr lang="es-PR" sz="2200" b="1" dirty="0" err="1" smtClean="0">
                <a:solidFill>
                  <a:srgbClr val="FF3300"/>
                </a:solidFill>
                <a:effectLst>
                  <a:outerShdw blurRad="38100" dist="38100" dir="2700000" algn="tl">
                    <a:srgbClr val="C0C0C0"/>
                  </a:outerShdw>
                </a:effectLst>
              </a:rPr>
              <a:t>Process</a:t>
            </a:r>
            <a:r>
              <a:rPr lang="es-PR" sz="2200" dirty="0" smtClean="0"/>
              <a:t> - Procesamiento y manejo de los datos.</a:t>
            </a:r>
          </a:p>
          <a:p>
            <a:pPr eaLnBrk="1" hangingPunct="1">
              <a:defRPr/>
            </a:pPr>
            <a:r>
              <a:rPr lang="es-PR" sz="2200" b="1" dirty="0" smtClean="0">
                <a:solidFill>
                  <a:srgbClr val="0066FF"/>
                </a:solidFill>
                <a:effectLst>
                  <a:outerShdw blurRad="38100" dist="38100" dir="2700000" algn="tl">
                    <a:srgbClr val="C0C0C0"/>
                  </a:outerShdw>
                </a:effectLst>
              </a:rPr>
              <a:t>Storage</a:t>
            </a:r>
            <a:r>
              <a:rPr lang="es-PR" sz="2200" dirty="0" smtClean="0"/>
              <a:t> - Almacenamiento de la información.</a:t>
            </a:r>
          </a:p>
          <a:p>
            <a:pPr eaLnBrk="1" hangingPunct="1">
              <a:defRPr/>
            </a:pPr>
            <a:r>
              <a:rPr lang="es-PR" sz="2200" b="1" dirty="0" smtClean="0">
                <a:solidFill>
                  <a:srgbClr val="CC0099"/>
                </a:solidFill>
                <a:effectLst>
                  <a:outerShdw blurRad="38100" dist="38100" dir="2700000" algn="tl">
                    <a:srgbClr val="C0C0C0"/>
                  </a:outerShdw>
                </a:effectLst>
              </a:rPr>
              <a:t>Output</a:t>
            </a:r>
            <a:r>
              <a:rPr lang="es-PR" sz="2200" dirty="0" smtClean="0"/>
              <a:t> – Salida de los resultados.</a:t>
            </a:r>
          </a:p>
          <a:p>
            <a:pPr eaLnBrk="1" hangingPunct="1">
              <a:defRPr/>
            </a:pPr>
            <a:r>
              <a:rPr lang="es-PR" sz="2200" b="1" dirty="0" err="1" smtClean="0">
                <a:solidFill>
                  <a:srgbClr val="7030A0"/>
                </a:solidFill>
                <a:effectLst>
                  <a:outerShdw blurRad="38100" dist="38100" dir="2700000" algn="tl">
                    <a:srgbClr val="000000">
                      <a:alpha val="43137"/>
                    </a:srgbClr>
                  </a:outerShdw>
                </a:effectLst>
              </a:rPr>
              <a:t>Comunication</a:t>
            </a:r>
            <a:r>
              <a:rPr lang="es-PR" sz="2200" dirty="0" smtClean="0"/>
              <a:t> – Permiten la comunicación</a:t>
            </a:r>
          </a:p>
        </p:txBody>
      </p:sp>
      <p:grpSp>
        <p:nvGrpSpPr>
          <p:cNvPr id="15364" name="Group 16"/>
          <p:cNvGrpSpPr>
            <a:grpSpLocks/>
          </p:cNvGrpSpPr>
          <p:nvPr/>
        </p:nvGrpSpPr>
        <p:grpSpPr bwMode="auto">
          <a:xfrm>
            <a:off x="914400" y="2743200"/>
            <a:ext cx="7391400" cy="4038600"/>
            <a:chOff x="384" y="1728"/>
            <a:chExt cx="4656" cy="2544"/>
          </a:xfrm>
        </p:grpSpPr>
        <p:pic>
          <p:nvPicPr>
            <p:cNvPr id="15365"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2" y="1728"/>
              <a:ext cx="4272" cy="2390"/>
            </a:xfrm>
            <a:prstGeom prst="rect">
              <a:avLst/>
            </a:prstGeom>
            <a:noFill/>
            <a:ln w="9525">
              <a:noFill/>
              <a:miter lim="800000"/>
              <a:headEnd/>
              <a:tailEnd/>
            </a:ln>
          </p:spPr>
        </p:pic>
        <p:sp>
          <p:nvSpPr>
            <p:cNvPr id="15366" name="Oval 8"/>
            <p:cNvSpPr>
              <a:spLocks noChangeArrowheads="1"/>
            </p:cNvSpPr>
            <p:nvPr/>
          </p:nvSpPr>
          <p:spPr bwMode="auto">
            <a:xfrm>
              <a:off x="384" y="2304"/>
              <a:ext cx="1728" cy="1488"/>
            </a:xfrm>
            <a:prstGeom prst="ellipse">
              <a:avLst/>
            </a:prstGeom>
            <a:noFill/>
            <a:ln w="28575">
              <a:solidFill>
                <a:srgbClr val="33CC33"/>
              </a:solidFill>
              <a:round/>
              <a:headEnd/>
              <a:tailEnd/>
            </a:ln>
          </p:spPr>
          <p:txBody>
            <a:bodyPr wrap="none" anchor="ctr"/>
            <a:lstStyle/>
            <a:p>
              <a:endParaRPr lang="en-US"/>
            </a:p>
          </p:txBody>
        </p:sp>
        <p:sp>
          <p:nvSpPr>
            <p:cNvPr id="15367" name="Rectangle 9"/>
            <p:cNvSpPr>
              <a:spLocks noChangeArrowheads="1"/>
            </p:cNvSpPr>
            <p:nvPr/>
          </p:nvSpPr>
          <p:spPr bwMode="auto">
            <a:xfrm>
              <a:off x="912" y="3408"/>
              <a:ext cx="672" cy="192"/>
            </a:xfrm>
            <a:prstGeom prst="rect">
              <a:avLst/>
            </a:prstGeom>
            <a:solidFill>
              <a:srgbClr val="FFFF99"/>
            </a:solidFill>
            <a:ln w="9525">
              <a:solidFill>
                <a:srgbClr val="33CC33"/>
              </a:solidFill>
              <a:miter lim="800000"/>
              <a:headEnd/>
              <a:tailEnd/>
            </a:ln>
          </p:spPr>
          <p:txBody>
            <a:bodyPr wrap="none" anchor="ctr"/>
            <a:lstStyle/>
            <a:p>
              <a:pPr algn="ctr"/>
              <a:r>
                <a:rPr lang="es-PR" sz="1200" b="1"/>
                <a:t>Input</a:t>
              </a:r>
            </a:p>
          </p:txBody>
        </p:sp>
        <p:sp>
          <p:nvSpPr>
            <p:cNvPr id="15368" name="Oval 10"/>
            <p:cNvSpPr>
              <a:spLocks noChangeArrowheads="1"/>
            </p:cNvSpPr>
            <p:nvPr/>
          </p:nvSpPr>
          <p:spPr bwMode="auto">
            <a:xfrm>
              <a:off x="1728" y="3360"/>
              <a:ext cx="1920" cy="912"/>
            </a:xfrm>
            <a:prstGeom prst="ellipse">
              <a:avLst/>
            </a:prstGeom>
            <a:noFill/>
            <a:ln w="28575">
              <a:solidFill>
                <a:srgbClr val="0066FF"/>
              </a:solidFill>
              <a:round/>
              <a:headEnd/>
              <a:tailEnd/>
            </a:ln>
          </p:spPr>
          <p:txBody>
            <a:bodyPr wrap="none" anchor="ctr"/>
            <a:lstStyle/>
            <a:p>
              <a:endParaRPr lang="en-US"/>
            </a:p>
          </p:txBody>
        </p:sp>
        <p:sp>
          <p:nvSpPr>
            <p:cNvPr id="15369" name="Oval 11"/>
            <p:cNvSpPr>
              <a:spLocks noChangeArrowheads="1"/>
            </p:cNvSpPr>
            <p:nvPr/>
          </p:nvSpPr>
          <p:spPr bwMode="auto">
            <a:xfrm>
              <a:off x="2016" y="2160"/>
              <a:ext cx="1392" cy="1152"/>
            </a:xfrm>
            <a:prstGeom prst="ellipse">
              <a:avLst/>
            </a:prstGeom>
            <a:noFill/>
            <a:ln w="28575">
              <a:solidFill>
                <a:srgbClr val="FF3300"/>
              </a:solidFill>
              <a:round/>
              <a:headEnd/>
              <a:tailEnd/>
            </a:ln>
          </p:spPr>
          <p:txBody>
            <a:bodyPr wrap="none" anchor="ctr"/>
            <a:lstStyle/>
            <a:p>
              <a:endParaRPr lang="en-US"/>
            </a:p>
          </p:txBody>
        </p:sp>
        <p:sp>
          <p:nvSpPr>
            <p:cNvPr id="15370" name="Rectangle 12"/>
            <p:cNvSpPr>
              <a:spLocks noChangeArrowheads="1"/>
            </p:cNvSpPr>
            <p:nvPr/>
          </p:nvSpPr>
          <p:spPr bwMode="auto">
            <a:xfrm>
              <a:off x="2352" y="3120"/>
              <a:ext cx="672" cy="192"/>
            </a:xfrm>
            <a:prstGeom prst="rect">
              <a:avLst/>
            </a:prstGeom>
            <a:solidFill>
              <a:srgbClr val="FFFF99"/>
            </a:solidFill>
            <a:ln w="9525">
              <a:solidFill>
                <a:srgbClr val="FF3300"/>
              </a:solidFill>
              <a:miter lim="800000"/>
              <a:headEnd/>
              <a:tailEnd/>
            </a:ln>
          </p:spPr>
          <p:txBody>
            <a:bodyPr wrap="none" anchor="ctr"/>
            <a:lstStyle/>
            <a:p>
              <a:pPr algn="ctr"/>
              <a:r>
                <a:rPr lang="es-PR" sz="1200" b="1"/>
                <a:t>Process</a:t>
              </a:r>
            </a:p>
          </p:txBody>
        </p:sp>
        <p:sp>
          <p:nvSpPr>
            <p:cNvPr id="15371" name="Rectangle 13"/>
            <p:cNvSpPr>
              <a:spLocks noChangeArrowheads="1"/>
            </p:cNvSpPr>
            <p:nvPr/>
          </p:nvSpPr>
          <p:spPr bwMode="auto">
            <a:xfrm>
              <a:off x="2256" y="3984"/>
              <a:ext cx="816" cy="192"/>
            </a:xfrm>
            <a:prstGeom prst="rect">
              <a:avLst/>
            </a:prstGeom>
            <a:solidFill>
              <a:srgbClr val="FFFF99"/>
            </a:solidFill>
            <a:ln w="9525">
              <a:solidFill>
                <a:srgbClr val="0066FF"/>
              </a:solidFill>
              <a:miter lim="800000"/>
              <a:headEnd/>
              <a:tailEnd/>
            </a:ln>
          </p:spPr>
          <p:txBody>
            <a:bodyPr wrap="none" anchor="ctr"/>
            <a:lstStyle/>
            <a:p>
              <a:pPr algn="ctr"/>
              <a:r>
                <a:rPr lang="es-PR" sz="1200" b="1"/>
                <a:t>Storage</a:t>
              </a:r>
            </a:p>
          </p:txBody>
        </p:sp>
        <p:sp>
          <p:nvSpPr>
            <p:cNvPr id="15372" name="Oval 14"/>
            <p:cNvSpPr>
              <a:spLocks noChangeArrowheads="1"/>
            </p:cNvSpPr>
            <p:nvPr/>
          </p:nvSpPr>
          <p:spPr bwMode="auto">
            <a:xfrm>
              <a:off x="3312" y="1728"/>
              <a:ext cx="1728" cy="1968"/>
            </a:xfrm>
            <a:prstGeom prst="ellipse">
              <a:avLst/>
            </a:prstGeom>
            <a:noFill/>
            <a:ln w="28575">
              <a:solidFill>
                <a:srgbClr val="CC0099"/>
              </a:solidFill>
              <a:round/>
              <a:headEnd/>
              <a:tailEnd/>
            </a:ln>
          </p:spPr>
          <p:txBody>
            <a:bodyPr wrap="none" anchor="ctr"/>
            <a:lstStyle/>
            <a:p>
              <a:endParaRPr lang="en-US"/>
            </a:p>
          </p:txBody>
        </p:sp>
        <p:sp>
          <p:nvSpPr>
            <p:cNvPr id="15373" name="Rectangle 15"/>
            <p:cNvSpPr>
              <a:spLocks noChangeArrowheads="1"/>
            </p:cNvSpPr>
            <p:nvPr/>
          </p:nvSpPr>
          <p:spPr bwMode="auto">
            <a:xfrm>
              <a:off x="3792" y="3360"/>
              <a:ext cx="672" cy="192"/>
            </a:xfrm>
            <a:prstGeom prst="rect">
              <a:avLst/>
            </a:prstGeom>
            <a:solidFill>
              <a:srgbClr val="FFFF99"/>
            </a:solidFill>
            <a:ln w="9525">
              <a:solidFill>
                <a:srgbClr val="CC0099"/>
              </a:solidFill>
              <a:miter lim="800000"/>
              <a:headEnd/>
              <a:tailEnd/>
            </a:ln>
          </p:spPr>
          <p:txBody>
            <a:bodyPr wrap="none" anchor="ctr"/>
            <a:lstStyle/>
            <a:p>
              <a:pPr algn="ctr"/>
              <a:r>
                <a:rPr lang="es-PR" sz="1200" b="1"/>
                <a:t>Output</a:t>
              </a:r>
              <a:endParaRPr lang="es-PR" sz="140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1077</Words>
  <Application>Microsoft Office PowerPoint</Application>
  <PresentationFormat>On-screen Show (4:3)</PresentationFormat>
  <Paragraphs>223</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Introducción a las Computadoras Profesor: J. Romero</vt:lpstr>
      <vt:lpstr>¿Qué es una Computadora?</vt:lpstr>
      <vt:lpstr>La Computadora</vt:lpstr>
      <vt:lpstr>La Computadora</vt:lpstr>
      <vt:lpstr>Tipos de computadoras</vt:lpstr>
      <vt:lpstr>Equipo Físico de la Computadora  Hardware</vt:lpstr>
      <vt:lpstr>Componentes Básicos de un Sistema de Computadoras:</vt:lpstr>
      <vt:lpstr>Componentes Básicos de un Sistema de Computadoras:</vt:lpstr>
      <vt:lpstr>Operaciones Básicas de una Computadora:</vt:lpstr>
      <vt:lpstr>Dispositivos de Entrada (input)</vt:lpstr>
      <vt:lpstr>Dispositivos de Entrada (input)</vt:lpstr>
      <vt:lpstr>Dispositivo de Procesamiento (process) CPU</vt:lpstr>
      <vt:lpstr>Dispositivo de Procesamiento (process) CPU</vt:lpstr>
      <vt:lpstr>PowerPoint Presentation</vt:lpstr>
      <vt:lpstr>Dispositivo de Procesamiento (process) (Central Procesing Unit o CPU)</vt:lpstr>
      <vt:lpstr>Dispositivo de Procesamiento (process) (Central Procesing Unit o CPU)</vt:lpstr>
      <vt:lpstr>Dispositivo de Procesamiento (process) (Central Procesing Unit o CPU)</vt:lpstr>
      <vt:lpstr>Dispositivo de Procesamiento (process) (Memoria RAM)</vt:lpstr>
      <vt:lpstr>Dispositivo de Procesamiento (process) (Memoria RAM)</vt:lpstr>
      <vt:lpstr>Dispositivo de Procesamiento (process) (Memoria RAM)</vt:lpstr>
      <vt:lpstr>El prosesamiento</vt:lpstr>
      <vt:lpstr>El Sistema Binario</vt:lpstr>
      <vt:lpstr>El Sistema Binario</vt:lpstr>
      <vt:lpstr>Dispositivos de Almacenamiento Permanente (storage)</vt:lpstr>
      <vt:lpstr>Dispositivos de Almacenamiento Permanente (storage)</vt:lpstr>
      <vt:lpstr>Dispositivos de Salida (output)</vt:lpstr>
      <vt:lpstr>Dispositivos de Salida (output)</vt:lpstr>
      <vt:lpstr>Dispositivos de Comunicación</vt:lpstr>
      <vt:lpstr>Programas (Software)</vt:lpstr>
      <vt:lpstr>Lenguajes de Programación</vt:lpstr>
      <vt:lpstr>Software para “Hardware”</vt:lpstr>
      <vt:lpstr>Software de Sistema  (Sistemas Operativos)</vt:lpstr>
      <vt:lpstr>Software de Sistema  (Sistemas Operativos)</vt:lpstr>
      <vt:lpstr>Familia Windows </vt:lpstr>
      <vt:lpstr>Software de Sistema  (Windows Family)</vt:lpstr>
      <vt:lpstr>Software de Aplicación</vt:lpstr>
      <vt:lpstr>Aplicaciones para oficinas</vt:lpstr>
      <vt:lpstr>Software de Aplicación</vt:lpstr>
    </vt:vector>
  </TitlesOfParts>
  <Company>IBCRM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Introducción  a las Computadoras</dc:title>
  <dc:creator>SR. BENJAMIN PADILLA</dc:creator>
  <cp:lastModifiedBy>JAVIER ROMERO</cp:lastModifiedBy>
  <cp:revision>118</cp:revision>
  <dcterms:created xsi:type="dcterms:W3CDTF">2003-01-10T02:43:56Z</dcterms:created>
  <dcterms:modified xsi:type="dcterms:W3CDTF">2013-01-27T17:08:37Z</dcterms:modified>
</cp:coreProperties>
</file>