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90" r:id="rId3"/>
    <p:sldId id="258" r:id="rId4"/>
    <p:sldId id="260" r:id="rId5"/>
    <p:sldId id="261" r:id="rId6"/>
    <p:sldId id="268" r:id="rId7"/>
    <p:sldId id="262" r:id="rId8"/>
    <p:sldId id="269" r:id="rId9"/>
    <p:sldId id="263" r:id="rId10"/>
    <p:sldId id="270" r:id="rId11"/>
    <p:sldId id="264" r:id="rId12"/>
    <p:sldId id="276" r:id="rId13"/>
    <p:sldId id="271" r:id="rId14"/>
    <p:sldId id="265" r:id="rId15"/>
    <p:sldId id="272" r:id="rId16"/>
    <p:sldId id="266" r:id="rId17"/>
    <p:sldId id="267" r:id="rId18"/>
    <p:sldId id="289" r:id="rId19"/>
    <p:sldId id="259" r:id="rId20"/>
    <p:sldId id="288" r:id="rId21"/>
    <p:sldId id="275" r:id="rId22"/>
    <p:sldId id="273" r:id="rId23"/>
    <p:sldId id="274" r:id="rId24"/>
    <p:sldId id="277" r:id="rId25"/>
    <p:sldId id="278" r:id="rId26"/>
    <p:sldId id="279" r:id="rId27"/>
    <p:sldId id="280" r:id="rId28"/>
    <p:sldId id="281" r:id="rId29"/>
    <p:sldId id="282" r:id="rId30"/>
    <p:sldId id="283" r:id="rId31"/>
    <p:sldId id="284" r:id="rId32"/>
    <p:sldId id="285" r:id="rId33"/>
    <p:sldId id="286" r:id="rId34"/>
    <p:sldId id="287" r:id="rId3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17" name="16 Marcador de pie de página"/>
          <p:cNvSpPr>
            <a:spLocks noGrp="1"/>
          </p:cNvSpPr>
          <p:nvPr>
            <p:ph type="ftr" sz="quarter" idx="11"/>
          </p:nvPr>
        </p:nvSpPr>
        <p:spPr/>
        <p:txBody>
          <a:bodyPr/>
          <a:lstStyle/>
          <a:p>
            <a:endParaRPr lang="es-CO"/>
          </a:p>
        </p:txBody>
      </p:sp>
      <p:sp>
        <p:nvSpPr>
          <p:cNvPr id="29" name="28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a:xfrm>
            <a:off x="7924800" y="6416675"/>
            <a:ext cx="762000" cy="365125"/>
          </a:xfrm>
        </p:spPr>
        <p:txBody>
          <a:bodyPr/>
          <a:lstStyle/>
          <a:p>
            <a:fld id="{D26AEFD9-7CB9-433C-8689-DDD01ABBE4CE}"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419EAB6-3F25-40E4-BECB-D6EFACDF5714}" type="datetimeFigureOut">
              <a:rPr lang="es-CO" smtClean="0"/>
              <a:t>08/05/2012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D26AEFD9-7CB9-433C-8689-DDD01ABBE4CE}"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19EAB6-3F25-40E4-BECB-D6EFACDF5714}" type="datetimeFigureOut">
              <a:rPr lang="es-CO" smtClean="0"/>
              <a:t>08/05/2012</a:t>
            </a:fld>
            <a:endParaRPr lang="es-CO"/>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CO"/>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26AEFD9-7CB9-433C-8689-DDD01ABBE4CE}"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conexionentredoscomputadoras.wikispaces.com/repetido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legsa.com.ar/Dic/dispositivo.php" TargetMode="External"/><Relationship Id="rId2" Type="http://schemas.openxmlformats.org/officeDocument/2006/relationships/hyperlink" Target="http://www.alegsa.com.ar/Dic/red.php" TargetMode="External"/><Relationship Id="rId1" Type="http://schemas.openxmlformats.org/officeDocument/2006/relationships/slideLayout" Target="../slideLayouts/slideLayout2.xml"/><Relationship Id="rId5" Type="http://schemas.openxmlformats.org/officeDocument/2006/relationships/hyperlink" Target="http://www.alegsa.com.ar/Dic/colision.php" TargetMode="External"/><Relationship Id="rId4" Type="http://schemas.openxmlformats.org/officeDocument/2006/relationships/hyperlink" Target="http://www.alegsa.com.ar/Dic/paquete.php"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s.wikipedia.org/wiki/Red_de_computadora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836712"/>
            <a:ext cx="8229600" cy="1828800"/>
          </a:xfrm>
        </p:spPr>
        <p:txBody>
          <a:bodyPr/>
          <a:lstStyle/>
          <a:p>
            <a:pPr algn="l"/>
            <a:r>
              <a:rPr lang="es-ES" dirty="0" smtClean="0"/>
              <a:t>HUB Y PUENTES</a:t>
            </a:r>
            <a:endParaRPr lang="es-ES" dirty="0"/>
          </a:p>
        </p:txBody>
      </p:sp>
      <p:sp>
        <p:nvSpPr>
          <p:cNvPr id="3" name="2 Subtítulo"/>
          <p:cNvSpPr>
            <a:spLocks noGrp="1"/>
          </p:cNvSpPr>
          <p:nvPr>
            <p:ph type="subTitle" idx="1"/>
          </p:nvPr>
        </p:nvSpPr>
        <p:spPr>
          <a:xfrm>
            <a:off x="467544" y="2708920"/>
            <a:ext cx="6400800" cy="3312368"/>
          </a:xfrm>
        </p:spPr>
        <p:txBody>
          <a:bodyPr>
            <a:normAutofit fontScale="85000" lnSpcReduction="20000"/>
          </a:bodyPr>
          <a:lstStyle/>
          <a:p>
            <a:pPr algn="l"/>
            <a:r>
              <a:rPr lang="es-ES" dirty="0" smtClean="0"/>
              <a:t>Presentación Elaborada Por</a:t>
            </a:r>
          </a:p>
          <a:p>
            <a:pPr algn="l"/>
            <a:r>
              <a:rPr lang="es-ES" dirty="0" smtClean="0"/>
              <a:t>LENID </a:t>
            </a:r>
            <a:r>
              <a:rPr lang="es-ES" dirty="0" smtClean="0"/>
              <a:t>SUAREZ POSADA</a:t>
            </a:r>
          </a:p>
          <a:p>
            <a:pPr algn="l"/>
            <a:r>
              <a:rPr lang="es-ES" dirty="0" smtClean="0"/>
              <a:t>CAMILO RAMIREZ CARDONA</a:t>
            </a:r>
          </a:p>
          <a:p>
            <a:pPr algn="l"/>
            <a:endParaRPr lang="es-ES" dirty="0" smtClean="0"/>
          </a:p>
          <a:p>
            <a:pPr algn="l"/>
            <a:r>
              <a:rPr lang="es-ES" dirty="0" smtClean="0"/>
              <a:t>Presentado A</a:t>
            </a:r>
          </a:p>
          <a:p>
            <a:pPr algn="l"/>
            <a:r>
              <a:rPr lang="es-ES" dirty="0" smtClean="0"/>
              <a:t>Ing. Carlos E. Molina</a:t>
            </a:r>
          </a:p>
          <a:p>
            <a:pPr algn="l"/>
            <a:endParaRPr lang="es-ES" dirty="0" smtClean="0"/>
          </a:p>
          <a:p>
            <a:pPr algn="l"/>
            <a:r>
              <a:rPr lang="es-ES" dirty="0" smtClean="0"/>
              <a:t>En Su Materia</a:t>
            </a:r>
          </a:p>
          <a:p>
            <a:pPr algn="l"/>
            <a:r>
              <a:rPr lang="es-ES" dirty="0" smtClean="0"/>
              <a:t>REDES II</a:t>
            </a:r>
            <a:endParaRPr lang="es-ES" dirty="0"/>
          </a:p>
        </p:txBody>
      </p:sp>
      <p:pic>
        <p:nvPicPr>
          <p:cNvPr id="30721" name="Picture 1" descr="D:\asterisco.jpg"/>
          <p:cNvPicPr>
            <a:picLocks noChangeAspect="1" noChangeArrowheads="1"/>
          </p:cNvPicPr>
          <p:nvPr/>
        </p:nvPicPr>
        <p:blipFill>
          <a:blip r:embed="rId2"/>
          <a:srcRect/>
          <a:stretch>
            <a:fillRect/>
          </a:stretch>
        </p:blipFill>
        <p:spPr bwMode="auto">
          <a:xfrm>
            <a:off x="5543588" y="1900238"/>
            <a:ext cx="3386130" cy="445772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pic>
        <p:nvPicPr>
          <p:cNvPr id="3074" name="Picture 2" descr="D:\usb-hub.jpg"/>
          <p:cNvPicPr>
            <a:picLocks noGrp="1" noChangeAspect="1" noChangeArrowheads="1"/>
          </p:cNvPicPr>
          <p:nvPr>
            <p:ph idx="1"/>
          </p:nvPr>
        </p:nvPicPr>
        <p:blipFill>
          <a:blip r:embed="rId2"/>
          <a:srcRect/>
          <a:stretch>
            <a:fillRect/>
          </a:stretch>
        </p:blipFill>
        <p:spPr bwMode="auto">
          <a:xfrm>
            <a:off x="1285852" y="1571612"/>
            <a:ext cx="6357972" cy="464347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4" name="3 Marcador de contenido"/>
          <p:cNvSpPr>
            <a:spLocks noGrp="1"/>
          </p:cNvSpPr>
          <p:nvPr>
            <p:ph idx="1"/>
          </p:nvPr>
        </p:nvSpPr>
        <p:spPr/>
        <p:txBody>
          <a:bodyPr>
            <a:normAutofit fontScale="92500" lnSpcReduction="10000"/>
          </a:bodyPr>
          <a:lstStyle/>
          <a:p>
            <a:r>
              <a:rPr lang="es-CO" dirty="0" smtClean="0"/>
              <a:t>Tiene la misma función que el </a:t>
            </a:r>
            <a:r>
              <a:rPr lang="es-CO" dirty="0" smtClean="0">
                <a:hlinkClick r:id="rId2"/>
              </a:rPr>
              <a:t>repetidor</a:t>
            </a:r>
            <a:r>
              <a:rPr lang="es-CO" dirty="0" smtClean="0"/>
              <a:t>, pero tiene más bocas (entre 4 y 24), lo que permite comunicar más cantidad de computadoras. </a:t>
            </a:r>
            <a:br>
              <a:rPr lang="es-CO" dirty="0" smtClean="0"/>
            </a:br>
            <a:endParaRPr lang="es-CO" dirty="0" smtClean="0"/>
          </a:p>
          <a:p>
            <a:r>
              <a:rPr lang="es-CO" dirty="0" smtClean="0"/>
              <a:t>Comparte </a:t>
            </a:r>
            <a:r>
              <a:rPr lang="es-CO" dirty="0" smtClean="0"/>
              <a:t>el ancho de banda entre todos los puertos. </a:t>
            </a:r>
            <a:endParaRPr lang="es-CO" dirty="0" smtClean="0"/>
          </a:p>
          <a:p>
            <a:endParaRPr lang="es-CO" dirty="0" smtClean="0"/>
          </a:p>
          <a:p>
            <a:r>
              <a:rPr lang="es-CO" dirty="0" smtClean="0"/>
              <a:t>Cuando </a:t>
            </a:r>
            <a:r>
              <a:rPr lang="es-CO" dirty="0" smtClean="0"/>
              <a:t>una máquina envía datos, todas las que están conectadas al </a:t>
            </a:r>
            <a:r>
              <a:rPr lang="es-CO" dirty="0" err="1" smtClean="0"/>
              <a:t>hub</a:t>
            </a:r>
            <a:r>
              <a:rPr lang="es-CO" dirty="0" smtClean="0"/>
              <a:t> los reciben y transportan. Esto se llama </a:t>
            </a:r>
            <a:r>
              <a:rPr lang="es-CO" b="1" dirty="0" err="1" smtClean="0"/>
              <a:t>broadcast</a:t>
            </a:r>
            <a:r>
              <a:rPr lang="es-CO" dirty="0" smtClean="0"/>
              <a:t>. Esto genera un tráfico extra en la red, lo que incrementa las colisiones. </a:t>
            </a:r>
            <a:br>
              <a:rPr lang="es-CO" dirty="0" smtClean="0"/>
            </a:br>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5" name="4 Marcador de contenido"/>
          <p:cNvSpPr>
            <a:spLocks noGrp="1"/>
          </p:cNvSpPr>
          <p:nvPr>
            <p:ph idx="1"/>
          </p:nvPr>
        </p:nvSpPr>
        <p:spPr/>
        <p:txBody>
          <a:bodyPr/>
          <a:lstStyle/>
          <a:p>
            <a:r>
              <a:rPr lang="es-CO" dirty="0" smtClean="0"/>
              <a:t>En cuanto a los </a:t>
            </a:r>
            <a:r>
              <a:rPr lang="es-CO" dirty="0" err="1" smtClean="0"/>
              <a:t>hub</a:t>
            </a:r>
            <a:r>
              <a:rPr lang="es-CO" dirty="0" smtClean="0"/>
              <a:t> </a:t>
            </a:r>
            <a:r>
              <a:rPr lang="es-CO" dirty="0" err="1" smtClean="0"/>
              <a:t>usb</a:t>
            </a:r>
            <a:r>
              <a:rPr lang="es-CO" dirty="0" smtClean="0"/>
              <a:t> que hoy día son muy populares pues permiten conectar varias impresoras, </a:t>
            </a:r>
            <a:r>
              <a:rPr lang="es-CO" dirty="0" err="1" smtClean="0"/>
              <a:t>escaners</a:t>
            </a:r>
            <a:r>
              <a:rPr lang="es-CO" dirty="0" smtClean="0"/>
              <a:t> y hasta varias computadoras (las redes </a:t>
            </a:r>
            <a:r>
              <a:rPr lang="es-CO" dirty="0" err="1" smtClean="0"/>
              <a:t>usb</a:t>
            </a:r>
            <a:r>
              <a:rPr lang="es-CO" dirty="0" smtClean="0"/>
              <a:t> están en pañales pero resultan muy fáciles de configurar), en teoría a un puerto </a:t>
            </a:r>
            <a:r>
              <a:rPr lang="es-CO" dirty="0" err="1" smtClean="0"/>
              <a:t>usb</a:t>
            </a:r>
            <a:r>
              <a:rPr lang="es-CO" dirty="0" smtClean="0"/>
              <a:t> puede ramificarse hasta en 32 puertos por medio de un concentrador o de varios sucesivamente pero termina debilitando mucho la señal. </a:t>
            </a:r>
            <a:endParaRPr lang="es-C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pic>
        <p:nvPicPr>
          <p:cNvPr id="4098" name="Picture 2" descr="D:\usb-hub-man.jpg"/>
          <p:cNvPicPr>
            <a:picLocks noGrp="1" noChangeAspect="1" noChangeArrowheads="1"/>
          </p:cNvPicPr>
          <p:nvPr>
            <p:ph idx="1"/>
          </p:nvPr>
        </p:nvPicPr>
        <p:blipFill>
          <a:blip r:embed="rId2"/>
          <a:srcRect/>
          <a:stretch>
            <a:fillRect/>
          </a:stretch>
        </p:blipFill>
        <p:spPr bwMode="auto">
          <a:xfrm>
            <a:off x="1357290" y="1714488"/>
            <a:ext cx="6119838" cy="44100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5" name="4 Marcador de contenido"/>
          <p:cNvSpPr>
            <a:spLocks noGrp="1"/>
          </p:cNvSpPr>
          <p:nvPr>
            <p:ph idx="1"/>
          </p:nvPr>
        </p:nvSpPr>
        <p:spPr/>
        <p:txBody>
          <a:bodyPr/>
          <a:lstStyle/>
          <a:p>
            <a:endParaRPr lang="es-CO" dirty="0" smtClean="0"/>
          </a:p>
          <a:p>
            <a:r>
              <a:rPr lang="es-CO" dirty="0" smtClean="0"/>
              <a:t>Un </a:t>
            </a:r>
            <a:r>
              <a:rPr lang="es-CO" dirty="0" err="1" smtClean="0"/>
              <a:t>hub</a:t>
            </a:r>
            <a:r>
              <a:rPr lang="es-CO" dirty="0" smtClean="0"/>
              <a:t> pertenece </a:t>
            </a:r>
            <a:r>
              <a:rPr lang="es-CO" dirty="0" smtClean="0"/>
              <a:t>al nivel o </a:t>
            </a:r>
            <a:r>
              <a:rPr lang="es-CO" dirty="0" smtClean="0"/>
              <a:t>capa </a:t>
            </a:r>
            <a:r>
              <a:rPr lang="es-CO" dirty="0" smtClean="0"/>
              <a:t>física del modelo OSI: </a:t>
            </a:r>
            <a:r>
              <a:rPr lang="es-CO" dirty="0" smtClean="0"/>
              <a:t>se puede considerar como una forma de interconectar unos cables con otros. </a:t>
            </a:r>
            <a:endParaRPr lang="es-CO"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pic>
        <p:nvPicPr>
          <p:cNvPr id="5122" name="Picture 2" descr="D:\hub hub.jpg"/>
          <p:cNvPicPr>
            <a:picLocks noGrp="1" noChangeAspect="1" noChangeArrowheads="1"/>
          </p:cNvPicPr>
          <p:nvPr>
            <p:ph idx="1"/>
          </p:nvPr>
        </p:nvPicPr>
        <p:blipFill>
          <a:blip r:embed="rId2"/>
          <a:srcRect/>
          <a:stretch>
            <a:fillRect/>
          </a:stretch>
        </p:blipFill>
        <p:spPr bwMode="auto">
          <a:xfrm>
            <a:off x="1214414" y="1643050"/>
            <a:ext cx="6715172" cy="479752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4" name="3 Marcador de contenido"/>
          <p:cNvSpPr>
            <a:spLocks noGrp="1"/>
          </p:cNvSpPr>
          <p:nvPr>
            <p:ph idx="1"/>
          </p:nvPr>
        </p:nvSpPr>
        <p:spPr/>
        <p:txBody>
          <a:bodyPr/>
          <a:lstStyle/>
          <a:p>
            <a:r>
              <a:rPr lang="es-CO" b="1" dirty="0" smtClean="0"/>
              <a:t>Tipos de </a:t>
            </a:r>
            <a:r>
              <a:rPr lang="es-CO" b="1" dirty="0" err="1" smtClean="0"/>
              <a:t>Hub</a:t>
            </a:r>
            <a:r>
              <a:rPr lang="es-CO" b="1" dirty="0" smtClean="0"/>
              <a:t> </a:t>
            </a:r>
            <a:r>
              <a:rPr lang="es-CO" dirty="0" smtClean="0"/>
              <a:t/>
            </a:r>
            <a:br>
              <a:rPr lang="es-CO" dirty="0" smtClean="0"/>
            </a:br>
            <a:r>
              <a:rPr lang="es-CO" dirty="0" smtClean="0"/>
              <a:t>Existen </a:t>
            </a:r>
            <a:r>
              <a:rPr lang="es-CO" dirty="0" smtClean="0"/>
              <a:t>muchos tipos dependiendo de las tecnologías con que se diseñen y hasta la forma pero usualmente se les clasifica en pasivos, activos e inteligentes. </a:t>
            </a:r>
            <a:endParaRPr lang="es-CO"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5" name="4 Marcador de contenido"/>
          <p:cNvSpPr>
            <a:spLocks noGrp="1"/>
          </p:cNvSpPr>
          <p:nvPr>
            <p:ph idx="1"/>
          </p:nvPr>
        </p:nvSpPr>
        <p:spPr/>
        <p:txBody>
          <a:bodyPr>
            <a:normAutofit lnSpcReduction="10000"/>
          </a:bodyPr>
          <a:lstStyle/>
          <a:p>
            <a:r>
              <a:rPr lang="es-CO" dirty="0" smtClean="0"/>
              <a:t>Pasivo</a:t>
            </a:r>
            <a:r>
              <a:rPr lang="es-CO" dirty="0" smtClean="0"/>
              <a:t>: Se usa solo de punto de conexión. No visualiza el tráfico de datos, no limpia ni </a:t>
            </a:r>
            <a:r>
              <a:rPr lang="es-CO" dirty="0" smtClean="0"/>
              <a:t>amplía </a:t>
            </a:r>
            <a:r>
              <a:rPr lang="es-CO" dirty="0" smtClean="0"/>
              <a:t>la señal. Solo se utiliza para compartir medios físicos. No utiliza energía eléctrica. </a:t>
            </a:r>
            <a:endParaRPr lang="es-CO" dirty="0" smtClean="0"/>
          </a:p>
          <a:p>
            <a:endParaRPr lang="es-CO" dirty="0" smtClean="0"/>
          </a:p>
          <a:p>
            <a:r>
              <a:rPr lang="es-CO" dirty="0" smtClean="0"/>
              <a:t>Activo</a:t>
            </a:r>
            <a:r>
              <a:rPr lang="es-CO" dirty="0" smtClean="0"/>
              <a:t>: Debe estar conectado ya que amplía la señal que recibe. </a:t>
            </a:r>
            <a:endParaRPr lang="es-CO" dirty="0" smtClean="0"/>
          </a:p>
          <a:p>
            <a:endParaRPr lang="es-CO" dirty="0" smtClean="0"/>
          </a:p>
          <a:p>
            <a:r>
              <a:rPr lang="es-CO" dirty="0" smtClean="0"/>
              <a:t>Inteligente</a:t>
            </a:r>
            <a:r>
              <a:rPr lang="es-CO" dirty="0" smtClean="0"/>
              <a:t>: Funciona como el </a:t>
            </a:r>
            <a:r>
              <a:rPr lang="es-CO" dirty="0" err="1" smtClean="0"/>
              <a:t>Hub</a:t>
            </a:r>
            <a:r>
              <a:rPr lang="es-CO" dirty="0" smtClean="0"/>
              <a:t> activo, incluye un chip para monitorear la red y diagnosticar fallas. </a:t>
            </a:r>
          </a:p>
          <a:p>
            <a:endParaRPr lang="es-CO"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714348" y="2071686"/>
            <a:ext cx="7943848" cy="2143132"/>
          </a:xfrm>
        </p:spPr>
        <p:txBody>
          <a:bodyPr>
            <a:prstTxWarp prst="textDeflateBottom">
              <a:avLst/>
            </a:prstTxWarp>
            <a:normAutofit/>
          </a:bodyPr>
          <a:lstStyle/>
          <a:p>
            <a:r>
              <a:rPr lang="es-CO" sz="440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glow rad="139700">
                    <a:schemeClr val="accent3">
                      <a:satMod val="175000"/>
                      <a:alpha val="40000"/>
                    </a:schemeClr>
                  </a:glow>
                  <a:outerShdw blurRad="55000" dist="50800" dir="5400000" algn="tl">
                    <a:srgbClr val="000000">
                      <a:alpha val="33000"/>
                    </a:srgbClr>
                  </a:outerShdw>
                  <a:reflection blurRad="6350" stA="60000" endA="900" endPos="60000" dist="60007" dir="5400000" sy="-100000" algn="bl" rotWithShape="0"/>
                </a:effectLst>
              </a:rPr>
              <a:t>PUENTES</a:t>
            </a:r>
            <a:endParaRPr lang="es-CO" sz="440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glow rad="139700">
                  <a:schemeClr val="accent3">
                    <a:satMod val="175000"/>
                    <a:alpha val="40000"/>
                  </a:schemeClr>
                </a:glow>
                <a:outerShdw blurRad="55000" dist="50800" dir="5400000" algn="tl">
                  <a:srgbClr val="000000">
                    <a:alpha val="33000"/>
                  </a:srgbClr>
                </a:outerShdw>
                <a:reflection blurRad="6350" stA="60000" endA="900" endPos="60000" dist="60007" dir="5400000" sy="-100000" algn="bl" rotWithShape="0"/>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sp>
        <p:nvSpPr>
          <p:cNvPr id="3" name="2 Marcador de contenido"/>
          <p:cNvSpPr>
            <a:spLocks noGrp="1"/>
          </p:cNvSpPr>
          <p:nvPr>
            <p:ph idx="1"/>
          </p:nvPr>
        </p:nvSpPr>
        <p:spPr/>
        <p:txBody>
          <a:bodyPr/>
          <a:lstStyle/>
          <a:p>
            <a:r>
              <a:rPr lang="es-CO" dirty="0" smtClean="0"/>
              <a:t>¿Qué es</a:t>
            </a:r>
            <a:r>
              <a:rPr lang="es-CO" dirty="0" smtClean="0"/>
              <a:t>?</a:t>
            </a:r>
          </a:p>
          <a:p>
            <a:pPr>
              <a:buNone/>
            </a:pPr>
            <a:r>
              <a:rPr lang="es-CO" dirty="0" smtClean="0"/>
              <a:t>Interconecta segmentos de LAN a nivel de interfaz de red y envía tramas entre ellos. Un puente realiza la función de retransmisión MAC, y es independiente de cualquier capa superior (incluyendo el enlace lógico)</a:t>
            </a:r>
          </a:p>
          <a:p>
            <a:endParaRPr lang="es-C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285852" y="1500174"/>
            <a:ext cx="6515088" cy="2928958"/>
          </a:xfrm>
        </p:spPr>
        <p:txBody>
          <a:bodyPr>
            <a:prstTxWarp prst="textDeflateBottom">
              <a:avLst/>
            </a:prstTxWarp>
            <a:normAutofit/>
          </a:bodyPr>
          <a:lstStyle/>
          <a:p>
            <a:r>
              <a:rPr lang="es-CO" sz="440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glow rad="139700">
                    <a:schemeClr val="accent3">
                      <a:satMod val="175000"/>
                      <a:alpha val="40000"/>
                    </a:schemeClr>
                  </a:glow>
                  <a:outerShdw blurRad="55000" dist="50800" dir="5400000" algn="tl">
                    <a:srgbClr val="000000">
                      <a:alpha val="33000"/>
                    </a:srgbClr>
                  </a:outerShdw>
                  <a:reflection blurRad="6350" stA="60000" endA="900" endPos="60000" dist="60007" dir="5400000" sy="-100000" algn="bl" rotWithShape="0"/>
                </a:effectLst>
              </a:rPr>
              <a:t>HUB</a:t>
            </a:r>
            <a:endParaRPr lang="es-CO" sz="440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glow rad="139700">
                  <a:schemeClr val="accent3">
                    <a:satMod val="175000"/>
                    <a:alpha val="40000"/>
                  </a:schemeClr>
                </a:glow>
                <a:outerShdw blurRad="55000" dist="50800" dir="5400000" algn="tl">
                  <a:srgbClr val="000000">
                    <a:alpha val="33000"/>
                  </a:srgbClr>
                </a:outerShdw>
                <a:reflection blurRad="6350" stA="60000" endA="900" endPos="60000" dist="60007" dir="5400000" sy="-100000" algn="bl" rotWithShape="0"/>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pic>
        <p:nvPicPr>
          <p:cNvPr id="44034" name="Picture 2" descr="D:\IC357631.gif"/>
          <p:cNvPicPr>
            <a:picLocks noGrp="1" noChangeAspect="1" noChangeArrowheads="1"/>
          </p:cNvPicPr>
          <p:nvPr>
            <p:ph idx="1"/>
          </p:nvPr>
        </p:nvPicPr>
        <p:blipFill>
          <a:blip r:embed="rId2"/>
          <a:srcRect/>
          <a:stretch>
            <a:fillRect/>
          </a:stretch>
        </p:blipFill>
        <p:spPr bwMode="auto">
          <a:xfrm>
            <a:off x="642910" y="1571612"/>
            <a:ext cx="7929618" cy="459433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sp>
        <p:nvSpPr>
          <p:cNvPr id="5" name="4 Marcador de contenido"/>
          <p:cNvSpPr>
            <a:spLocks noGrp="1"/>
          </p:cNvSpPr>
          <p:nvPr>
            <p:ph idx="1"/>
          </p:nvPr>
        </p:nvSpPr>
        <p:spPr/>
        <p:txBody>
          <a:bodyPr/>
          <a:lstStyle/>
          <a:p>
            <a:r>
              <a:rPr lang="es-CO" dirty="0" smtClean="0"/>
              <a:t>El puente es una máquina de red que posee alguna inteligencia, ya que debe almacenar y reexpedir las tramas que le llegan por sus puertos en función del contenido de las mismas</a:t>
            </a:r>
            <a:r>
              <a:rPr lang="es-CO" dirty="0" smtClean="0"/>
              <a:t>.</a:t>
            </a:r>
          </a:p>
          <a:p>
            <a:pPr>
              <a:buNone/>
            </a:pPr>
            <a:endParaRPr lang="es-CO" dirty="0" smtClean="0"/>
          </a:p>
          <a:p>
            <a:r>
              <a:rPr lang="es-CO" dirty="0" smtClean="0"/>
              <a:t>Por tanto, son pequeños microordenadores que realizan una serie de operaciones básicas en la red.</a:t>
            </a:r>
          </a:p>
          <a:p>
            <a:endParaRPr lang="es-CO"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pic>
        <p:nvPicPr>
          <p:cNvPr id="6146" name="Picture 2" descr="D:\Image1394.gif"/>
          <p:cNvPicPr>
            <a:picLocks noGrp="1" noChangeAspect="1" noChangeArrowheads="1"/>
          </p:cNvPicPr>
          <p:nvPr>
            <p:ph idx="1"/>
          </p:nvPr>
        </p:nvPicPr>
        <p:blipFill>
          <a:blip r:embed="rId2"/>
          <a:srcRect/>
          <a:stretch>
            <a:fillRect/>
          </a:stretch>
        </p:blipFill>
        <p:spPr bwMode="auto">
          <a:xfrm>
            <a:off x="785786" y="1500174"/>
            <a:ext cx="7715304" cy="4839089"/>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sp>
        <p:nvSpPr>
          <p:cNvPr id="4" name="3 Marcador de contenido"/>
          <p:cNvSpPr>
            <a:spLocks noGrp="1"/>
          </p:cNvSpPr>
          <p:nvPr>
            <p:ph idx="1"/>
          </p:nvPr>
        </p:nvSpPr>
        <p:spPr/>
        <p:txBody>
          <a:bodyPr/>
          <a:lstStyle/>
          <a:p>
            <a:pPr>
              <a:buNone/>
            </a:pPr>
            <a:r>
              <a:rPr lang="es-CO" dirty="0" smtClean="0"/>
              <a:t>Características</a:t>
            </a:r>
          </a:p>
          <a:p>
            <a:r>
              <a:rPr lang="es-CO" dirty="0" smtClean="0"/>
              <a:t>Proporciona</a:t>
            </a:r>
            <a:r>
              <a:rPr lang="es-CO" dirty="0" smtClean="0"/>
              <a:t>, si se necesita, conversión de protocolo a nivel MAC</a:t>
            </a:r>
          </a:p>
          <a:p>
            <a:r>
              <a:rPr lang="es-CO" dirty="0" smtClean="0"/>
              <a:t>Un </a:t>
            </a:r>
            <a:r>
              <a:rPr lang="es-CO" dirty="0" smtClean="0"/>
              <a:t>puente es transparente para IP. Es decir, cuando un host envía un datagrama a otro host en una red con el que se conecta a través de un puente, envía el datagrama al host y el dar cruza el puente sin que el emisor se dé cuenta</a:t>
            </a:r>
          </a:p>
          <a:p>
            <a:endParaRPr lang="es-CO"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pic>
        <p:nvPicPr>
          <p:cNvPr id="7170" name="Picture 2" descr="D:\img02001.gif"/>
          <p:cNvPicPr>
            <a:picLocks noGrp="1" noChangeAspect="1" noChangeArrowheads="1"/>
          </p:cNvPicPr>
          <p:nvPr>
            <p:ph idx="1"/>
          </p:nvPr>
        </p:nvPicPr>
        <p:blipFill>
          <a:blip r:embed="rId2"/>
          <a:srcRect/>
          <a:stretch>
            <a:fillRect/>
          </a:stretch>
        </p:blipFill>
        <p:spPr bwMode="auto">
          <a:xfrm>
            <a:off x="785786" y="1571612"/>
            <a:ext cx="7572428" cy="4915435"/>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sp>
        <p:nvSpPr>
          <p:cNvPr id="4" name="3 Marcador de contenido"/>
          <p:cNvSpPr>
            <a:spLocks noGrp="1"/>
          </p:cNvSpPr>
          <p:nvPr>
            <p:ph idx="1"/>
          </p:nvPr>
        </p:nvSpPr>
        <p:spPr/>
        <p:txBody>
          <a:bodyPr/>
          <a:lstStyle/>
          <a:p>
            <a:r>
              <a:rPr lang="es-CO" dirty="0" smtClean="0"/>
              <a:t>Los puentes operan en nivel 2 de OSI, es decir, su unidad de operación básica es la trama de </a:t>
            </a:r>
            <a:r>
              <a:rPr lang="es-CO" dirty="0" smtClean="0"/>
              <a:t>red. </a:t>
            </a:r>
            <a:r>
              <a:rPr lang="es-CO" dirty="0" smtClean="0"/>
              <a:t>Cuando un puente debe pasar una trama de un segmento a otro de la red, normalmente ejecuta las siguientes fases:</a:t>
            </a:r>
          </a:p>
          <a:p>
            <a:endParaRPr lang="es-CO"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pic>
        <p:nvPicPr>
          <p:cNvPr id="6" name="5 Marcador de contenido" descr="http://www.uazuay.edu.ec/estudios/sistemas/teleproceso/apuntes_1/graficos/esquema.gif"/>
          <p:cNvPicPr>
            <a:picLocks noGrp="1"/>
          </p:cNvPicPr>
          <p:nvPr>
            <p:ph idx="1"/>
          </p:nvPr>
        </p:nvPicPr>
        <p:blipFill>
          <a:blip r:embed="rId2" cstate="print"/>
          <a:srcRect/>
          <a:stretch>
            <a:fillRect/>
          </a:stretch>
        </p:blipFill>
        <p:spPr bwMode="auto">
          <a:xfrm>
            <a:off x="915782" y="1571612"/>
            <a:ext cx="7442432" cy="45761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sp>
        <p:nvSpPr>
          <p:cNvPr id="4" name="3 Marcador de contenido"/>
          <p:cNvSpPr>
            <a:spLocks noGrp="1"/>
          </p:cNvSpPr>
          <p:nvPr>
            <p:ph idx="1"/>
          </p:nvPr>
        </p:nvSpPr>
        <p:spPr>
          <a:xfrm>
            <a:off x="457200" y="1142984"/>
            <a:ext cx="8229600" cy="5357850"/>
          </a:xfrm>
        </p:spPr>
        <p:txBody>
          <a:bodyPr>
            <a:normAutofit fontScale="85000" lnSpcReduction="20000"/>
          </a:bodyPr>
          <a:lstStyle/>
          <a:p>
            <a:pPr algn="just">
              <a:buNone/>
            </a:pPr>
            <a:r>
              <a:rPr lang="es-CO" b="1" dirty="0" smtClean="0"/>
              <a:t>FASES</a:t>
            </a:r>
            <a:endParaRPr lang="es-CO" dirty="0" smtClean="0"/>
          </a:p>
          <a:p>
            <a:pPr lvl="0" algn="just"/>
            <a:r>
              <a:rPr lang="es-CO" dirty="0" smtClean="0"/>
              <a:t>Almacena en memoria la trama recibida por cualquier puerto para su análisis posterior.        </a:t>
            </a:r>
          </a:p>
          <a:p>
            <a:pPr lvl="0" algn="just"/>
            <a:r>
              <a:rPr lang="es-CO" dirty="0" smtClean="0"/>
              <a:t>Comprueba el campo de control de errores de la trama con el fin de asegurarse de la integridad de la misma. Si encontrara un error, eliminaría la trama de la red, con lo que tramas incompletas o erróneas no traspasarán la frontera del segmento de red donde se produjo el fallo.         </a:t>
            </a:r>
          </a:p>
          <a:p>
            <a:pPr lvl="0" algn="just"/>
            <a:r>
              <a:rPr lang="es-CO" dirty="0" smtClean="0"/>
              <a:t>Algunos puentes son capaces de retocar de modo sencillo el formato de la trama (añadir o eliminar campos), con el fin de adecuarla al formato del segmento destinatario de la misma.         </a:t>
            </a:r>
          </a:p>
          <a:p>
            <a:pPr lvl="0" algn="just"/>
            <a:r>
              <a:rPr lang="es-CO" dirty="0" smtClean="0"/>
              <a:t>El puente reexpide la trama si determina que el destinatario se encuentra en un segmento de red accesible por alguno de sus puertos.</a:t>
            </a:r>
          </a:p>
          <a:p>
            <a:pPr algn="just"/>
            <a:endParaRPr lang="es-CO"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sp>
        <p:nvSpPr>
          <p:cNvPr id="5" name="4 Marcador de contenido"/>
          <p:cNvSpPr>
            <a:spLocks noGrp="1"/>
          </p:cNvSpPr>
          <p:nvPr>
            <p:ph idx="1"/>
          </p:nvPr>
        </p:nvSpPr>
        <p:spPr/>
        <p:txBody>
          <a:bodyPr/>
          <a:lstStyle/>
          <a:p>
            <a:endParaRPr lang="es-CO" b="1" dirty="0" smtClean="0"/>
          </a:p>
          <a:p>
            <a:r>
              <a:rPr lang="es-CO" b="1" dirty="0" smtClean="0"/>
              <a:t>TIPOS </a:t>
            </a:r>
            <a:r>
              <a:rPr lang="es-CO" b="1" dirty="0" smtClean="0"/>
              <a:t>DE </a:t>
            </a:r>
            <a:r>
              <a:rPr lang="es-CO" b="1" dirty="0" smtClean="0"/>
              <a:t>PUENTES</a:t>
            </a:r>
          </a:p>
          <a:p>
            <a:pPr>
              <a:buNone/>
            </a:pPr>
            <a:r>
              <a:rPr lang="es-CO" dirty="0" smtClean="0"/>
              <a:t> </a:t>
            </a:r>
            <a:r>
              <a:rPr lang="es-CO" dirty="0" smtClean="0"/>
              <a:t>   Tradicionalmente </a:t>
            </a:r>
            <a:r>
              <a:rPr lang="es-CO" dirty="0" smtClean="0"/>
              <a:t>se han clasificado los puentes en transparentes y no trasparentes.</a:t>
            </a:r>
          </a:p>
          <a:p>
            <a:endParaRPr lang="es-CO"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sp>
        <p:nvSpPr>
          <p:cNvPr id="4" name="3 Marcador de contenido"/>
          <p:cNvSpPr>
            <a:spLocks noGrp="1"/>
          </p:cNvSpPr>
          <p:nvPr>
            <p:ph idx="1"/>
          </p:nvPr>
        </p:nvSpPr>
        <p:spPr>
          <a:xfrm>
            <a:off x="457200" y="1214422"/>
            <a:ext cx="8229600" cy="5094938"/>
          </a:xfrm>
        </p:spPr>
        <p:txBody>
          <a:bodyPr>
            <a:normAutofit fontScale="92500"/>
          </a:bodyPr>
          <a:lstStyle/>
          <a:p>
            <a:pPr lvl="0"/>
            <a:r>
              <a:rPr lang="es-CO" dirty="0" smtClean="0"/>
              <a:t>Un puente transparente o de árbol de expansión es un puente que no requiere ninguna configuración para su funcionamiento. Determina la reexpedición de tramas en función de los sucesos que observa por cada uno de sus puertos.        </a:t>
            </a:r>
          </a:p>
          <a:p>
            <a:pPr lvl="0"/>
            <a:r>
              <a:rPr lang="es-CO" dirty="0" smtClean="0"/>
              <a:t>Un puente no transparente necesita que la trama lleve información sobre el modo en que debe ser reexpedido. Este tipo de puentes son más eficaces en cuanto al rendimiento, sin embargo, su compatibilidad el la conexión de redes es mucho menor, por lo que, salvo en aplicaciones muy específicas, es poco utilizado.</a:t>
            </a:r>
          </a:p>
          <a:p>
            <a:endParaRPr lang="es-CO"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3" name="2 Marcador de contenido"/>
          <p:cNvSpPr>
            <a:spLocks noGrp="1"/>
          </p:cNvSpPr>
          <p:nvPr>
            <p:ph idx="1"/>
          </p:nvPr>
        </p:nvSpPr>
        <p:spPr/>
        <p:txBody>
          <a:bodyPr/>
          <a:lstStyle/>
          <a:p>
            <a:pPr algn="just"/>
            <a:r>
              <a:rPr lang="es-CO" dirty="0" smtClean="0"/>
              <a:t>Un </a:t>
            </a:r>
            <a:r>
              <a:rPr lang="es-CO" dirty="0" err="1" smtClean="0"/>
              <a:t>Hub</a:t>
            </a:r>
            <a:r>
              <a:rPr lang="es-CO" dirty="0" smtClean="0"/>
              <a:t> es un equipo de </a:t>
            </a:r>
            <a:r>
              <a:rPr lang="es-CO" dirty="0" smtClean="0">
                <a:hlinkClick r:id="rId2"/>
              </a:rPr>
              <a:t>redes</a:t>
            </a:r>
            <a:r>
              <a:rPr lang="es-CO" dirty="0" smtClean="0"/>
              <a:t> que permite conectar entre sí otros equipos o </a:t>
            </a:r>
            <a:r>
              <a:rPr lang="es-CO" dirty="0" smtClean="0">
                <a:hlinkClick r:id="rId3"/>
              </a:rPr>
              <a:t>dispositivos</a:t>
            </a:r>
            <a:r>
              <a:rPr lang="es-CO" dirty="0" smtClean="0"/>
              <a:t> retransmitiendo los </a:t>
            </a:r>
            <a:r>
              <a:rPr lang="es-CO" dirty="0" smtClean="0">
                <a:hlinkClick r:id="rId4"/>
              </a:rPr>
              <a:t>paquetes</a:t>
            </a:r>
            <a:r>
              <a:rPr lang="es-CO" dirty="0" smtClean="0"/>
              <a:t> de datos desde cualquiera de ellos hacia todos los demás.</a:t>
            </a:r>
          </a:p>
          <a:p>
            <a:pPr algn="just">
              <a:buNone/>
            </a:pPr>
            <a:endParaRPr lang="es-CO" dirty="0" smtClean="0"/>
          </a:p>
          <a:p>
            <a:pPr algn="just"/>
            <a:r>
              <a:rPr lang="es-CO" dirty="0" smtClean="0"/>
              <a:t>Han dejado de utilizarse por la gran cantidad de </a:t>
            </a:r>
            <a:r>
              <a:rPr lang="es-CO" u="sng" dirty="0" smtClean="0">
                <a:hlinkClick r:id="rId5"/>
              </a:rPr>
              <a:t>colisiones</a:t>
            </a:r>
            <a:r>
              <a:rPr lang="es-CO" dirty="0" smtClean="0"/>
              <a:t> y tráfico de red que producen.</a:t>
            </a:r>
            <a:endParaRPr lang="es-CO"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sp>
        <p:nvSpPr>
          <p:cNvPr id="5" name="4 Marcador de contenido"/>
          <p:cNvSpPr>
            <a:spLocks noGrp="1"/>
          </p:cNvSpPr>
          <p:nvPr>
            <p:ph idx="1"/>
          </p:nvPr>
        </p:nvSpPr>
        <p:spPr/>
        <p:txBody>
          <a:bodyPr/>
          <a:lstStyle/>
          <a:p>
            <a:r>
              <a:rPr lang="es-CO" dirty="0" smtClean="0"/>
              <a:t> Una segunda clasificación para los puentes atiende a si las dos redes que se van a conectar están próximas o no. Según esto los puentes pueden ser</a:t>
            </a:r>
            <a:r>
              <a:rPr lang="es-CO" dirty="0" smtClean="0"/>
              <a:t>:</a:t>
            </a:r>
            <a:endParaRPr lang="es-CO"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sp>
        <p:nvSpPr>
          <p:cNvPr id="4" name="3 Marcador de contenido"/>
          <p:cNvSpPr>
            <a:spLocks noGrp="1"/>
          </p:cNvSpPr>
          <p:nvPr>
            <p:ph idx="1"/>
          </p:nvPr>
        </p:nvSpPr>
        <p:spPr/>
        <p:txBody>
          <a:bodyPr/>
          <a:lstStyle/>
          <a:p>
            <a:pPr lvl="0"/>
            <a:r>
              <a:rPr lang="es-CO" dirty="0" smtClean="0"/>
              <a:t>Locales. Un puente local conecta con una misma máquina todos los segmentos de </a:t>
            </a:r>
            <a:r>
              <a:rPr lang="es-CO" dirty="0" smtClean="0"/>
              <a:t>red. </a:t>
            </a:r>
            <a:r>
              <a:rPr lang="es-CO" dirty="0" smtClean="0"/>
              <a:t>       </a:t>
            </a:r>
          </a:p>
          <a:p>
            <a:pPr lvl="0"/>
            <a:r>
              <a:rPr lang="es-CO" dirty="0" smtClean="0"/>
              <a:t>Remotos. Un puente remoto está dividido en dos partes. Cada una de ellas conecta un segmento de red y las dos partes están normalmente interconectadas a través de la línea de una red WAN; por ejemplo, una línea de teléfono o </a:t>
            </a:r>
            <a:r>
              <a:rPr lang="es-CO" dirty="0" smtClean="0"/>
              <a:t>RDSI.</a:t>
            </a:r>
            <a:endParaRPr lang="es-CO" dirty="0" smtClean="0"/>
          </a:p>
          <a:p>
            <a:endParaRPr lang="es-CO"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pic>
        <p:nvPicPr>
          <p:cNvPr id="6" name="5 Marcador de contenido" descr="http://www.uazuay.edu.ec/estudios/sistemas/teleproceso/apuntes_1/graficos/esquema1.gif"/>
          <p:cNvPicPr>
            <a:picLocks noGrp="1"/>
          </p:cNvPicPr>
          <p:nvPr>
            <p:ph idx="1"/>
          </p:nvPr>
        </p:nvPicPr>
        <p:blipFill>
          <a:blip r:embed="rId2" cstate="print"/>
          <a:srcRect/>
          <a:stretch>
            <a:fillRect/>
          </a:stretch>
        </p:blipFill>
        <p:spPr bwMode="auto">
          <a:xfrm>
            <a:off x="571472" y="1285860"/>
            <a:ext cx="8072494" cy="4286280"/>
          </a:xfrm>
          <a:prstGeom prst="rect">
            <a:avLst/>
          </a:prstGeom>
          <a:noFill/>
          <a:ln w="9525">
            <a:noFill/>
            <a:miter lim="800000"/>
            <a:headEnd/>
            <a:tailEnd/>
          </a:ln>
        </p:spPr>
      </p:pic>
      <p:sp>
        <p:nvSpPr>
          <p:cNvPr id="7" name="6 Rectángulo"/>
          <p:cNvSpPr/>
          <p:nvPr/>
        </p:nvSpPr>
        <p:spPr>
          <a:xfrm>
            <a:off x="428596" y="5643578"/>
            <a:ext cx="8286808" cy="830997"/>
          </a:xfrm>
          <a:prstGeom prst="rect">
            <a:avLst/>
          </a:prstGeom>
        </p:spPr>
        <p:txBody>
          <a:bodyPr wrap="square">
            <a:spAutoFit/>
          </a:bodyPr>
          <a:lstStyle/>
          <a:p>
            <a:pPr algn="ctr"/>
            <a:r>
              <a:rPr lang="es-CO" sz="2400" dirty="0"/>
              <a:t>Esquema de conexión de dos redes de área local con un puente local o un puente remoto.</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pic>
        <p:nvPicPr>
          <p:cNvPr id="8" name="7 Marcador de contenido" descr="http://www.uazuay.edu.ec/estudios/sistemas/teleproceso/apuntes_1/graficos/operati.gif"/>
          <p:cNvPicPr>
            <a:picLocks noGrp="1"/>
          </p:cNvPicPr>
          <p:nvPr>
            <p:ph idx="1"/>
          </p:nvPr>
        </p:nvPicPr>
        <p:blipFill>
          <a:blip r:embed="rId2" cstate="print"/>
          <a:srcRect/>
          <a:stretch>
            <a:fillRect/>
          </a:stretch>
        </p:blipFill>
        <p:spPr bwMode="auto">
          <a:xfrm>
            <a:off x="571472" y="1357298"/>
            <a:ext cx="8072494" cy="4143404"/>
          </a:xfrm>
          <a:prstGeom prst="rect">
            <a:avLst/>
          </a:prstGeom>
          <a:noFill/>
          <a:ln w="9525">
            <a:noFill/>
            <a:miter lim="800000"/>
            <a:headEnd/>
            <a:tailEnd/>
          </a:ln>
        </p:spPr>
      </p:pic>
      <p:sp>
        <p:nvSpPr>
          <p:cNvPr id="8193" name="Rectangle 1"/>
          <p:cNvSpPr>
            <a:spLocks noChangeArrowheads="1"/>
          </p:cNvSpPr>
          <p:nvPr/>
        </p:nvSpPr>
        <p:spPr bwMode="auto">
          <a:xfrm>
            <a:off x="785786" y="5715016"/>
            <a:ext cx="742952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O" sz="2400" b="0" i="0" strike="noStrike" cap="none" normalizeH="0" baseline="0" dirty="0" smtClean="0">
                <a:ln>
                  <a:noFill/>
                </a:ln>
                <a:effectLst/>
                <a:latin typeface="Calibri" pitchFamily="34" charset="0"/>
                <a:ea typeface="Times New Roman" pitchFamily="18" charset="0"/>
                <a:cs typeface="Times New Roman" pitchFamily="18" charset="0"/>
              </a:rPr>
              <a:t>Ejemplo de interconexión de redes mediante puentes transparentes.</a:t>
            </a:r>
            <a:endParaRPr kumimoji="0" lang="es-CO" sz="3600" b="0" i="0"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PUENTES</a:t>
            </a:r>
            <a:endParaRPr lang="es-CO" dirty="0"/>
          </a:p>
        </p:txBody>
      </p:sp>
      <p:pic>
        <p:nvPicPr>
          <p:cNvPr id="6" name="5 Marcador de contenido" descr="http://www.uazuay.edu.ec/estudios/sistemas/teleproceso/apuntes_1/graficos/puente.gif"/>
          <p:cNvPicPr>
            <a:picLocks noGrp="1"/>
          </p:cNvPicPr>
          <p:nvPr>
            <p:ph idx="1"/>
          </p:nvPr>
        </p:nvPicPr>
        <p:blipFill>
          <a:blip r:embed="rId2" cstate="print"/>
          <a:srcRect/>
          <a:stretch>
            <a:fillRect/>
          </a:stretch>
        </p:blipFill>
        <p:spPr bwMode="auto">
          <a:xfrm>
            <a:off x="500034" y="1200616"/>
            <a:ext cx="8215370" cy="4085772"/>
          </a:xfrm>
          <a:prstGeom prst="rect">
            <a:avLst/>
          </a:prstGeom>
          <a:noFill/>
          <a:ln w="9525">
            <a:noFill/>
            <a:miter lim="800000"/>
            <a:headEnd/>
            <a:tailEnd/>
          </a:ln>
        </p:spPr>
      </p:pic>
      <p:sp>
        <p:nvSpPr>
          <p:cNvPr id="7" name="6 Rectángulo"/>
          <p:cNvSpPr/>
          <p:nvPr/>
        </p:nvSpPr>
        <p:spPr>
          <a:xfrm>
            <a:off x="928662" y="5572140"/>
            <a:ext cx="7215238" cy="830997"/>
          </a:xfrm>
          <a:prstGeom prst="rect">
            <a:avLst/>
          </a:prstGeom>
        </p:spPr>
        <p:txBody>
          <a:bodyPr wrap="square">
            <a:spAutoFit/>
          </a:bodyPr>
          <a:lstStyle/>
          <a:p>
            <a:pPr algn="ctr"/>
            <a:r>
              <a:rPr lang="es-CO" sz="2400" dirty="0"/>
              <a:t>Modo en que un puente puede pasar paquetes entre dos redes.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4" name="3 Marcador de contenido"/>
          <p:cNvSpPr>
            <a:spLocks noGrp="1"/>
          </p:cNvSpPr>
          <p:nvPr>
            <p:ph idx="1"/>
          </p:nvPr>
        </p:nvSpPr>
        <p:spPr/>
        <p:txBody>
          <a:bodyPr/>
          <a:lstStyle/>
          <a:p>
            <a:r>
              <a:rPr lang="es-CO" dirty="0" smtClean="0"/>
              <a:t>En la imagen un </a:t>
            </a:r>
            <a:r>
              <a:rPr lang="es-CO" dirty="0" err="1" smtClean="0"/>
              <a:t>Hub</a:t>
            </a:r>
            <a:r>
              <a:rPr lang="es-CO" dirty="0" smtClean="0"/>
              <a:t> </a:t>
            </a:r>
            <a:r>
              <a:rPr lang="es-CO" dirty="0" smtClean="0"/>
              <a:t>conectado a múltiples dispositivos (imagen de dominio público).</a:t>
            </a:r>
          </a:p>
          <a:p>
            <a:endParaRPr lang="es-CO" dirty="0"/>
          </a:p>
        </p:txBody>
      </p:sp>
      <p:pic>
        <p:nvPicPr>
          <p:cNvPr id="5" name="4 Imagen" descr="Esquema gráfico del funcionamiento de un hub"/>
          <p:cNvPicPr/>
          <p:nvPr/>
        </p:nvPicPr>
        <p:blipFill>
          <a:blip r:embed="rId2" cstate="print"/>
          <a:srcRect/>
          <a:stretch>
            <a:fillRect/>
          </a:stretch>
        </p:blipFill>
        <p:spPr bwMode="auto">
          <a:xfrm>
            <a:off x="714348" y="3071810"/>
            <a:ext cx="7715304" cy="33575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6" name="5 Marcador de contenido"/>
          <p:cNvSpPr>
            <a:spLocks noGrp="1"/>
          </p:cNvSpPr>
          <p:nvPr>
            <p:ph idx="1"/>
          </p:nvPr>
        </p:nvSpPr>
        <p:spPr/>
        <p:txBody>
          <a:bodyPr/>
          <a:lstStyle/>
          <a:p>
            <a:pPr algn="just"/>
            <a:r>
              <a:rPr lang="es-ES" dirty="0" smtClean="0"/>
              <a:t>Un </a:t>
            </a:r>
            <a:r>
              <a:rPr lang="es-ES" b="1" dirty="0" smtClean="0"/>
              <a:t>concentrador</a:t>
            </a:r>
            <a:r>
              <a:rPr lang="es-ES" dirty="0" smtClean="0"/>
              <a:t> o </a:t>
            </a:r>
            <a:r>
              <a:rPr lang="es-ES" b="1" i="1" dirty="0" err="1" smtClean="0"/>
              <a:t>hub</a:t>
            </a:r>
            <a:r>
              <a:rPr lang="es-ES" dirty="0" smtClean="0"/>
              <a:t> es un dispositivo que permite centralizar el cableado de una </a:t>
            </a:r>
            <a:r>
              <a:rPr lang="es-ES" dirty="0" smtClean="0">
                <a:hlinkClick r:id="rId2" tooltip="Red de computadoras"/>
              </a:rPr>
              <a:t>red</a:t>
            </a:r>
            <a:r>
              <a:rPr lang="es-ES" dirty="0" smtClean="0"/>
              <a:t> y poder ampliarla. Esto significa que dicho dispositivo recibe una señal y repite esta señal emitiéndola por sus diferentes puertos</a:t>
            </a:r>
            <a:r>
              <a:rPr lang="es-ES" dirty="0" smtClean="0"/>
              <a:t>.</a:t>
            </a:r>
          </a:p>
          <a:p>
            <a:pPr algn="just">
              <a:buNone/>
            </a:pPr>
            <a:endParaRPr lang="es-ES" dirty="0" smtClean="0"/>
          </a:p>
          <a:p>
            <a:pPr algn="just"/>
            <a:r>
              <a:rPr lang="es-CO" dirty="0" smtClean="0"/>
              <a:t>El </a:t>
            </a:r>
            <a:r>
              <a:rPr lang="es-CO" dirty="0" err="1" smtClean="0"/>
              <a:t>Hub</a:t>
            </a:r>
            <a:r>
              <a:rPr lang="es-CO" dirty="0" smtClean="0"/>
              <a:t> básicamente extiende la funcionalidad de la red (LAN) para que el cableado pueda ser extendido a mayor distancia, es por esto que puede ser considerado como una repetidor.</a:t>
            </a:r>
          </a:p>
          <a:p>
            <a:pPr algn="just"/>
            <a:endParaRPr lang="es-CO" dirty="0" smtClean="0"/>
          </a:p>
          <a:p>
            <a:pPr>
              <a:buNone/>
            </a:pPr>
            <a:endParaRPr lang="es-C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pic>
        <p:nvPicPr>
          <p:cNvPr id="1026" name="Picture 2" descr="D:\hubanim.gif"/>
          <p:cNvPicPr>
            <a:picLocks noGrp="1" noChangeAspect="1" noChangeArrowheads="1" noCrop="1"/>
          </p:cNvPicPr>
          <p:nvPr>
            <p:ph idx="1"/>
          </p:nvPr>
        </p:nvPicPr>
        <p:blipFill>
          <a:blip r:embed="rId2"/>
          <a:srcRect/>
          <a:stretch>
            <a:fillRect/>
          </a:stretch>
        </p:blipFill>
        <p:spPr bwMode="auto">
          <a:xfrm>
            <a:off x="1428728" y="1428736"/>
            <a:ext cx="6357982" cy="476848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4" name="3 Marcador de contenido"/>
          <p:cNvSpPr>
            <a:spLocks noGrp="1"/>
          </p:cNvSpPr>
          <p:nvPr>
            <p:ph idx="1"/>
          </p:nvPr>
        </p:nvSpPr>
        <p:spPr/>
        <p:txBody>
          <a:bodyPr/>
          <a:lstStyle/>
          <a:p>
            <a:r>
              <a:rPr lang="es-CO" dirty="0" smtClean="0"/>
              <a:t>¿Qué es?</a:t>
            </a:r>
          </a:p>
          <a:p>
            <a:pPr>
              <a:buNone/>
            </a:pPr>
            <a:r>
              <a:rPr lang="es-CO" dirty="0" smtClean="0"/>
              <a:t>Sirve para conectar varios nodos de una red, repartiendo todos los datos de cada puerto a todos los </a:t>
            </a:r>
            <a:r>
              <a:rPr lang="es-CO" dirty="0" smtClean="0"/>
              <a:t>demás</a:t>
            </a:r>
          </a:p>
          <a:p>
            <a:pPr>
              <a:buNone/>
            </a:pPr>
            <a:endParaRPr lang="es-CO" dirty="0" smtClean="0"/>
          </a:p>
          <a:p>
            <a:pPr>
              <a:buNone/>
            </a:pPr>
            <a:endParaRPr lang="es-CO"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pic>
        <p:nvPicPr>
          <p:cNvPr id="2050" name="Picture 2" descr="D:\Pos_S-Hub_900041_800.jpg"/>
          <p:cNvPicPr>
            <a:picLocks noGrp="1" noChangeAspect="1" noChangeArrowheads="1"/>
          </p:cNvPicPr>
          <p:nvPr>
            <p:ph idx="1"/>
          </p:nvPr>
        </p:nvPicPr>
        <p:blipFill>
          <a:blip r:embed="rId2"/>
          <a:srcRect/>
          <a:stretch>
            <a:fillRect/>
          </a:stretch>
        </p:blipFill>
        <p:spPr bwMode="auto">
          <a:xfrm>
            <a:off x="1000100" y="1571612"/>
            <a:ext cx="7143799" cy="47085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err="1" smtClean="0"/>
              <a:t>Hub</a:t>
            </a:r>
            <a:r>
              <a:rPr lang="es-CO" dirty="0" smtClean="0"/>
              <a:t> o Concentrador</a:t>
            </a:r>
            <a:endParaRPr lang="es-CO" dirty="0"/>
          </a:p>
        </p:txBody>
      </p:sp>
      <p:sp>
        <p:nvSpPr>
          <p:cNvPr id="5" name="4 Marcador de contenido"/>
          <p:cNvSpPr>
            <a:spLocks noGrp="1"/>
          </p:cNvSpPr>
          <p:nvPr>
            <p:ph idx="1"/>
          </p:nvPr>
        </p:nvSpPr>
        <p:spPr/>
        <p:txBody>
          <a:bodyPr>
            <a:normAutofit fontScale="92500" lnSpcReduction="10000"/>
          </a:bodyPr>
          <a:lstStyle/>
          <a:p>
            <a:pPr>
              <a:buNone/>
            </a:pPr>
            <a:r>
              <a:rPr lang="es-CO" dirty="0" smtClean="0"/>
              <a:t>Características</a:t>
            </a:r>
          </a:p>
          <a:p>
            <a:r>
              <a:rPr lang="es-CO" dirty="0" smtClean="0"/>
              <a:t>Dispone </a:t>
            </a:r>
            <a:r>
              <a:rPr lang="es-CO" dirty="0" smtClean="0"/>
              <a:t>de un número determinado de puertos</a:t>
            </a:r>
          </a:p>
          <a:p>
            <a:r>
              <a:rPr lang="es-CO" dirty="0" smtClean="0"/>
              <a:t>Tiene </a:t>
            </a:r>
            <a:r>
              <a:rPr lang="es-CO" dirty="0" smtClean="0"/>
              <a:t>que estar cercano a los elementos de la red</a:t>
            </a:r>
          </a:p>
          <a:p>
            <a:r>
              <a:rPr lang="es-CO" dirty="0" smtClean="0"/>
              <a:t>Los </a:t>
            </a:r>
            <a:r>
              <a:rPr lang="es-CO" dirty="0" smtClean="0"/>
              <a:t>puertos tienen que estar numerados de forma correlativa</a:t>
            </a:r>
          </a:p>
          <a:p>
            <a:r>
              <a:rPr lang="es-CO" dirty="0" smtClean="0"/>
              <a:t>Si </a:t>
            </a:r>
            <a:r>
              <a:rPr lang="es-CO" dirty="0" smtClean="0"/>
              <a:t>nuestra red dispone de más elementos que puertos RJ-45 necesitamos más de 1 </a:t>
            </a:r>
            <a:r>
              <a:rPr lang="es-CO" dirty="0" err="1" smtClean="0"/>
              <a:t>hub</a:t>
            </a:r>
            <a:endParaRPr lang="es-CO" dirty="0" smtClean="0"/>
          </a:p>
          <a:p>
            <a:r>
              <a:rPr lang="es-CO" dirty="0" smtClean="0"/>
              <a:t>Siempre </a:t>
            </a:r>
            <a:r>
              <a:rPr lang="es-CO" dirty="0" smtClean="0"/>
              <a:t>se tendrá en cuenta que el cable no pase de los 100 metros</a:t>
            </a:r>
          </a:p>
          <a:p>
            <a:r>
              <a:rPr lang="es-CO" dirty="0" smtClean="0"/>
              <a:t>En </a:t>
            </a:r>
            <a:r>
              <a:rPr lang="es-CO" dirty="0" smtClean="0"/>
              <a:t>caso de interconectar en cascada no debe superar los 6 metros</a:t>
            </a:r>
          </a:p>
          <a:p>
            <a:pPr>
              <a:buNone/>
            </a:pPr>
            <a:endParaRPr lang="es-CO"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75</TotalTime>
  <Words>650</Words>
  <Application>Microsoft Office PowerPoint</Application>
  <PresentationFormat>Presentación en pantalla (4:3)</PresentationFormat>
  <Paragraphs>97</Paragraphs>
  <Slides>34</Slides>
  <Notes>0</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Vértice</vt:lpstr>
      <vt:lpstr>HUB Y PUENTES</vt:lpstr>
      <vt:lpstr>HUB</vt:lpstr>
      <vt:lpstr>Hub o Concentrador</vt:lpstr>
      <vt:lpstr>Hub o Concentrador</vt:lpstr>
      <vt:lpstr>Hub o Concentrador</vt:lpstr>
      <vt:lpstr>Hub o Concentrador</vt:lpstr>
      <vt:lpstr>Hub o Concentrador</vt:lpstr>
      <vt:lpstr>Hub o Concentrador</vt:lpstr>
      <vt:lpstr>Hub o Concentrador</vt:lpstr>
      <vt:lpstr>Hub o Concentrador</vt:lpstr>
      <vt:lpstr>Hub o Concentrador</vt:lpstr>
      <vt:lpstr>Hub o Concentrador</vt:lpstr>
      <vt:lpstr>Hub o Concentrador</vt:lpstr>
      <vt:lpstr>Hub o Concentrador</vt:lpstr>
      <vt:lpstr>Hub o Concentrador</vt:lpstr>
      <vt:lpstr>Hub o Concentrador</vt:lpstr>
      <vt:lpstr>Hub o Concentrador</vt:lpstr>
      <vt:lpstr>PUENTES</vt:lpstr>
      <vt:lpstr>PUENTES</vt:lpstr>
      <vt:lpstr>PUENTES</vt:lpstr>
      <vt:lpstr>PUENTES</vt:lpstr>
      <vt:lpstr>PUENTES</vt:lpstr>
      <vt:lpstr>PUENTES</vt:lpstr>
      <vt:lpstr>PUENTES</vt:lpstr>
      <vt:lpstr>PUENTES</vt:lpstr>
      <vt:lpstr>PUENTES</vt:lpstr>
      <vt:lpstr>PUENTES</vt:lpstr>
      <vt:lpstr>PUENTES</vt:lpstr>
      <vt:lpstr>PUENTES</vt:lpstr>
      <vt:lpstr>PUENTES</vt:lpstr>
      <vt:lpstr>PUENTES</vt:lpstr>
      <vt:lpstr>PUENTES</vt:lpstr>
      <vt:lpstr>PUENTES</vt:lpstr>
      <vt:lpstr>PUENTES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HUB Y PUENTES</dc:title>
  <dc:creator>menufo</dc:creator>
  <cp:lastModifiedBy>menufo</cp:lastModifiedBy>
  <cp:revision>15</cp:revision>
  <dcterms:created xsi:type="dcterms:W3CDTF">2012-05-08T20:18:25Z</dcterms:created>
  <dcterms:modified xsi:type="dcterms:W3CDTF">2012-05-08T21:34:17Z</dcterms:modified>
</cp:coreProperties>
</file>