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6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>
        <p:scale>
          <a:sx n="70" d="100"/>
          <a:sy n="70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6A9CE68-743B-41D1-A03E-40BE03D43FC3}" type="datetimeFigureOut">
              <a:rPr lang="es-CO" smtClean="0"/>
              <a:t>19/04/2013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E14C99F-DB5E-439F-B87C-45979B3948ED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1772816"/>
            <a:ext cx="650139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FRAME RELAY </a:t>
            </a:r>
            <a:endParaRPr lang="es-ES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580112" y="4941168"/>
            <a:ext cx="29436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INTEGRANTES:</a:t>
            </a:r>
          </a:p>
          <a:p>
            <a:r>
              <a:rPr lang="es-CO" dirty="0" smtClean="0">
                <a:solidFill>
                  <a:srgbClr val="C00000"/>
                </a:solidFill>
              </a:rPr>
              <a:t>ANDRES  STEVEN SANCHEZ </a:t>
            </a:r>
          </a:p>
          <a:p>
            <a:r>
              <a:rPr lang="es-CO" dirty="0" smtClean="0">
                <a:solidFill>
                  <a:srgbClr val="C00000"/>
                </a:solidFill>
              </a:rPr>
              <a:t>WILLIAM ANDRES NUÑEZ </a:t>
            </a:r>
          </a:p>
          <a:p>
            <a:r>
              <a:rPr lang="es-CO" dirty="0" smtClean="0">
                <a:solidFill>
                  <a:srgbClr val="C00000"/>
                </a:solidFill>
              </a:rPr>
              <a:t>JOHN FERNANDO GOMEZ </a:t>
            </a:r>
            <a:endParaRPr lang="es-CO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2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305342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1. </a:t>
            </a:r>
            <a:r>
              <a:rPr lang="es-CO" b="1" i="1" dirty="0">
                <a:solidFill>
                  <a:srgbClr val="002060"/>
                </a:solidFill>
              </a:rPr>
              <a:t>Establecimiento de la llamada </a:t>
            </a:r>
            <a:r>
              <a:rPr lang="es-CO" i="1" dirty="0">
                <a:solidFill>
                  <a:srgbClr val="002060"/>
                </a:solidFill>
              </a:rPr>
              <a:t>: </a:t>
            </a:r>
            <a:r>
              <a:rPr lang="es-CO" dirty="0">
                <a:solidFill>
                  <a:srgbClr val="002060"/>
                </a:solidFill>
              </a:rPr>
              <a:t>Se establece el circuito virtual entre dos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dispositivos DTE Frame Relay.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2. </a:t>
            </a:r>
            <a:r>
              <a:rPr lang="es-CO" b="1" i="1" dirty="0">
                <a:solidFill>
                  <a:srgbClr val="002060"/>
                </a:solidFill>
              </a:rPr>
              <a:t>Transferencia de datos </a:t>
            </a:r>
            <a:r>
              <a:rPr lang="es-CO" i="1" dirty="0">
                <a:solidFill>
                  <a:srgbClr val="002060"/>
                </a:solidFill>
              </a:rPr>
              <a:t>: </a:t>
            </a:r>
            <a:r>
              <a:rPr lang="es-CO" dirty="0">
                <a:solidFill>
                  <a:srgbClr val="002060"/>
                </a:solidFill>
              </a:rPr>
              <a:t>Los datos se transmiten ente los dispositivos DTE </a:t>
            </a:r>
            <a:r>
              <a:rPr lang="es-CO" dirty="0" smtClean="0">
                <a:solidFill>
                  <a:srgbClr val="002060"/>
                </a:solidFill>
              </a:rPr>
              <a:t>através </a:t>
            </a:r>
            <a:r>
              <a:rPr lang="es-CO" dirty="0">
                <a:solidFill>
                  <a:srgbClr val="002060"/>
                </a:solidFill>
              </a:rPr>
              <a:t>del circuito virtual.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3. </a:t>
            </a:r>
            <a:r>
              <a:rPr lang="es-CO" b="1" i="1" dirty="0">
                <a:solidFill>
                  <a:srgbClr val="002060"/>
                </a:solidFill>
              </a:rPr>
              <a:t>Ocioso </a:t>
            </a:r>
            <a:r>
              <a:rPr lang="es-CO" i="1" dirty="0">
                <a:solidFill>
                  <a:srgbClr val="002060"/>
                </a:solidFill>
              </a:rPr>
              <a:t>: </a:t>
            </a:r>
            <a:r>
              <a:rPr lang="es-CO" dirty="0">
                <a:solidFill>
                  <a:srgbClr val="002060"/>
                </a:solidFill>
              </a:rPr>
              <a:t>La conexión entre los dispositivos DTE aún está activa, sin embargo </a:t>
            </a:r>
            <a:r>
              <a:rPr lang="es-CO" dirty="0" smtClean="0">
                <a:solidFill>
                  <a:srgbClr val="002060"/>
                </a:solidFill>
              </a:rPr>
              <a:t>no hay </a:t>
            </a:r>
            <a:r>
              <a:rPr lang="es-CO" dirty="0">
                <a:solidFill>
                  <a:srgbClr val="002060"/>
                </a:solidFill>
              </a:rPr>
              <a:t>transferencia de datos. Si un SVC permanece en estado ocioso por un </a:t>
            </a:r>
            <a:r>
              <a:rPr lang="es-CO" dirty="0" smtClean="0">
                <a:solidFill>
                  <a:srgbClr val="002060"/>
                </a:solidFill>
              </a:rPr>
              <a:t>periodo definido </a:t>
            </a:r>
            <a:r>
              <a:rPr lang="es-CO" dirty="0">
                <a:solidFill>
                  <a:srgbClr val="002060"/>
                </a:solidFill>
              </a:rPr>
              <a:t>de tiempo, la llamada puede darse por terminada.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4. </a:t>
            </a:r>
            <a:r>
              <a:rPr lang="es-CO" b="1" i="1" dirty="0">
                <a:solidFill>
                  <a:srgbClr val="002060"/>
                </a:solidFill>
              </a:rPr>
              <a:t>Terminación de la llamada </a:t>
            </a:r>
            <a:r>
              <a:rPr lang="es-CO" i="1" dirty="0">
                <a:solidFill>
                  <a:srgbClr val="002060"/>
                </a:solidFill>
              </a:rPr>
              <a:t>: </a:t>
            </a:r>
            <a:r>
              <a:rPr lang="es-CO" dirty="0">
                <a:solidFill>
                  <a:srgbClr val="002060"/>
                </a:solidFill>
              </a:rPr>
              <a:t>Se da por terminado el circuito virtual entre </a:t>
            </a:r>
            <a:r>
              <a:rPr lang="es-CO" dirty="0" smtClean="0">
                <a:solidFill>
                  <a:srgbClr val="002060"/>
                </a:solidFill>
              </a:rPr>
              <a:t>los dispositivos </a:t>
            </a:r>
            <a:r>
              <a:rPr lang="es-CO" dirty="0">
                <a:solidFill>
                  <a:srgbClr val="002060"/>
                </a:solidFill>
              </a:rPr>
              <a:t>DTE.</a:t>
            </a:r>
          </a:p>
        </p:txBody>
      </p:sp>
    </p:spTree>
    <p:extLst>
      <p:ext uri="{BB962C8B-B14F-4D97-AF65-F5344CB8AC3E}">
        <p14:creationId xmlns:p14="http://schemas.microsoft.com/office/powerpoint/2010/main" val="31853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4" name="3 Rectángulo"/>
          <p:cNvSpPr/>
          <p:nvPr/>
        </p:nvSpPr>
        <p:spPr>
          <a:xfrm>
            <a:off x="611560" y="112474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i="0" u="none" strike="noStrike" baseline="0" dirty="0" smtClean="0">
                <a:solidFill>
                  <a:srgbClr val="002060"/>
                </a:solidFill>
                <a:latin typeface="TimesNewRomanPS-BoldMT"/>
              </a:rPr>
              <a:t>Circuitos Virtuales Permanentes</a:t>
            </a:r>
          </a:p>
          <a:p>
            <a:endParaRPr lang="es-CO" b="1" i="0" u="none" strike="noStrike" baseline="0" dirty="0" smtClean="0">
              <a:solidFill>
                <a:srgbClr val="002060"/>
              </a:solidFill>
              <a:latin typeface="TimesNewRomanPS-BoldMT"/>
            </a:endParaRPr>
          </a:p>
          <a:p>
            <a:pPr algn="just"/>
            <a:r>
              <a:rPr lang="es-CO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Los PVCs son conexiones establecidas en forma permanente, que se utilizan en</a:t>
            </a:r>
            <a:r>
              <a:rPr lang="es-CO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transferencia de datos frecuentes y constantes entre dispositivos DTE a través de la red</a:t>
            </a:r>
            <a:r>
              <a:rPr lang="es-CO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Frame Relay. La comunicación a través de un PVC no requiere los estados de establecimiento de llamada y finalización que se utilizan con los SVCs. Los PVCs</a:t>
            </a:r>
            <a:r>
              <a:rPr lang="es-CO" dirty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siempre operan en alguno de los estados siguiente: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26085" y="350100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1. </a:t>
            </a:r>
            <a:r>
              <a:rPr lang="es-CO" b="1" i="1" dirty="0">
                <a:solidFill>
                  <a:srgbClr val="002060"/>
                </a:solidFill>
              </a:rPr>
              <a:t>Transferencia de datos </a:t>
            </a:r>
            <a:r>
              <a:rPr lang="es-CO" i="1" dirty="0">
                <a:solidFill>
                  <a:srgbClr val="002060"/>
                </a:solidFill>
              </a:rPr>
              <a:t>: </a:t>
            </a:r>
            <a:r>
              <a:rPr lang="es-CO" dirty="0">
                <a:solidFill>
                  <a:srgbClr val="002060"/>
                </a:solidFill>
              </a:rPr>
              <a:t>Los datos se transmiten entre los dispositivos DTE </a:t>
            </a:r>
            <a:r>
              <a:rPr lang="es-CO" dirty="0" smtClean="0">
                <a:solidFill>
                  <a:srgbClr val="002060"/>
                </a:solidFill>
              </a:rPr>
              <a:t>a través </a:t>
            </a:r>
            <a:r>
              <a:rPr lang="es-CO" dirty="0">
                <a:solidFill>
                  <a:srgbClr val="002060"/>
                </a:solidFill>
              </a:rPr>
              <a:t>del circuito virtual.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2. </a:t>
            </a:r>
            <a:r>
              <a:rPr lang="es-CO" b="1" i="1" dirty="0">
                <a:solidFill>
                  <a:srgbClr val="002060"/>
                </a:solidFill>
              </a:rPr>
              <a:t>Ocioso </a:t>
            </a:r>
            <a:r>
              <a:rPr lang="es-CO" i="1" dirty="0">
                <a:solidFill>
                  <a:srgbClr val="002060"/>
                </a:solidFill>
              </a:rPr>
              <a:t>: </a:t>
            </a:r>
            <a:r>
              <a:rPr lang="es-CO" dirty="0">
                <a:solidFill>
                  <a:srgbClr val="002060"/>
                </a:solidFill>
              </a:rPr>
              <a:t>Ocurre cuando la conexión entre los dispositivos DTE está activa, </a:t>
            </a:r>
            <a:r>
              <a:rPr lang="es-CO" dirty="0" smtClean="0">
                <a:solidFill>
                  <a:srgbClr val="002060"/>
                </a:solidFill>
              </a:rPr>
              <a:t>pero no </a:t>
            </a:r>
            <a:r>
              <a:rPr lang="es-CO" dirty="0">
                <a:solidFill>
                  <a:srgbClr val="002060"/>
                </a:solidFill>
              </a:rPr>
              <a:t>hay transferencia de datos. A diferencia de los SVCs los PVCs no se darán </a:t>
            </a:r>
            <a:r>
              <a:rPr lang="es-CO" dirty="0" smtClean="0">
                <a:solidFill>
                  <a:srgbClr val="002060"/>
                </a:solidFill>
              </a:rPr>
              <a:t>por finalizados </a:t>
            </a:r>
            <a:r>
              <a:rPr lang="es-CO" dirty="0">
                <a:solidFill>
                  <a:srgbClr val="002060"/>
                </a:solidFill>
              </a:rPr>
              <a:t>en ninguna circunstancia ya que se encuentran en estado ocioso.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Los dispositivos DTE pueden comenzar la transferencia de datos en cuanto estén </a:t>
            </a:r>
            <a:r>
              <a:rPr lang="es-CO" dirty="0" smtClean="0">
                <a:solidFill>
                  <a:srgbClr val="002060"/>
                </a:solidFill>
              </a:rPr>
              <a:t>listos, pues </a:t>
            </a:r>
            <a:r>
              <a:rPr lang="es-CO" dirty="0">
                <a:solidFill>
                  <a:srgbClr val="002060"/>
                </a:solidFill>
              </a:rPr>
              <a:t>el circuito está establecido de manera permanente.</a:t>
            </a:r>
          </a:p>
        </p:txBody>
      </p:sp>
    </p:spTree>
    <p:extLst>
      <p:ext uri="{BB962C8B-B14F-4D97-AF65-F5344CB8AC3E}">
        <p14:creationId xmlns:p14="http://schemas.microsoft.com/office/powerpoint/2010/main" val="21685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484123" y="954457"/>
            <a:ext cx="81757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IDENTIFICADOR DE CONEXIÓN DE ENLACE DE DATOS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83568" y="1844823"/>
            <a:ext cx="777686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O" b="1" dirty="0">
              <a:solidFill>
                <a:srgbClr val="002060"/>
              </a:solidFill>
            </a:endParaRPr>
          </a:p>
          <a:p>
            <a:pPr algn="just"/>
            <a:r>
              <a:rPr lang="es-CO" dirty="0">
                <a:solidFill>
                  <a:srgbClr val="002060"/>
                </a:solidFill>
              </a:rPr>
              <a:t>Los circuitos virtuales de Frame Relay se identifican a través de los DLCIs (Identificadores </a:t>
            </a:r>
            <a:r>
              <a:rPr lang="es-CO" dirty="0" smtClean="0">
                <a:solidFill>
                  <a:srgbClr val="002060"/>
                </a:solidFill>
              </a:rPr>
              <a:t>de Conexión </a:t>
            </a:r>
            <a:r>
              <a:rPr lang="es-CO" dirty="0">
                <a:solidFill>
                  <a:srgbClr val="002060"/>
                </a:solidFill>
              </a:rPr>
              <a:t>del Enlace de Datos). Normalmente los valores de DLCI son asignados por </a:t>
            </a:r>
            <a:r>
              <a:rPr lang="es-CO" dirty="0" smtClean="0">
                <a:solidFill>
                  <a:srgbClr val="002060"/>
                </a:solidFill>
              </a:rPr>
              <a:t>el proveedor </a:t>
            </a:r>
            <a:r>
              <a:rPr lang="es-CO" dirty="0">
                <a:solidFill>
                  <a:srgbClr val="002060"/>
                </a:solidFill>
              </a:rPr>
              <a:t>de los servicios de Frame Relay (en su caso, la compañía telefónica). Los </a:t>
            </a:r>
            <a:r>
              <a:rPr lang="es-CO" dirty="0" smtClean="0">
                <a:solidFill>
                  <a:srgbClr val="002060"/>
                </a:solidFill>
              </a:rPr>
              <a:t>DLCIs Frame </a:t>
            </a:r>
            <a:r>
              <a:rPr lang="es-CO" dirty="0">
                <a:solidFill>
                  <a:srgbClr val="002060"/>
                </a:solidFill>
              </a:rPr>
              <a:t>Relay tiene un significado local, lo que significa que los valores en sí mismo no </a:t>
            </a:r>
            <a:r>
              <a:rPr lang="es-CO" dirty="0" smtClean="0">
                <a:solidFill>
                  <a:srgbClr val="002060"/>
                </a:solidFill>
              </a:rPr>
              <a:t>son únicos </a:t>
            </a:r>
            <a:r>
              <a:rPr lang="es-CO" dirty="0">
                <a:solidFill>
                  <a:srgbClr val="002060"/>
                </a:solidFill>
              </a:rPr>
              <a:t>en la WAN Frame Relay; por ejemplo, dos dispositivos DTE conectados a través de un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circuito virtual, pueden usar un valor diferente de DLCI para hacer referencia a la </a:t>
            </a:r>
            <a:r>
              <a:rPr lang="es-CO" dirty="0" smtClean="0">
                <a:solidFill>
                  <a:srgbClr val="002060"/>
                </a:solidFill>
              </a:rPr>
              <a:t>misma conexión</a:t>
            </a:r>
            <a:r>
              <a:rPr lang="es-CO" dirty="0">
                <a:solidFill>
                  <a:srgbClr val="002060"/>
                </a:solidFill>
              </a:rPr>
              <a:t>. .</a:t>
            </a:r>
          </a:p>
        </p:txBody>
      </p:sp>
    </p:spTree>
    <p:extLst>
      <p:ext uri="{BB962C8B-B14F-4D97-AF65-F5344CB8AC3E}">
        <p14:creationId xmlns:p14="http://schemas.microsoft.com/office/powerpoint/2010/main" val="221233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1103525" y="954457"/>
            <a:ext cx="69369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MECANISMOS DE CONTROL DE SATURACION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59632" y="1659285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Frame Relay reduce el gasto indirecto de la red, al implementar mecanismos simples </a:t>
            </a:r>
            <a:r>
              <a:rPr lang="es-CO" dirty="0" smtClean="0">
                <a:solidFill>
                  <a:srgbClr val="002060"/>
                </a:solidFill>
              </a:rPr>
              <a:t>de notificación </a:t>
            </a:r>
            <a:r>
              <a:rPr lang="es-CO" dirty="0">
                <a:solidFill>
                  <a:srgbClr val="002060"/>
                </a:solidFill>
              </a:rPr>
              <a:t>de la saturación, mas que un control de flujo explícito por cada circuito virtual. </a:t>
            </a:r>
            <a:r>
              <a:rPr lang="es-CO" dirty="0" smtClean="0">
                <a:solidFill>
                  <a:srgbClr val="002060"/>
                </a:solidFill>
              </a:rPr>
              <a:t>En general </a:t>
            </a:r>
            <a:r>
              <a:rPr lang="es-CO" dirty="0">
                <a:solidFill>
                  <a:srgbClr val="002060"/>
                </a:solidFill>
              </a:rPr>
              <a:t>Frame Relay se implementa sobre medios de transmisión de red confiables para </a:t>
            </a:r>
            <a:r>
              <a:rPr lang="es-CO" dirty="0" smtClean="0">
                <a:solidFill>
                  <a:srgbClr val="002060"/>
                </a:solidFill>
              </a:rPr>
              <a:t>no sacrificar </a:t>
            </a:r>
            <a:r>
              <a:rPr lang="es-CO" dirty="0">
                <a:solidFill>
                  <a:srgbClr val="002060"/>
                </a:solidFill>
              </a:rPr>
              <a:t>la integridad de los datos, ya que el control de flujo se puede realizar por medio de </a:t>
            </a:r>
            <a:r>
              <a:rPr lang="es-CO" dirty="0" smtClean="0">
                <a:solidFill>
                  <a:srgbClr val="002060"/>
                </a:solidFill>
              </a:rPr>
              <a:t>los protocolos </a:t>
            </a:r>
            <a:r>
              <a:rPr lang="es-CO" dirty="0">
                <a:solidFill>
                  <a:srgbClr val="002060"/>
                </a:solidFill>
              </a:rPr>
              <a:t>de las capas superiores La tecnología Frame Relay implementa dos mecanismos </a:t>
            </a:r>
            <a:r>
              <a:rPr lang="es-CO" dirty="0" smtClean="0">
                <a:solidFill>
                  <a:srgbClr val="002060"/>
                </a:solidFill>
              </a:rPr>
              <a:t>de notificación </a:t>
            </a:r>
            <a:r>
              <a:rPr lang="es-CO" dirty="0">
                <a:solidFill>
                  <a:srgbClr val="002060"/>
                </a:solidFill>
              </a:rPr>
              <a:t>de saturación: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259632" y="4437112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FECN </a:t>
            </a:r>
            <a:r>
              <a:rPr lang="es-CO" dirty="0">
                <a:solidFill>
                  <a:srgbClr val="002060"/>
                </a:solidFill>
              </a:rPr>
              <a:t>(Notificación de la Saturación Explícita Hacia Adelante)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BECN </a:t>
            </a:r>
            <a:r>
              <a:rPr lang="es-CO" dirty="0">
                <a:solidFill>
                  <a:srgbClr val="002060"/>
                </a:solidFill>
              </a:rPr>
              <a:t>(Notificación de la Saturación explícita Hacia atrás)</a:t>
            </a:r>
          </a:p>
        </p:txBody>
      </p:sp>
    </p:spTree>
    <p:extLst>
      <p:ext uri="{BB962C8B-B14F-4D97-AF65-F5344CB8AC3E}">
        <p14:creationId xmlns:p14="http://schemas.microsoft.com/office/powerpoint/2010/main" val="139928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3978730" y="954457"/>
            <a:ext cx="11865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BIT DE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99592" y="1477677"/>
            <a:ext cx="72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El bit DE (Elegibilidad para Descarte) se utiliza para indicar que una trama tiene una </a:t>
            </a:r>
            <a:r>
              <a:rPr lang="es-CO" dirty="0" smtClean="0">
                <a:solidFill>
                  <a:srgbClr val="002060"/>
                </a:solidFill>
              </a:rPr>
              <a:t>importancia menor </a:t>
            </a:r>
            <a:r>
              <a:rPr lang="es-CO" dirty="0">
                <a:solidFill>
                  <a:srgbClr val="002060"/>
                </a:solidFill>
              </a:rPr>
              <a:t>que otras. El bit DE es parte del campo Direcciones en el Encabezado de la trama </a:t>
            </a:r>
            <a:r>
              <a:rPr lang="es-CO" dirty="0" smtClean="0">
                <a:solidFill>
                  <a:srgbClr val="002060"/>
                </a:solidFill>
              </a:rPr>
              <a:t>Frame Relay.</a:t>
            </a:r>
          </a:p>
          <a:p>
            <a:pPr algn="just"/>
            <a:endParaRPr lang="es-CO" dirty="0">
              <a:solidFill>
                <a:srgbClr val="002060"/>
              </a:solidFill>
            </a:endParaRPr>
          </a:p>
          <a:p>
            <a:pPr algn="just"/>
            <a:r>
              <a:rPr lang="es-CO" dirty="0">
                <a:solidFill>
                  <a:srgbClr val="002060"/>
                </a:solidFill>
              </a:rPr>
              <a:t>Los dispositivos DTE pueden fijar el valor del bit DE de una trama en 1 para indicar que </a:t>
            </a:r>
            <a:r>
              <a:rPr lang="es-CO" dirty="0" smtClean="0">
                <a:solidFill>
                  <a:srgbClr val="002060"/>
                </a:solidFill>
              </a:rPr>
              <a:t>esta tiene </a:t>
            </a:r>
            <a:r>
              <a:rPr lang="es-CO" dirty="0">
                <a:solidFill>
                  <a:srgbClr val="002060"/>
                </a:solidFill>
              </a:rPr>
              <a:t>una importancia menor respecto a las demás tramas. Al saturarse la red los </a:t>
            </a:r>
            <a:r>
              <a:rPr lang="es-CO" dirty="0" smtClean="0">
                <a:solidFill>
                  <a:srgbClr val="002060"/>
                </a:solidFill>
              </a:rPr>
              <a:t>dispositivos DCE </a:t>
            </a:r>
            <a:r>
              <a:rPr lang="es-CO" dirty="0">
                <a:solidFill>
                  <a:srgbClr val="002060"/>
                </a:solidFill>
              </a:rPr>
              <a:t>descartaran las tramas con el bit DE fijado en 1 antes de descartar aquellas que no la tienen.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Por lo anterior disminuye la probabilidad de que los dispositivos DCE de frame Relay </a:t>
            </a:r>
            <a:r>
              <a:rPr lang="es-CO" dirty="0" smtClean="0">
                <a:solidFill>
                  <a:srgbClr val="002060"/>
                </a:solidFill>
              </a:rPr>
              <a:t>eliminen datos </a:t>
            </a:r>
            <a:r>
              <a:rPr lang="es-CO" dirty="0">
                <a:solidFill>
                  <a:srgbClr val="002060"/>
                </a:solidFill>
              </a:rPr>
              <a:t>críticos durante el blindaje de saturación.</a:t>
            </a:r>
          </a:p>
        </p:txBody>
      </p:sp>
    </p:spTree>
    <p:extLst>
      <p:ext uri="{BB962C8B-B14F-4D97-AF65-F5344CB8AC3E}">
        <p14:creationId xmlns:p14="http://schemas.microsoft.com/office/powerpoint/2010/main" val="342091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981892" y="954457"/>
            <a:ext cx="71802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VERIFICACION DE </a:t>
            </a:r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ERRORES </a:t>
            </a:r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FRAME RELAY 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065248" y="1686617"/>
            <a:ext cx="68191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Frame Relay utiliza un mecanismo para la verificación de errores conocido como </a:t>
            </a:r>
            <a:r>
              <a:rPr lang="es-CO" dirty="0" smtClean="0">
                <a:solidFill>
                  <a:srgbClr val="002060"/>
                </a:solidFill>
              </a:rPr>
              <a:t>CRC (Verificación </a:t>
            </a:r>
            <a:r>
              <a:rPr lang="es-CO" dirty="0">
                <a:solidFill>
                  <a:srgbClr val="002060"/>
                </a:solidFill>
              </a:rPr>
              <a:t>de Redundancia cíclica). El CRC compara dos valores calculados para </a:t>
            </a:r>
            <a:r>
              <a:rPr lang="es-CO" dirty="0" smtClean="0">
                <a:solidFill>
                  <a:srgbClr val="002060"/>
                </a:solidFill>
              </a:rPr>
              <a:t>determinar si </a:t>
            </a:r>
            <a:r>
              <a:rPr lang="es-CO" dirty="0">
                <a:solidFill>
                  <a:srgbClr val="002060"/>
                </a:solidFill>
              </a:rPr>
              <a:t>se ha presentado errores durante la transmisión del origen al destino. Frame Relay </a:t>
            </a:r>
            <a:r>
              <a:rPr lang="es-CO" dirty="0" smtClean="0">
                <a:solidFill>
                  <a:srgbClr val="002060"/>
                </a:solidFill>
              </a:rPr>
              <a:t>disminuye el </a:t>
            </a:r>
            <a:r>
              <a:rPr lang="es-CO" dirty="0">
                <a:solidFill>
                  <a:srgbClr val="002060"/>
                </a:solidFill>
              </a:rPr>
              <a:t>gasto indirecto al implementarse la verificación de errores mas que su corrección. </a:t>
            </a:r>
            <a:r>
              <a:rPr lang="es-CO" dirty="0" smtClean="0">
                <a:solidFill>
                  <a:srgbClr val="002060"/>
                </a:solidFill>
              </a:rPr>
              <a:t>Frame Relay </a:t>
            </a:r>
            <a:r>
              <a:rPr lang="es-CO" dirty="0">
                <a:solidFill>
                  <a:srgbClr val="002060"/>
                </a:solidFill>
              </a:rPr>
              <a:t>por lo general se implementa en medios confiables de transmisión de red, por lo que </a:t>
            </a:r>
            <a:r>
              <a:rPr lang="es-CO" dirty="0" smtClean="0">
                <a:solidFill>
                  <a:srgbClr val="002060"/>
                </a:solidFill>
              </a:rPr>
              <a:t>la integridad </a:t>
            </a:r>
            <a:r>
              <a:rPr lang="es-CO" dirty="0">
                <a:solidFill>
                  <a:srgbClr val="002060"/>
                </a:solidFill>
              </a:rPr>
              <a:t>de los datos no se sacrifica si la corrección de un error se deja a los protocolos de </a:t>
            </a:r>
            <a:r>
              <a:rPr lang="es-CO" dirty="0" smtClean="0">
                <a:solidFill>
                  <a:srgbClr val="002060"/>
                </a:solidFill>
              </a:rPr>
              <a:t>las capas </a:t>
            </a:r>
            <a:r>
              <a:rPr lang="es-CO" dirty="0">
                <a:solidFill>
                  <a:srgbClr val="002060"/>
                </a:solidFill>
              </a:rPr>
              <a:t>superiores que operan en la parte mas alta de Frame Relay.</a:t>
            </a:r>
          </a:p>
        </p:txBody>
      </p:sp>
    </p:spTree>
    <p:extLst>
      <p:ext uri="{BB962C8B-B14F-4D97-AF65-F5344CB8AC3E}">
        <p14:creationId xmlns:p14="http://schemas.microsoft.com/office/powerpoint/2010/main" val="37925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3230005" y="954457"/>
            <a:ext cx="268400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INTERFACE LMI  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43608" y="1659285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LMI (Interface de la Administración Local) es un conjunto de avances en la </a:t>
            </a:r>
            <a:r>
              <a:rPr lang="es-CO" dirty="0" smtClean="0">
                <a:solidFill>
                  <a:srgbClr val="002060"/>
                </a:solidFill>
              </a:rPr>
              <a:t>especificación básica </a:t>
            </a:r>
            <a:r>
              <a:rPr lang="es-CO" dirty="0">
                <a:solidFill>
                  <a:srgbClr val="002060"/>
                </a:solidFill>
              </a:rPr>
              <a:t>de Frame Relay. LMI fue desarrollada en 1990 por Cisco Systems, StrataCom, </a:t>
            </a:r>
            <a:r>
              <a:rPr lang="es-CO" dirty="0" smtClean="0">
                <a:solidFill>
                  <a:srgbClr val="002060"/>
                </a:solidFill>
              </a:rPr>
              <a:t>Northern Telecom </a:t>
            </a:r>
            <a:r>
              <a:rPr lang="es-CO" dirty="0">
                <a:solidFill>
                  <a:srgbClr val="002060"/>
                </a:solidFill>
              </a:rPr>
              <a:t>y Digital Equipment Corporation. Presenta varias características (llamadas </a:t>
            </a:r>
            <a:r>
              <a:rPr lang="es-CO" dirty="0" smtClean="0">
                <a:solidFill>
                  <a:srgbClr val="002060"/>
                </a:solidFill>
              </a:rPr>
              <a:t>extensiones) para </a:t>
            </a:r>
            <a:r>
              <a:rPr lang="es-CO" dirty="0">
                <a:solidFill>
                  <a:srgbClr val="002060"/>
                </a:solidFill>
              </a:rPr>
              <a:t>la administración de interredes complejas. Entre las extensiones LMI mas importantes </a:t>
            </a:r>
            <a:r>
              <a:rPr lang="es-CO" dirty="0" smtClean="0">
                <a:solidFill>
                  <a:srgbClr val="002060"/>
                </a:solidFill>
              </a:rPr>
              <a:t>de Frame </a:t>
            </a:r>
            <a:r>
              <a:rPr lang="es-CO" dirty="0">
                <a:solidFill>
                  <a:srgbClr val="002060"/>
                </a:solidFill>
              </a:rPr>
              <a:t>Relay están el direccionamiento Global, los mensajes de status de los circuitos virtuales </a:t>
            </a:r>
            <a:r>
              <a:rPr lang="es-CO" dirty="0" smtClean="0">
                <a:solidFill>
                  <a:srgbClr val="002060"/>
                </a:solidFill>
              </a:rPr>
              <a:t>y  la </a:t>
            </a:r>
            <a:r>
              <a:rPr lang="es-CO" dirty="0">
                <a:solidFill>
                  <a:srgbClr val="002060"/>
                </a:solidFill>
              </a:rPr>
              <a:t>multidifusión.</a:t>
            </a:r>
          </a:p>
        </p:txBody>
      </p:sp>
    </p:spTree>
    <p:extLst>
      <p:ext uri="{BB962C8B-B14F-4D97-AF65-F5344CB8AC3E}">
        <p14:creationId xmlns:p14="http://schemas.microsoft.com/office/powerpoint/2010/main" val="627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4188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s-CO" sz="2000" dirty="0">
                <a:solidFill>
                  <a:srgbClr val="002060"/>
                </a:solidFill>
              </a:rPr>
              <a:t>La extensión de direccionamiento global LMI otorga los valores del DLCI (Identificador de </a:t>
            </a:r>
            <a:r>
              <a:rPr lang="es-CO" sz="2000" dirty="0" smtClean="0">
                <a:solidFill>
                  <a:srgbClr val="002060"/>
                </a:solidFill>
              </a:rPr>
              <a:t>la Conexión </a:t>
            </a:r>
            <a:r>
              <a:rPr lang="es-CO" sz="2000" dirty="0">
                <a:solidFill>
                  <a:srgbClr val="002060"/>
                </a:solidFill>
              </a:rPr>
              <a:t>de Enlace de Datos) Frame Relay un significado global mas que local.</a:t>
            </a:r>
            <a:endParaRPr lang="es-CO" sz="2000" dirty="0">
              <a:solidFill>
                <a:srgbClr val="00206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599397" y="2492896"/>
            <a:ext cx="64391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es-CO" dirty="0">
                <a:solidFill>
                  <a:srgbClr val="002060"/>
                </a:solidFill>
              </a:rPr>
              <a:t>Los mensajes de status de los circuitos virtuales LMI permiten la comunicación y </a:t>
            </a:r>
            <a:r>
              <a:rPr lang="es-CO" dirty="0" smtClean="0">
                <a:solidFill>
                  <a:srgbClr val="002060"/>
                </a:solidFill>
              </a:rPr>
              <a:t>sincronización entre </a:t>
            </a:r>
            <a:r>
              <a:rPr lang="es-CO" dirty="0">
                <a:solidFill>
                  <a:srgbClr val="002060"/>
                </a:solidFill>
              </a:rPr>
              <a:t>los dispositivos DTE y DCE Frame Relay.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74442" y="3645024"/>
            <a:ext cx="64640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es-CO" dirty="0">
                <a:solidFill>
                  <a:srgbClr val="002060"/>
                </a:solidFill>
              </a:rPr>
              <a:t>La extensión de LMI para multidifusión permite que se asignen grupos de multidifusión. Con </a:t>
            </a:r>
            <a:r>
              <a:rPr lang="es-CO" dirty="0" smtClean="0">
                <a:solidFill>
                  <a:srgbClr val="002060"/>
                </a:solidFill>
              </a:rPr>
              <a:t>la multidifusión </a:t>
            </a:r>
            <a:r>
              <a:rPr lang="es-CO" dirty="0">
                <a:solidFill>
                  <a:srgbClr val="002060"/>
                </a:solidFill>
              </a:rPr>
              <a:t>se ahorra ancho de banda, ya que permite que los mensajes sobre la resolución </a:t>
            </a:r>
            <a:r>
              <a:rPr lang="es-CO" dirty="0" smtClean="0">
                <a:solidFill>
                  <a:srgbClr val="002060"/>
                </a:solidFill>
              </a:rPr>
              <a:t>de direcciones </a:t>
            </a:r>
            <a:r>
              <a:rPr lang="es-CO" dirty="0">
                <a:solidFill>
                  <a:srgbClr val="002060"/>
                </a:solidFill>
              </a:rPr>
              <a:t>y de actualizaciones de ruteo sean enviados solamente a grupos específicos </a:t>
            </a:r>
            <a:r>
              <a:rPr lang="es-CO" dirty="0" smtClean="0">
                <a:solidFill>
                  <a:srgbClr val="002060"/>
                </a:solidFill>
              </a:rPr>
              <a:t>de ruteadores</a:t>
            </a:r>
            <a:r>
              <a:rPr lang="es-CO" dirty="0">
                <a:solidFill>
                  <a:srgbClr val="002060"/>
                </a:solidFill>
              </a:rPr>
              <a:t>.</a:t>
            </a:r>
            <a:endParaRPr lang="es-CO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6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1058998" y="954457"/>
            <a:ext cx="70260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IMPLEMENTACION DE LA RED FRAME RELAY 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59632" y="1749077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Una implementación habitual y privada de red Frame Relay consiste en equipar </a:t>
            </a:r>
            <a:r>
              <a:rPr lang="es-CO" dirty="0" smtClean="0">
                <a:solidFill>
                  <a:srgbClr val="002060"/>
                </a:solidFill>
              </a:rPr>
              <a:t>un multiplexor </a:t>
            </a:r>
            <a:r>
              <a:rPr lang="es-CO" dirty="0">
                <a:solidFill>
                  <a:srgbClr val="002060"/>
                </a:solidFill>
              </a:rPr>
              <a:t>T1 con interfaces Frame Relay e interfaces que no sean Frame Relay. El </a:t>
            </a:r>
            <a:r>
              <a:rPr lang="es-CO" dirty="0" smtClean="0">
                <a:solidFill>
                  <a:srgbClr val="002060"/>
                </a:solidFill>
              </a:rPr>
              <a:t>tráfico de </a:t>
            </a:r>
            <a:r>
              <a:rPr lang="es-CO" dirty="0">
                <a:solidFill>
                  <a:srgbClr val="002060"/>
                </a:solidFill>
              </a:rPr>
              <a:t>Frame Relay es enviado fuera de la interface Frame Relay y hacia la red de datos. </a:t>
            </a:r>
            <a:r>
              <a:rPr lang="es-CO" dirty="0" smtClean="0">
                <a:solidFill>
                  <a:srgbClr val="002060"/>
                </a:solidFill>
              </a:rPr>
              <a:t>El tráfico </a:t>
            </a:r>
            <a:r>
              <a:rPr lang="es-CO" dirty="0">
                <a:solidFill>
                  <a:srgbClr val="002060"/>
                </a:solidFill>
              </a:rPr>
              <a:t>que no es de Frame Relay se direcciona hacia la aplicación o servicios </a:t>
            </a:r>
            <a:r>
              <a:rPr lang="es-CO" dirty="0" smtClean="0">
                <a:solidFill>
                  <a:srgbClr val="002060"/>
                </a:solidFill>
              </a:rPr>
              <a:t>adecuados, como </a:t>
            </a:r>
            <a:r>
              <a:rPr lang="es-CO" dirty="0">
                <a:solidFill>
                  <a:srgbClr val="002060"/>
                </a:solidFill>
              </a:rPr>
              <a:t>una PBX (Central Privada de Intercambio) de servicio telefónico o una aplicación de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vídeo conferencia.</a:t>
            </a:r>
          </a:p>
        </p:txBody>
      </p:sp>
    </p:spTree>
    <p:extLst>
      <p:ext uri="{BB962C8B-B14F-4D97-AF65-F5344CB8AC3E}">
        <p14:creationId xmlns:p14="http://schemas.microsoft.com/office/powerpoint/2010/main" val="3886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1058998" y="954457"/>
            <a:ext cx="70260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IMPLEMENTACION DE LA RED FRAME RELAY 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59632" y="1749077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Una implementación habitual y privada de red Frame Relay consiste en equipar </a:t>
            </a:r>
            <a:r>
              <a:rPr lang="es-CO" dirty="0" smtClean="0">
                <a:solidFill>
                  <a:srgbClr val="002060"/>
                </a:solidFill>
              </a:rPr>
              <a:t>un multiplexor </a:t>
            </a:r>
            <a:r>
              <a:rPr lang="es-CO" dirty="0">
                <a:solidFill>
                  <a:srgbClr val="002060"/>
                </a:solidFill>
              </a:rPr>
              <a:t>T1 con interfaces Frame Relay e interfaces que no sean Frame Relay. El </a:t>
            </a:r>
            <a:r>
              <a:rPr lang="es-CO" dirty="0" smtClean="0">
                <a:solidFill>
                  <a:srgbClr val="002060"/>
                </a:solidFill>
              </a:rPr>
              <a:t>tráfico de </a:t>
            </a:r>
            <a:r>
              <a:rPr lang="es-CO" dirty="0">
                <a:solidFill>
                  <a:srgbClr val="002060"/>
                </a:solidFill>
              </a:rPr>
              <a:t>Frame Relay es enviado fuera de la interface Frame Relay y hacia la red de datos. </a:t>
            </a:r>
            <a:r>
              <a:rPr lang="es-CO" dirty="0" smtClean="0">
                <a:solidFill>
                  <a:srgbClr val="002060"/>
                </a:solidFill>
              </a:rPr>
              <a:t>El tráfico </a:t>
            </a:r>
            <a:r>
              <a:rPr lang="es-CO" dirty="0">
                <a:solidFill>
                  <a:srgbClr val="002060"/>
                </a:solidFill>
              </a:rPr>
              <a:t>que no es de Frame Relay se direcciona hacia la aplicación o servicios </a:t>
            </a:r>
            <a:r>
              <a:rPr lang="es-CO" dirty="0" smtClean="0">
                <a:solidFill>
                  <a:srgbClr val="002060"/>
                </a:solidFill>
              </a:rPr>
              <a:t>adecuados, como </a:t>
            </a:r>
            <a:r>
              <a:rPr lang="es-CO" dirty="0">
                <a:solidFill>
                  <a:srgbClr val="002060"/>
                </a:solidFill>
              </a:rPr>
              <a:t>una PBX (Central Privada de Intercambio) de servicio telefónico o una aplicación de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vídeo conferencia.</a:t>
            </a:r>
          </a:p>
        </p:txBody>
      </p:sp>
    </p:spTree>
    <p:extLst>
      <p:ext uri="{BB962C8B-B14F-4D97-AF65-F5344CB8AC3E}">
        <p14:creationId xmlns:p14="http://schemas.microsoft.com/office/powerpoint/2010/main" val="427966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2708920"/>
            <a:ext cx="71287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0" i="1" u="none" strike="noStrike" baseline="0" dirty="0" smtClean="0">
                <a:solidFill>
                  <a:srgbClr val="002060"/>
                </a:solidFill>
                <a:latin typeface="TimesNewRomanPS-ItalicMT"/>
              </a:rPr>
              <a:t>Frame Relay es un ejemplo de tecnología de conmutación de paquetes y Frame Relay es un</a:t>
            </a:r>
            <a:r>
              <a:rPr lang="es-CO" sz="2000" b="0" i="1" u="none" strike="noStrike" dirty="0" smtClean="0">
                <a:solidFill>
                  <a:srgbClr val="002060"/>
                </a:solidFill>
                <a:latin typeface="TimesNewRomanPS-ItalicMT"/>
              </a:rPr>
              <a:t> </a:t>
            </a:r>
            <a:r>
              <a:rPr lang="es-CO" sz="2000" b="0" i="1" u="none" strike="noStrike" baseline="0" dirty="0" smtClean="0">
                <a:solidFill>
                  <a:srgbClr val="002060"/>
                </a:solidFill>
                <a:latin typeface="TimesNewRomanPS-ItalicMT"/>
              </a:rPr>
              <a:t>protocolo de WAN de alto desempeño que opera en las capas físicas y de enlace de datos del</a:t>
            </a:r>
            <a:r>
              <a:rPr lang="es-CO" sz="2000" b="0" i="1" u="none" strike="noStrike" dirty="0" smtClean="0">
                <a:solidFill>
                  <a:srgbClr val="002060"/>
                </a:solidFill>
                <a:latin typeface="TimesNewRomanPS-ItalicMT"/>
              </a:rPr>
              <a:t> </a:t>
            </a:r>
            <a:r>
              <a:rPr lang="es-CO" sz="2000" b="0" i="1" u="none" strike="noStrike" baseline="0" dirty="0" smtClean="0">
                <a:solidFill>
                  <a:srgbClr val="002060"/>
                </a:solidFill>
                <a:latin typeface="TimesNewRomanPS-ItalicMT"/>
              </a:rPr>
              <a:t>modelo de referencia OSI.</a:t>
            </a:r>
            <a:endParaRPr lang="es-CO" sz="2000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02918" y="1268760"/>
            <a:ext cx="7510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O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¿</a:t>
            </a:r>
            <a:r>
              <a:rPr lang="es-C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 ES FRAME RELAY ?</a:t>
            </a:r>
            <a:endParaRPr lang="es-CO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47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1459626" y="954457"/>
            <a:ext cx="622478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REDES PUBLICAS DE LARGA DISTANCIA 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55576" y="1659285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En las redes públicas Frame Relay de larga distancia, el equipo de conmutación Frame Relay </a:t>
            </a:r>
            <a:r>
              <a:rPr lang="es-CO" dirty="0" smtClean="0">
                <a:solidFill>
                  <a:srgbClr val="002060"/>
                </a:solidFill>
              </a:rPr>
              <a:t>se ubica </a:t>
            </a:r>
            <a:r>
              <a:rPr lang="es-CO" dirty="0">
                <a:solidFill>
                  <a:srgbClr val="002060"/>
                </a:solidFill>
              </a:rPr>
              <a:t>en las centrales telefónicas de compañías de larga distancia. A los suscriptores se les </a:t>
            </a:r>
            <a:r>
              <a:rPr lang="es-CO" dirty="0" smtClean="0">
                <a:solidFill>
                  <a:srgbClr val="002060"/>
                </a:solidFill>
              </a:rPr>
              <a:t>cobra determinada </a:t>
            </a:r>
            <a:r>
              <a:rPr lang="es-CO" dirty="0">
                <a:solidFill>
                  <a:srgbClr val="002060"/>
                </a:solidFill>
              </a:rPr>
              <a:t>cantidad según el uso que hagan de la red. Sin embargo, los clientes no se </a:t>
            </a:r>
            <a:r>
              <a:rPr lang="es-CO" dirty="0" smtClean="0">
                <a:solidFill>
                  <a:srgbClr val="002060"/>
                </a:solidFill>
              </a:rPr>
              <a:t>encargan de </a:t>
            </a:r>
            <a:r>
              <a:rPr lang="es-CO" dirty="0">
                <a:solidFill>
                  <a:srgbClr val="002060"/>
                </a:solidFill>
              </a:rPr>
              <a:t>administrar y mantener el equipo y el servicio de Frame Relay.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5576" y="3284985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En general, el proveedor del servicio de telecomunicaciones también es propietario del </a:t>
            </a:r>
            <a:r>
              <a:rPr lang="es-CO" dirty="0" smtClean="0">
                <a:solidFill>
                  <a:srgbClr val="002060"/>
                </a:solidFill>
              </a:rPr>
              <a:t>equipo DCE</a:t>
            </a:r>
            <a:r>
              <a:rPr lang="es-CO" dirty="0">
                <a:solidFill>
                  <a:srgbClr val="002060"/>
                </a:solidFill>
              </a:rPr>
              <a:t>. El equipo DCE puede ser propiedad del cliente, o bien del proveedor del servicio </a:t>
            </a:r>
            <a:r>
              <a:rPr lang="es-CO" dirty="0" smtClean="0">
                <a:solidFill>
                  <a:srgbClr val="002060"/>
                </a:solidFill>
              </a:rPr>
              <a:t>de telecomunicaciones </a:t>
            </a:r>
            <a:r>
              <a:rPr lang="es-CO" dirty="0">
                <a:solidFill>
                  <a:srgbClr val="002060"/>
                </a:solidFill>
              </a:rPr>
              <a:t>como un servicio para el usuario.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Actualmente la mayoría de las redes Frame Relay son redes públicas que suministran </a:t>
            </a:r>
            <a:r>
              <a:rPr lang="es-CO" dirty="0" smtClean="0">
                <a:solidFill>
                  <a:srgbClr val="002060"/>
                </a:solidFill>
              </a:rPr>
              <a:t>servicios de </a:t>
            </a:r>
            <a:r>
              <a:rPr lang="es-CO" dirty="0">
                <a:solidFill>
                  <a:srgbClr val="002060"/>
                </a:solidFill>
              </a:rPr>
              <a:t>larga distancia.</a:t>
            </a:r>
          </a:p>
        </p:txBody>
      </p:sp>
    </p:spTree>
    <p:extLst>
      <p:ext uri="{BB962C8B-B14F-4D97-AF65-F5344CB8AC3E}">
        <p14:creationId xmlns:p14="http://schemas.microsoft.com/office/powerpoint/2010/main" val="102690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1819954" y="954457"/>
            <a:ext cx="55041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REDES PRIVADAS EMPRESARIALES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547664" y="1997839"/>
            <a:ext cx="63367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Las organizaciones a nivel mundial están utilizando cada vez más redes privadas Frame </a:t>
            </a:r>
            <a:r>
              <a:rPr lang="es-CO" dirty="0" smtClean="0">
                <a:solidFill>
                  <a:srgbClr val="002060"/>
                </a:solidFill>
              </a:rPr>
              <a:t>Relay. En </a:t>
            </a:r>
            <a:r>
              <a:rPr lang="es-CO" dirty="0">
                <a:solidFill>
                  <a:srgbClr val="002060"/>
                </a:solidFill>
              </a:rPr>
              <a:t>las redes privadas Frame Relay, la administración y el mantenimiento de la red </a:t>
            </a:r>
            <a:r>
              <a:rPr lang="es-CO" dirty="0" smtClean="0">
                <a:solidFill>
                  <a:srgbClr val="002060"/>
                </a:solidFill>
              </a:rPr>
              <a:t>son responsabilidad </a:t>
            </a:r>
            <a:r>
              <a:rPr lang="es-CO" dirty="0">
                <a:solidFill>
                  <a:srgbClr val="002060"/>
                </a:solidFill>
              </a:rPr>
              <a:t>de una empresa (o compañía privada). El cliente es el dueño de todo el </a:t>
            </a:r>
            <a:r>
              <a:rPr lang="es-CO" dirty="0" smtClean="0">
                <a:solidFill>
                  <a:srgbClr val="002060"/>
                </a:solidFill>
              </a:rPr>
              <a:t>equipo, incluyendo </a:t>
            </a:r>
            <a:r>
              <a:rPr lang="es-CO" dirty="0">
                <a:solidFill>
                  <a:srgbClr val="002060"/>
                </a:solidFill>
              </a:rPr>
              <a:t>el de conmutación.</a:t>
            </a:r>
          </a:p>
        </p:txBody>
      </p:sp>
    </p:spTree>
    <p:extLst>
      <p:ext uri="{BB962C8B-B14F-4D97-AF65-F5344CB8AC3E}">
        <p14:creationId xmlns:p14="http://schemas.microsoft.com/office/powerpoint/2010/main" val="138880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1421742" y="782122"/>
            <a:ext cx="63005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FORMATOS DE LA TRAMA FRAME RELAY </a:t>
            </a:r>
            <a:endParaRPr lang="es-E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77677"/>
            <a:ext cx="360045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6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5" name="4 Rectángulo"/>
          <p:cNvSpPr/>
          <p:nvPr/>
        </p:nvSpPr>
        <p:spPr>
          <a:xfrm>
            <a:off x="1043607" y="974750"/>
            <a:ext cx="7246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 err="1">
                <a:solidFill>
                  <a:srgbClr val="002060"/>
                </a:solidFill>
              </a:rPr>
              <a:t>Flags</a:t>
            </a:r>
            <a:r>
              <a:rPr lang="es-CO" b="1" dirty="0">
                <a:solidFill>
                  <a:srgbClr val="002060"/>
                </a:solidFill>
              </a:rPr>
              <a:t> (indicadores): </a:t>
            </a:r>
            <a:r>
              <a:rPr lang="es-CO" dirty="0">
                <a:solidFill>
                  <a:srgbClr val="002060"/>
                </a:solidFill>
              </a:rPr>
              <a:t>Delimitan el comienzo y la terminación de la trama. El valor de este </a:t>
            </a:r>
            <a:r>
              <a:rPr lang="es-CO" dirty="0" smtClean="0">
                <a:solidFill>
                  <a:srgbClr val="002060"/>
                </a:solidFill>
              </a:rPr>
              <a:t>campo es </a:t>
            </a:r>
            <a:r>
              <a:rPr lang="es-CO" dirty="0">
                <a:solidFill>
                  <a:srgbClr val="002060"/>
                </a:solidFill>
              </a:rPr>
              <a:t>siempre el mismo y se representa con el número hexadecimal 7E o el número </a:t>
            </a:r>
            <a:r>
              <a:rPr lang="es-CO" dirty="0" smtClean="0">
                <a:solidFill>
                  <a:srgbClr val="002060"/>
                </a:solidFill>
              </a:rPr>
              <a:t>binario 01111110</a:t>
            </a:r>
            <a:r>
              <a:rPr lang="es-CO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43608" y="2495790"/>
            <a:ext cx="72462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>
                <a:solidFill>
                  <a:srgbClr val="002060"/>
                </a:solidFill>
              </a:rPr>
              <a:t>Direcciones</a:t>
            </a:r>
            <a:r>
              <a:rPr lang="es-CO" dirty="0">
                <a:solidFill>
                  <a:srgbClr val="002060"/>
                </a:solidFill>
              </a:rPr>
              <a:t>: Contiene la información siguiente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DLCI</a:t>
            </a:r>
            <a:r>
              <a:rPr lang="es-CO" dirty="0">
                <a:solidFill>
                  <a:srgbClr val="002060"/>
                </a:solidFill>
              </a:rPr>
              <a:t>: El DLCI de 10 bits es la esencia del encabezado de Frame Relay. Este </a:t>
            </a:r>
            <a:r>
              <a:rPr lang="es-CO" dirty="0" smtClean="0">
                <a:solidFill>
                  <a:srgbClr val="002060"/>
                </a:solidFill>
              </a:rPr>
              <a:t>valor representa </a:t>
            </a:r>
            <a:r>
              <a:rPr lang="es-CO" dirty="0">
                <a:solidFill>
                  <a:srgbClr val="002060"/>
                </a:solidFill>
              </a:rPr>
              <a:t>la conexión virtual entre el dispositivo DTE y el </a:t>
            </a:r>
            <a:r>
              <a:rPr lang="es-CO" dirty="0" err="1">
                <a:solidFill>
                  <a:srgbClr val="002060"/>
                </a:solidFill>
              </a:rPr>
              <a:t>switch</a:t>
            </a:r>
            <a:r>
              <a:rPr lang="es-CO" dirty="0">
                <a:solidFill>
                  <a:srgbClr val="002060"/>
                </a:solidFill>
              </a:rPr>
              <a:t>. Cada conexión </a:t>
            </a:r>
            <a:r>
              <a:rPr lang="es-CO" dirty="0" smtClean="0">
                <a:solidFill>
                  <a:srgbClr val="002060"/>
                </a:solidFill>
              </a:rPr>
              <a:t>virtual que </a:t>
            </a:r>
            <a:r>
              <a:rPr lang="es-CO" dirty="0">
                <a:solidFill>
                  <a:srgbClr val="002060"/>
                </a:solidFill>
              </a:rPr>
              <a:t>se </a:t>
            </a:r>
            <a:r>
              <a:rPr lang="es-CO" dirty="0" err="1">
                <a:solidFill>
                  <a:srgbClr val="002060"/>
                </a:solidFill>
              </a:rPr>
              <a:t>multiplexe</a:t>
            </a:r>
            <a:r>
              <a:rPr lang="es-CO" dirty="0">
                <a:solidFill>
                  <a:srgbClr val="002060"/>
                </a:solidFill>
              </a:rPr>
              <a:t> en el canal físico será representada por un DLCI único. Los valores </a:t>
            </a:r>
            <a:r>
              <a:rPr lang="es-CO" dirty="0" smtClean="0">
                <a:solidFill>
                  <a:srgbClr val="002060"/>
                </a:solidFill>
              </a:rPr>
              <a:t>del DLCI </a:t>
            </a:r>
            <a:r>
              <a:rPr lang="es-CO" dirty="0">
                <a:solidFill>
                  <a:srgbClr val="002060"/>
                </a:solidFill>
              </a:rPr>
              <a:t>tienen significado local solamente, lo que indica que son únicos para el canal </a:t>
            </a:r>
            <a:r>
              <a:rPr lang="es-CO" dirty="0" smtClean="0">
                <a:solidFill>
                  <a:srgbClr val="002060"/>
                </a:solidFill>
              </a:rPr>
              <a:t>físico en </a:t>
            </a:r>
            <a:r>
              <a:rPr lang="es-CO" dirty="0">
                <a:solidFill>
                  <a:srgbClr val="002060"/>
                </a:solidFill>
              </a:rPr>
              <a:t>que residen; por lo tanto, los dispositivos que se encuentran en los extremos </a:t>
            </a:r>
            <a:r>
              <a:rPr lang="es-CO" dirty="0" smtClean="0">
                <a:solidFill>
                  <a:srgbClr val="002060"/>
                </a:solidFill>
              </a:rPr>
              <a:t>opuestos de </a:t>
            </a:r>
            <a:r>
              <a:rPr lang="es-CO" dirty="0">
                <a:solidFill>
                  <a:srgbClr val="002060"/>
                </a:solidFill>
              </a:rPr>
              <a:t>una conexión pueden utilizar diferentes valores DLCI para hacer referencia a la </a:t>
            </a:r>
            <a:r>
              <a:rPr lang="es-CO" dirty="0" smtClean="0">
                <a:solidFill>
                  <a:srgbClr val="002060"/>
                </a:solidFill>
              </a:rPr>
              <a:t>misma conexión </a:t>
            </a:r>
            <a:r>
              <a:rPr lang="es-CO" dirty="0">
                <a:solidFill>
                  <a:srgbClr val="002060"/>
                </a:solidFill>
              </a:rPr>
              <a:t>virtual.</a:t>
            </a:r>
          </a:p>
        </p:txBody>
      </p:sp>
    </p:spTree>
    <p:extLst>
      <p:ext uri="{BB962C8B-B14F-4D97-AF65-F5344CB8AC3E}">
        <p14:creationId xmlns:p14="http://schemas.microsoft.com/office/powerpoint/2010/main" val="307835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79997"/>
            <a:ext cx="5671114" cy="2955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619672" y="4797152"/>
            <a:ext cx="5671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solidFill>
                  <a:srgbClr val="002060"/>
                </a:solidFill>
              </a:rPr>
              <a:t>La figura muestra el significado local </a:t>
            </a:r>
            <a:r>
              <a:rPr lang="es-CO" dirty="0" smtClean="0">
                <a:solidFill>
                  <a:srgbClr val="002060"/>
                </a:solidFill>
              </a:rPr>
              <a:t>del DLCI</a:t>
            </a:r>
            <a:endParaRPr lang="es-CO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8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4" name="3 Rectángulo"/>
          <p:cNvSpPr/>
          <p:nvPr/>
        </p:nvSpPr>
        <p:spPr>
          <a:xfrm>
            <a:off x="1187624" y="836712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· </a:t>
            </a:r>
            <a:r>
              <a:rPr lang="es-CO" b="1" dirty="0">
                <a:solidFill>
                  <a:srgbClr val="002060"/>
                </a:solidFill>
              </a:rPr>
              <a:t>EA (dirección extendida): </a:t>
            </a:r>
            <a:r>
              <a:rPr lang="es-CO" dirty="0">
                <a:solidFill>
                  <a:srgbClr val="002060"/>
                </a:solidFill>
              </a:rPr>
              <a:t>La EA se utiliza para indicar si el byte cuyo valor EA es 1, </a:t>
            </a:r>
            <a:r>
              <a:rPr lang="es-CO" dirty="0" smtClean="0">
                <a:solidFill>
                  <a:srgbClr val="002060"/>
                </a:solidFill>
              </a:rPr>
              <a:t>es el </a:t>
            </a:r>
            <a:r>
              <a:rPr lang="es-CO" dirty="0">
                <a:solidFill>
                  <a:srgbClr val="002060"/>
                </a:solidFill>
              </a:rPr>
              <a:t>último campo de direccionamiento. Si el valor es 1, entonces se determina que </a:t>
            </a:r>
            <a:r>
              <a:rPr lang="es-CO" dirty="0" smtClean="0">
                <a:solidFill>
                  <a:srgbClr val="002060"/>
                </a:solidFill>
              </a:rPr>
              <a:t>este byte </a:t>
            </a:r>
            <a:r>
              <a:rPr lang="es-CO" dirty="0">
                <a:solidFill>
                  <a:srgbClr val="002060"/>
                </a:solidFill>
              </a:rPr>
              <a:t>sea el último octeto DLCI. Aunque todas las implementaciones actuales de </a:t>
            </a:r>
            <a:r>
              <a:rPr lang="es-CO" dirty="0" smtClean="0">
                <a:solidFill>
                  <a:srgbClr val="002060"/>
                </a:solidFill>
              </a:rPr>
              <a:t>Frame Relay </a:t>
            </a:r>
            <a:r>
              <a:rPr lang="es-CO" dirty="0">
                <a:solidFill>
                  <a:srgbClr val="002060"/>
                </a:solidFill>
              </a:rPr>
              <a:t>utilizan un DLCI de dos octetos, esta característica permitirá que en el futuro </a:t>
            </a:r>
            <a:r>
              <a:rPr lang="es-CO" dirty="0" smtClean="0">
                <a:solidFill>
                  <a:srgbClr val="002060"/>
                </a:solidFill>
              </a:rPr>
              <a:t>se utilicen </a:t>
            </a:r>
            <a:r>
              <a:rPr lang="es-CO" dirty="0">
                <a:solidFill>
                  <a:srgbClr val="002060"/>
                </a:solidFill>
              </a:rPr>
              <a:t>DLCIs más largos. El octavo bit de cada byte del campo de direcciones se </a:t>
            </a:r>
            <a:r>
              <a:rPr lang="es-CO" dirty="0" smtClean="0">
                <a:solidFill>
                  <a:srgbClr val="002060"/>
                </a:solidFill>
              </a:rPr>
              <a:t>utiliza para </a:t>
            </a:r>
            <a:r>
              <a:rPr lang="es-CO" dirty="0">
                <a:solidFill>
                  <a:srgbClr val="002060"/>
                </a:solidFill>
              </a:rPr>
              <a:t>indicar el EA</a:t>
            </a:r>
            <a:r>
              <a:rPr lang="es-CO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es-CO" dirty="0" smtClean="0">
              <a:solidFill>
                <a:srgbClr val="002060"/>
              </a:solidFill>
            </a:endParaRPr>
          </a:p>
          <a:p>
            <a:pPr algn="just"/>
            <a:endParaRPr lang="es-CO" dirty="0">
              <a:solidFill>
                <a:srgbClr val="002060"/>
              </a:solidFill>
            </a:endParaRPr>
          </a:p>
          <a:p>
            <a:pPr algn="just"/>
            <a:r>
              <a:rPr lang="es-CO" dirty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C/R: </a:t>
            </a:r>
            <a:r>
              <a:rPr lang="es-CO" dirty="0">
                <a:solidFill>
                  <a:srgbClr val="002060"/>
                </a:solidFill>
              </a:rPr>
              <a:t>El C/R es el bit que sigue después del byte DLCI más significativo en el campo </a:t>
            </a:r>
            <a:r>
              <a:rPr lang="es-CO" dirty="0" smtClean="0">
                <a:solidFill>
                  <a:srgbClr val="002060"/>
                </a:solidFill>
              </a:rPr>
              <a:t>de direcciones</a:t>
            </a:r>
            <a:r>
              <a:rPr lang="es-CO" dirty="0">
                <a:solidFill>
                  <a:srgbClr val="002060"/>
                </a:solidFill>
              </a:rPr>
              <a:t>. El bit C/R no está definido hasta </a:t>
            </a:r>
            <a:r>
              <a:rPr lang="es-CO" dirty="0" smtClean="0">
                <a:solidFill>
                  <a:srgbClr val="002060"/>
                </a:solidFill>
              </a:rPr>
              <a:t>el momento</a:t>
            </a:r>
            <a:r>
              <a:rPr lang="es-CO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988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1259632" y="797511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Control de saturación: </a:t>
            </a:r>
            <a:r>
              <a:rPr lang="es-CO" dirty="0">
                <a:solidFill>
                  <a:srgbClr val="002060"/>
                </a:solidFill>
              </a:rPr>
              <a:t>Este campo consta de 3 bits que controlan los mecanismos </a:t>
            </a:r>
            <a:r>
              <a:rPr lang="es-CO" dirty="0" smtClean="0">
                <a:solidFill>
                  <a:srgbClr val="002060"/>
                </a:solidFill>
              </a:rPr>
              <a:t>de notificación </a:t>
            </a:r>
            <a:r>
              <a:rPr lang="es-CO" dirty="0">
                <a:solidFill>
                  <a:srgbClr val="002060"/>
                </a:solidFill>
              </a:rPr>
              <a:t>de la saturación en Frame Relay. Éstos son los bitas FECN, BECN y DE, </a:t>
            </a:r>
            <a:r>
              <a:rPr lang="es-CO" dirty="0" smtClean="0">
                <a:solidFill>
                  <a:srgbClr val="002060"/>
                </a:solidFill>
              </a:rPr>
              <a:t>que son </a:t>
            </a:r>
            <a:r>
              <a:rPr lang="es-CO" dirty="0">
                <a:solidFill>
                  <a:srgbClr val="002060"/>
                </a:solidFill>
              </a:rPr>
              <a:t>los últimos bitas en el campo de direcciones.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259632" y="2348880"/>
            <a:ext cx="6768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FECN (notificación de la Saturación Explícita Hacia Adelante)</a:t>
            </a:r>
            <a:r>
              <a:rPr lang="es-CO" dirty="0">
                <a:solidFill>
                  <a:srgbClr val="002060"/>
                </a:solidFill>
              </a:rPr>
              <a:t>: Es un </a:t>
            </a:r>
            <a:r>
              <a:rPr lang="es-CO" dirty="0" smtClean="0">
                <a:solidFill>
                  <a:srgbClr val="002060"/>
                </a:solidFill>
              </a:rPr>
              <a:t>campo de </a:t>
            </a:r>
            <a:r>
              <a:rPr lang="es-CO" dirty="0">
                <a:solidFill>
                  <a:srgbClr val="002060"/>
                </a:solidFill>
              </a:rPr>
              <a:t>un solo bit que puede fijarse con el valor de 1 por medio de un interruptor </a:t>
            </a:r>
            <a:r>
              <a:rPr lang="es-CO" dirty="0" smtClean="0">
                <a:solidFill>
                  <a:srgbClr val="002060"/>
                </a:solidFill>
              </a:rPr>
              <a:t>para indicar </a:t>
            </a:r>
            <a:r>
              <a:rPr lang="es-CO" dirty="0">
                <a:solidFill>
                  <a:srgbClr val="002060"/>
                </a:solidFill>
              </a:rPr>
              <a:t>a un dispositivo DTE terminal, como un </a:t>
            </a:r>
            <a:r>
              <a:rPr lang="es-CO" dirty="0" smtClean="0">
                <a:solidFill>
                  <a:srgbClr val="002060"/>
                </a:solidFill>
              </a:rPr>
              <a:t>ruteador, </a:t>
            </a:r>
            <a:r>
              <a:rPr lang="es-CO" dirty="0">
                <a:solidFill>
                  <a:srgbClr val="002060"/>
                </a:solidFill>
              </a:rPr>
              <a:t>que ha </a:t>
            </a:r>
            <a:r>
              <a:rPr lang="es-CO" dirty="0" smtClean="0">
                <a:solidFill>
                  <a:srgbClr val="002060"/>
                </a:solidFill>
              </a:rPr>
              <a:t>habido saturación </a:t>
            </a:r>
            <a:r>
              <a:rPr lang="es-CO" dirty="0">
                <a:solidFill>
                  <a:srgbClr val="002060"/>
                </a:solidFill>
              </a:rPr>
              <a:t>en la dirección de la trama del </a:t>
            </a:r>
            <a:r>
              <a:rPr lang="es-CO" i="1" dirty="0">
                <a:solidFill>
                  <a:srgbClr val="002060"/>
                </a:solidFill>
              </a:rPr>
              <a:t>origen al destino</a:t>
            </a:r>
            <a:r>
              <a:rPr lang="es-CO" dirty="0">
                <a:solidFill>
                  <a:srgbClr val="002060"/>
                </a:solidFill>
              </a:rPr>
              <a:t>. La ventaja </a:t>
            </a:r>
            <a:r>
              <a:rPr lang="es-CO" dirty="0" smtClean="0">
                <a:solidFill>
                  <a:srgbClr val="002060"/>
                </a:solidFill>
              </a:rPr>
              <a:t>principal de </a:t>
            </a:r>
            <a:r>
              <a:rPr lang="es-CO" dirty="0">
                <a:solidFill>
                  <a:srgbClr val="002060"/>
                </a:solidFill>
              </a:rPr>
              <a:t>usar los campos FECN y BECN es la habilidad que tienen los protocolos de </a:t>
            </a:r>
            <a:r>
              <a:rPr lang="es-CO" dirty="0" smtClean="0">
                <a:solidFill>
                  <a:srgbClr val="002060"/>
                </a:solidFill>
              </a:rPr>
              <a:t>las capas </a:t>
            </a:r>
            <a:r>
              <a:rPr lang="es-CO" dirty="0">
                <a:solidFill>
                  <a:srgbClr val="002060"/>
                </a:solidFill>
              </a:rPr>
              <a:t>superiores de reaccionar de manera inteligente ante </a:t>
            </a:r>
            <a:r>
              <a:rPr lang="es-CO" dirty="0" smtClean="0">
                <a:solidFill>
                  <a:srgbClr val="002060"/>
                </a:solidFill>
              </a:rPr>
              <a:t>estos  indicadores de saturación</a:t>
            </a:r>
            <a:r>
              <a:rPr lang="es-CO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801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4" name="3 Rectángulo"/>
          <p:cNvSpPr/>
          <p:nvPr/>
        </p:nvSpPr>
        <p:spPr>
          <a:xfrm>
            <a:off x="1403648" y="836712"/>
            <a:ext cx="66967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BECN (Notificación de Saturación Explícita Hacia Atrás)</a:t>
            </a:r>
            <a:r>
              <a:rPr lang="es-CO" dirty="0">
                <a:solidFill>
                  <a:srgbClr val="002060"/>
                </a:solidFill>
              </a:rPr>
              <a:t>: Es un campo de </a:t>
            </a:r>
            <a:r>
              <a:rPr lang="es-CO" dirty="0" smtClean="0">
                <a:solidFill>
                  <a:srgbClr val="002060"/>
                </a:solidFill>
              </a:rPr>
              <a:t>un solo </a:t>
            </a:r>
            <a:r>
              <a:rPr lang="es-CO" dirty="0">
                <a:solidFill>
                  <a:srgbClr val="002060"/>
                </a:solidFill>
              </a:rPr>
              <a:t>bit que, al ser establecido en 1 el valor por un </a:t>
            </a:r>
            <a:r>
              <a:rPr lang="es-CO" dirty="0" err="1">
                <a:solidFill>
                  <a:srgbClr val="002060"/>
                </a:solidFill>
              </a:rPr>
              <a:t>switch</a:t>
            </a:r>
            <a:r>
              <a:rPr lang="es-CO" dirty="0">
                <a:solidFill>
                  <a:srgbClr val="002060"/>
                </a:solidFill>
              </a:rPr>
              <a:t>, indica que ha </a:t>
            </a:r>
            <a:r>
              <a:rPr lang="es-CO" dirty="0" smtClean="0">
                <a:solidFill>
                  <a:srgbClr val="002060"/>
                </a:solidFill>
              </a:rPr>
              <a:t>habido saturación </a:t>
            </a:r>
            <a:r>
              <a:rPr lang="es-CO" dirty="0">
                <a:solidFill>
                  <a:srgbClr val="002060"/>
                </a:solidFill>
              </a:rPr>
              <a:t>en la red en la dirección opuesta a la de la transmisión de la </a:t>
            </a:r>
            <a:r>
              <a:rPr lang="es-CO" dirty="0" smtClean="0">
                <a:solidFill>
                  <a:srgbClr val="002060"/>
                </a:solidFill>
              </a:rPr>
              <a:t>trama desde </a:t>
            </a:r>
            <a:r>
              <a:rPr lang="es-CO" dirty="0">
                <a:solidFill>
                  <a:srgbClr val="002060"/>
                </a:solidFill>
              </a:rPr>
              <a:t>el origen al destino.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403648" y="2420888"/>
            <a:ext cx="6696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DE (Elegibilidad para Descartes)</a:t>
            </a:r>
            <a:r>
              <a:rPr lang="es-CO" dirty="0">
                <a:solidFill>
                  <a:srgbClr val="002060"/>
                </a:solidFill>
              </a:rPr>
              <a:t>: Este bit es fijado por </a:t>
            </a:r>
            <a:r>
              <a:rPr lang="es-CO" dirty="0" smtClean="0">
                <a:solidFill>
                  <a:srgbClr val="002060"/>
                </a:solidFill>
              </a:rPr>
              <a:t>el dispositivo </a:t>
            </a:r>
            <a:r>
              <a:rPr lang="es-CO" dirty="0">
                <a:solidFill>
                  <a:srgbClr val="002060"/>
                </a:solidFill>
              </a:rPr>
              <a:t>DTE, </a:t>
            </a:r>
            <a:r>
              <a:rPr lang="es-CO" dirty="0" smtClean="0">
                <a:solidFill>
                  <a:srgbClr val="002060"/>
                </a:solidFill>
              </a:rPr>
              <a:t>un ruteador </a:t>
            </a:r>
            <a:r>
              <a:rPr lang="es-CO" dirty="0">
                <a:solidFill>
                  <a:srgbClr val="002060"/>
                </a:solidFill>
              </a:rPr>
              <a:t>por ejemplo, para indicar que la trama marcada es de menor </a:t>
            </a:r>
            <a:r>
              <a:rPr lang="es-CO" dirty="0" smtClean="0">
                <a:solidFill>
                  <a:srgbClr val="002060"/>
                </a:solidFill>
              </a:rPr>
              <a:t>importancia en </a:t>
            </a:r>
            <a:r>
              <a:rPr lang="es-CO" dirty="0">
                <a:solidFill>
                  <a:srgbClr val="002060"/>
                </a:solidFill>
              </a:rPr>
              <a:t>relación con otras tramas que se marcan como "elegible para descartes" </a:t>
            </a:r>
            <a:r>
              <a:rPr lang="es-CO" dirty="0" smtClean="0">
                <a:solidFill>
                  <a:srgbClr val="002060"/>
                </a:solidFill>
              </a:rPr>
              <a:t>deben </a:t>
            </a:r>
            <a:r>
              <a:rPr lang="es-CO" dirty="0">
                <a:solidFill>
                  <a:srgbClr val="002060"/>
                </a:solidFill>
              </a:rPr>
              <a:t>ser</a:t>
            </a:r>
            <a:r>
              <a:rPr lang="es-CO" dirty="0"/>
              <a:t> </a:t>
            </a:r>
            <a:r>
              <a:rPr lang="es-CO" dirty="0">
                <a:solidFill>
                  <a:srgbClr val="002060"/>
                </a:solidFill>
              </a:rPr>
              <a:t>descartadas antes de cualquier otra. Lo anterior representa un mecanismo </a:t>
            </a:r>
            <a:r>
              <a:rPr lang="es-CO" dirty="0" smtClean="0">
                <a:solidFill>
                  <a:srgbClr val="002060"/>
                </a:solidFill>
              </a:rPr>
              <a:t>justo de </a:t>
            </a:r>
            <a:r>
              <a:rPr lang="es-CO" dirty="0">
                <a:solidFill>
                  <a:srgbClr val="002060"/>
                </a:solidFill>
              </a:rPr>
              <a:t>establecimiento de prioridad en las redes Frame Relay.</a:t>
            </a:r>
          </a:p>
        </p:txBody>
      </p:sp>
    </p:spTree>
    <p:extLst>
      <p:ext uri="{BB962C8B-B14F-4D97-AF65-F5344CB8AC3E}">
        <p14:creationId xmlns:p14="http://schemas.microsoft.com/office/powerpoint/2010/main" val="131700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5" name="4 Rectángulo"/>
          <p:cNvSpPr/>
          <p:nvPr/>
        </p:nvSpPr>
        <p:spPr>
          <a:xfrm>
            <a:off x="370955" y="2505670"/>
            <a:ext cx="8402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FORMATO DE LA TRAMA LMI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07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1187624" y="1305342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>
                <a:solidFill>
                  <a:srgbClr val="002060"/>
                </a:solidFill>
              </a:rPr>
              <a:t>Datos: </a:t>
            </a:r>
            <a:r>
              <a:rPr lang="es-CO" dirty="0">
                <a:solidFill>
                  <a:srgbClr val="002060"/>
                </a:solidFill>
              </a:rPr>
              <a:t>Los datos contienen información encapsulada de las capas superiores. Cada trama en </a:t>
            </a:r>
            <a:r>
              <a:rPr lang="es-CO" dirty="0" smtClean="0">
                <a:solidFill>
                  <a:srgbClr val="002060"/>
                </a:solidFill>
              </a:rPr>
              <a:t>este campo </a:t>
            </a:r>
            <a:r>
              <a:rPr lang="es-CO" dirty="0">
                <a:solidFill>
                  <a:srgbClr val="002060"/>
                </a:solidFill>
              </a:rPr>
              <a:t>de longitud variable incluye un campo de datos de usuario o carga útil que varía </a:t>
            </a:r>
            <a:r>
              <a:rPr lang="es-CO" dirty="0" smtClean="0">
                <a:solidFill>
                  <a:srgbClr val="002060"/>
                </a:solidFill>
              </a:rPr>
              <a:t>en longitud </a:t>
            </a:r>
            <a:r>
              <a:rPr lang="es-CO" dirty="0">
                <a:solidFill>
                  <a:srgbClr val="002060"/>
                </a:solidFill>
              </a:rPr>
              <a:t>y podrá tener hasta 16,000 bytes. Este campo sirve para transportar el PDU (Paquete </a:t>
            </a:r>
            <a:r>
              <a:rPr lang="es-CO" dirty="0" smtClean="0">
                <a:solidFill>
                  <a:srgbClr val="002060"/>
                </a:solidFill>
              </a:rPr>
              <a:t>de Protocolo </a:t>
            </a:r>
            <a:r>
              <a:rPr lang="es-CO" dirty="0">
                <a:solidFill>
                  <a:srgbClr val="002060"/>
                </a:solidFill>
              </a:rPr>
              <a:t>de las Capas Superiores) a través de una red Frame Relay.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187624" y="3429000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>
                <a:solidFill>
                  <a:srgbClr val="002060"/>
                </a:solidFill>
              </a:rPr>
              <a:t>FCS (Secuencia de verificación de tramas): </a:t>
            </a:r>
            <a:r>
              <a:rPr lang="es-CO" dirty="0">
                <a:solidFill>
                  <a:srgbClr val="002060"/>
                </a:solidFill>
              </a:rPr>
              <a:t>Asegura la integridad de los datos </a:t>
            </a:r>
            <a:r>
              <a:rPr lang="es-CO" dirty="0" smtClean="0">
                <a:solidFill>
                  <a:srgbClr val="002060"/>
                </a:solidFill>
              </a:rPr>
              <a:t>transmitidos. Este </a:t>
            </a:r>
            <a:r>
              <a:rPr lang="es-CO" dirty="0">
                <a:solidFill>
                  <a:srgbClr val="002060"/>
                </a:solidFill>
              </a:rPr>
              <a:t>valor calculado por el dispositivo de origen y verificado por el receptor para asegurar </a:t>
            </a:r>
            <a:r>
              <a:rPr lang="es-CO" dirty="0" smtClean="0">
                <a:solidFill>
                  <a:srgbClr val="002060"/>
                </a:solidFill>
              </a:rPr>
              <a:t>la integridad </a:t>
            </a:r>
            <a:r>
              <a:rPr lang="es-CO" dirty="0">
                <a:solidFill>
                  <a:srgbClr val="002060"/>
                </a:solidFill>
              </a:rPr>
              <a:t>de la transmisión.</a:t>
            </a:r>
          </a:p>
        </p:txBody>
      </p:sp>
    </p:spTree>
    <p:extLst>
      <p:ext uri="{BB962C8B-B14F-4D97-AF65-F5344CB8AC3E}">
        <p14:creationId xmlns:p14="http://schemas.microsoft.com/office/powerpoint/2010/main" val="9495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81220" y="1772816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En las redes que utilizan esta tecnología, las estaciones terminales comparten el medio de</a:t>
            </a:r>
            <a:r>
              <a:rPr lang="es-CO" sz="2000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transmisión de la red de manera dinámica, así como el ancho de banda disponible. Los paquetes</a:t>
            </a:r>
            <a:r>
              <a:rPr lang="es-CO" sz="2000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de longitud variable se utilizan en transferencias más eficientes y flexibles. Posteriormente, estos</a:t>
            </a:r>
            <a:r>
              <a:rPr lang="es-CO" sz="2000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paquetes se conmutan entre los diferentes segmentos de la red hasta que llegan a su destino. </a:t>
            </a:r>
          </a:p>
        </p:txBody>
      </p:sp>
    </p:spTree>
    <p:extLst>
      <p:ext uri="{BB962C8B-B14F-4D97-AF65-F5344CB8AC3E}">
        <p14:creationId xmlns:p14="http://schemas.microsoft.com/office/powerpoint/2010/main" val="118501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95139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000" dirty="0">
              <a:latin typeface="TimesNewRomanPSMT"/>
            </a:endParaRPr>
          </a:p>
          <a:p>
            <a:endParaRPr lang="es-CO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8422"/>
            <a:ext cx="9166005" cy="1656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54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692697"/>
            <a:ext cx="77768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1" dirty="0">
                <a:solidFill>
                  <a:srgbClr val="002060"/>
                </a:solidFill>
              </a:rPr>
              <a:t>Indicador</a:t>
            </a:r>
            <a:r>
              <a:rPr lang="es-CO" sz="2000" dirty="0">
                <a:solidFill>
                  <a:srgbClr val="002060"/>
                </a:solidFill>
              </a:rPr>
              <a:t>: Delimita el comienzo y el final de la trama</a:t>
            </a:r>
          </a:p>
          <a:p>
            <a:pPr algn="just"/>
            <a:r>
              <a:rPr lang="es-CO" sz="2000" b="1" dirty="0">
                <a:solidFill>
                  <a:srgbClr val="002060"/>
                </a:solidFill>
              </a:rPr>
              <a:t>LMI DLCI</a:t>
            </a:r>
            <a:r>
              <a:rPr lang="es-CO" sz="2000" dirty="0">
                <a:solidFill>
                  <a:srgbClr val="002060"/>
                </a:solidFill>
              </a:rPr>
              <a:t>: Identifica la trama como una trama LMI en vez de una trama básica Frame </a:t>
            </a:r>
            <a:r>
              <a:rPr lang="es-CO" sz="2000" dirty="0" smtClean="0">
                <a:solidFill>
                  <a:srgbClr val="002060"/>
                </a:solidFill>
              </a:rPr>
              <a:t>Relay. El </a:t>
            </a:r>
            <a:r>
              <a:rPr lang="es-CO" sz="2000" dirty="0">
                <a:solidFill>
                  <a:srgbClr val="002060"/>
                </a:solidFill>
              </a:rPr>
              <a:t>valor DLCI específico del LMI definido por la especificación del consorcio LMI es DLCI </a:t>
            </a:r>
            <a:r>
              <a:rPr lang="es-CO" sz="2000" dirty="0" smtClean="0">
                <a:solidFill>
                  <a:srgbClr val="002060"/>
                </a:solidFill>
              </a:rPr>
              <a:t>=1023</a:t>
            </a:r>
            <a:r>
              <a:rPr lang="es-CO" sz="2000" dirty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s-CO" sz="2000" b="1" dirty="0">
                <a:solidFill>
                  <a:srgbClr val="002060"/>
                </a:solidFill>
              </a:rPr>
              <a:t>Indicador de la información no numerada</a:t>
            </a:r>
            <a:r>
              <a:rPr lang="es-CO" sz="2000" dirty="0">
                <a:solidFill>
                  <a:srgbClr val="002060"/>
                </a:solidFill>
              </a:rPr>
              <a:t>: Fija el bit sondeo/final en cero.</a:t>
            </a:r>
          </a:p>
          <a:p>
            <a:pPr algn="just"/>
            <a:r>
              <a:rPr lang="es-CO" sz="2000" b="1" dirty="0">
                <a:solidFill>
                  <a:srgbClr val="002060"/>
                </a:solidFill>
              </a:rPr>
              <a:t>Discriminador de protocolos</a:t>
            </a:r>
            <a:r>
              <a:rPr lang="es-CO" sz="2000" dirty="0">
                <a:solidFill>
                  <a:srgbClr val="002060"/>
                </a:solidFill>
              </a:rPr>
              <a:t>: Siempre contiene un valor que indica que es una trama LMI.</a:t>
            </a:r>
          </a:p>
          <a:p>
            <a:pPr algn="just"/>
            <a:r>
              <a:rPr lang="es-CO" sz="2000" b="1" dirty="0">
                <a:solidFill>
                  <a:srgbClr val="002060"/>
                </a:solidFill>
              </a:rPr>
              <a:t>Tipo de mensaje</a:t>
            </a:r>
            <a:r>
              <a:rPr lang="es-CO" sz="2000" dirty="0">
                <a:solidFill>
                  <a:srgbClr val="002060"/>
                </a:solidFill>
              </a:rPr>
              <a:t>: Etiqueta la trama con uno de los siguientes tipos de mensaje:</a:t>
            </a:r>
          </a:p>
          <a:p>
            <a:pPr algn="just"/>
            <a:r>
              <a:rPr lang="es-CO" sz="2000" dirty="0">
                <a:solidFill>
                  <a:srgbClr val="002060"/>
                </a:solidFill>
              </a:rPr>
              <a:t>· </a:t>
            </a:r>
            <a:r>
              <a:rPr lang="es-CO" sz="2000" b="1" dirty="0">
                <a:solidFill>
                  <a:srgbClr val="002060"/>
                </a:solidFill>
              </a:rPr>
              <a:t>Mensaje de solicitud de status</a:t>
            </a:r>
            <a:r>
              <a:rPr lang="es-CO" sz="2000" dirty="0">
                <a:solidFill>
                  <a:srgbClr val="002060"/>
                </a:solidFill>
              </a:rPr>
              <a:t>: Permite que un dispositivo de usuario solicite el </a:t>
            </a:r>
            <a:r>
              <a:rPr lang="es-CO" sz="2000" dirty="0" smtClean="0">
                <a:solidFill>
                  <a:srgbClr val="002060"/>
                </a:solidFill>
              </a:rPr>
              <a:t>status de </a:t>
            </a:r>
            <a:r>
              <a:rPr lang="es-CO" sz="2000" dirty="0">
                <a:solidFill>
                  <a:srgbClr val="002060"/>
                </a:solidFill>
              </a:rPr>
              <a:t>la red</a:t>
            </a:r>
          </a:p>
          <a:p>
            <a:pPr algn="just"/>
            <a:r>
              <a:rPr lang="es-CO" sz="2000" dirty="0">
                <a:solidFill>
                  <a:srgbClr val="002060"/>
                </a:solidFill>
              </a:rPr>
              <a:t>· </a:t>
            </a:r>
            <a:r>
              <a:rPr lang="es-CO" sz="2000" b="1" dirty="0">
                <a:solidFill>
                  <a:srgbClr val="002060"/>
                </a:solidFill>
              </a:rPr>
              <a:t>Mensaje de status</a:t>
            </a:r>
            <a:r>
              <a:rPr lang="es-CO" sz="2000" dirty="0">
                <a:solidFill>
                  <a:srgbClr val="002060"/>
                </a:solidFill>
              </a:rPr>
              <a:t>: Responde a los mensajes de solicitud de status. Los mensajes </a:t>
            </a:r>
            <a:r>
              <a:rPr lang="es-CO" sz="2000" dirty="0" smtClean="0">
                <a:solidFill>
                  <a:srgbClr val="002060"/>
                </a:solidFill>
              </a:rPr>
              <a:t>de status </a:t>
            </a:r>
            <a:r>
              <a:rPr lang="es-CO" sz="2000" dirty="0">
                <a:solidFill>
                  <a:srgbClr val="002060"/>
                </a:solidFill>
              </a:rPr>
              <a:t>incluyen mensajes de sobrevivencia y de status del PVC.</a:t>
            </a:r>
          </a:p>
        </p:txBody>
      </p:sp>
    </p:spTree>
    <p:extLst>
      <p:ext uri="{BB962C8B-B14F-4D97-AF65-F5344CB8AC3E}">
        <p14:creationId xmlns:p14="http://schemas.microsoft.com/office/powerpoint/2010/main" val="166140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043608" y="1124744"/>
            <a:ext cx="7200800" cy="2376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>
                <a:solidFill>
                  <a:srgbClr val="002060"/>
                </a:solidFill>
              </a:rPr>
              <a:t>Referencia de llamada</a:t>
            </a:r>
            <a:r>
              <a:rPr lang="es-CO" dirty="0">
                <a:solidFill>
                  <a:srgbClr val="002060"/>
                </a:solidFill>
              </a:rPr>
              <a:t>: Siempre contiene ceros. En la actualidad este campo no se usa ni tiene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ningún propósito.</a:t>
            </a:r>
          </a:p>
          <a:p>
            <a:pPr algn="just"/>
            <a:r>
              <a:rPr lang="es-CO" b="1" dirty="0">
                <a:solidFill>
                  <a:srgbClr val="002060"/>
                </a:solidFill>
              </a:rPr>
              <a:t>Elementos de información</a:t>
            </a:r>
            <a:r>
              <a:rPr lang="es-CO" dirty="0">
                <a:solidFill>
                  <a:srgbClr val="002060"/>
                </a:solidFill>
              </a:rPr>
              <a:t>: Contiene una cantidad variable de IEs (Elementos Individuales de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Información). Los IEs constan de los campos siguientes: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· Identificador IE: Identifica de manera única el IE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· Longitud del IE: Indica la longitud del IE</a:t>
            </a:r>
          </a:p>
        </p:txBody>
      </p:sp>
    </p:spTree>
    <p:extLst>
      <p:ext uri="{BB962C8B-B14F-4D97-AF65-F5344CB8AC3E}">
        <p14:creationId xmlns:p14="http://schemas.microsoft.com/office/powerpoint/2010/main" val="19610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260" y="980728"/>
            <a:ext cx="7252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Ventajas de frame Relay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1260" y="229575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No hay duda de que Frame Relay pasa información mas rápidamente que X.25. Esto </a:t>
            </a:r>
            <a:r>
              <a:rPr lang="es-CO" dirty="0" smtClean="0">
                <a:solidFill>
                  <a:srgbClr val="002060"/>
                </a:solidFill>
              </a:rPr>
              <a:t>supondrá que </a:t>
            </a:r>
            <a:r>
              <a:rPr lang="es-CO" dirty="0">
                <a:solidFill>
                  <a:srgbClr val="002060"/>
                </a:solidFill>
              </a:rPr>
              <a:t>hay un menor trabajo para el procesador.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971260" y="3140968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1. ¿Cuánto es la reducción del porcentaje?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2. ¿Cual es tiempo actual de retraso reducido?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Aunque parece haber una pequeña diferencia entre ambas cuestiones, la diferencia es vital </a:t>
            </a:r>
            <a:r>
              <a:rPr lang="es-CO" dirty="0" smtClean="0">
                <a:solidFill>
                  <a:srgbClr val="002060"/>
                </a:solidFill>
              </a:rPr>
              <a:t>para entender </a:t>
            </a:r>
            <a:r>
              <a:rPr lang="es-CO" dirty="0">
                <a:solidFill>
                  <a:srgbClr val="002060"/>
                </a:solidFill>
              </a:rPr>
              <a:t>la implicaciones de las acciones de la redes Frame Relay. Algunos vendedores </a:t>
            </a:r>
            <a:r>
              <a:rPr lang="es-CO" dirty="0" smtClean="0">
                <a:solidFill>
                  <a:srgbClr val="002060"/>
                </a:solidFill>
              </a:rPr>
              <a:t>indican que </a:t>
            </a:r>
            <a:r>
              <a:rPr lang="es-CO" dirty="0">
                <a:solidFill>
                  <a:srgbClr val="002060"/>
                </a:solidFill>
              </a:rPr>
              <a:t>el retraso de transito reducido esta entre un 50% y un 75%. Esto puede ser muy significativo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hasta que te das cuenta que la reducción representa el paso de 3 a 2 milisegundos.</a:t>
            </a:r>
          </a:p>
        </p:txBody>
      </p:sp>
    </p:spTree>
    <p:extLst>
      <p:ext uri="{BB962C8B-B14F-4D97-AF65-F5344CB8AC3E}">
        <p14:creationId xmlns:p14="http://schemas.microsoft.com/office/powerpoint/2010/main" val="27187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39552" y="548680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>
                <a:solidFill>
                  <a:srgbClr val="002060"/>
                </a:solidFill>
              </a:rPr>
              <a:t>Hay tres factores que contribuyen a este retraso de extremo a </a:t>
            </a:r>
            <a:r>
              <a:rPr lang="es-CO" b="1" dirty="0" smtClean="0">
                <a:solidFill>
                  <a:srgbClr val="002060"/>
                </a:solidFill>
              </a:rPr>
              <a:t>extremos</a:t>
            </a:r>
          </a:p>
          <a:p>
            <a:pPr algn="just"/>
            <a:endParaRPr lang="es-CO" b="1" dirty="0">
              <a:solidFill>
                <a:srgbClr val="002060"/>
              </a:solidFill>
            </a:endParaRPr>
          </a:p>
          <a:p>
            <a:pPr algn="just"/>
            <a:r>
              <a:rPr lang="es-CO" dirty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Ejecución del procedimiento</a:t>
            </a:r>
            <a:r>
              <a:rPr lang="es-CO" b="1" dirty="0" smtClean="0">
                <a:solidFill>
                  <a:srgbClr val="002060"/>
                </a:solidFill>
              </a:rPr>
              <a:t>:</a:t>
            </a:r>
          </a:p>
          <a:p>
            <a:pPr algn="just"/>
            <a:r>
              <a:rPr lang="es-CO" b="1" dirty="0" smtClean="0">
                <a:solidFill>
                  <a:srgbClr val="002060"/>
                </a:solidFill>
              </a:rPr>
              <a:t> </a:t>
            </a:r>
            <a:r>
              <a:rPr lang="es-CO" dirty="0">
                <a:solidFill>
                  <a:srgbClr val="002060"/>
                </a:solidFill>
              </a:rPr>
              <a:t>este es </a:t>
            </a:r>
            <a:r>
              <a:rPr lang="es-CO" b="1" i="1" dirty="0">
                <a:solidFill>
                  <a:srgbClr val="002060"/>
                </a:solidFill>
              </a:rPr>
              <a:t>el tiempo que tarda un conmutador de </a:t>
            </a:r>
            <a:r>
              <a:rPr lang="es-CO" b="1" i="1" dirty="0" smtClean="0">
                <a:solidFill>
                  <a:srgbClr val="002060"/>
                </a:solidFill>
              </a:rPr>
              <a:t>paquetes o </a:t>
            </a:r>
            <a:r>
              <a:rPr lang="es-CO" b="1" i="1" dirty="0">
                <a:solidFill>
                  <a:srgbClr val="002060"/>
                </a:solidFill>
              </a:rPr>
              <a:t>tramas en recibir un paquete o trama desde un enlace de llegada, e interceptar </a:t>
            </a:r>
            <a:r>
              <a:rPr lang="es-CO" b="1" i="1" dirty="0" smtClean="0">
                <a:solidFill>
                  <a:srgbClr val="002060"/>
                </a:solidFill>
              </a:rPr>
              <a:t>la información </a:t>
            </a:r>
            <a:r>
              <a:rPr lang="es-CO" b="1" i="1" dirty="0">
                <a:solidFill>
                  <a:srgbClr val="002060"/>
                </a:solidFill>
              </a:rPr>
              <a:t>apropiada, y pasar el mismo paquete o trama al enlace de salida. </a:t>
            </a:r>
            <a:r>
              <a:rPr lang="es-CO" dirty="0" smtClean="0">
                <a:solidFill>
                  <a:srgbClr val="002060"/>
                </a:solidFill>
              </a:rPr>
              <a:t>Este tiempo </a:t>
            </a:r>
            <a:r>
              <a:rPr lang="es-CO" dirty="0">
                <a:solidFill>
                  <a:srgbClr val="002060"/>
                </a:solidFill>
              </a:rPr>
              <a:t>normalmente es medido desde la llegada del ultimo bit del paquete o trama </a:t>
            </a:r>
            <a:r>
              <a:rPr lang="es-CO" dirty="0" smtClean="0">
                <a:solidFill>
                  <a:srgbClr val="002060"/>
                </a:solidFill>
              </a:rPr>
              <a:t>al conmutador</a:t>
            </a:r>
            <a:r>
              <a:rPr lang="es-CO" dirty="0">
                <a:solidFill>
                  <a:srgbClr val="002060"/>
                </a:solidFill>
              </a:rPr>
              <a:t>, hasta que es transmitido el primer bit del paquete o de la trama</a:t>
            </a:r>
            <a:r>
              <a:rPr lang="es-CO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39552" y="2857004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O" dirty="0" smtClean="0">
              <a:solidFill>
                <a:srgbClr val="002060"/>
              </a:solidFill>
            </a:endParaRPr>
          </a:p>
          <a:p>
            <a:pPr algn="just"/>
            <a:r>
              <a:rPr lang="es-CO" dirty="0" smtClean="0">
                <a:solidFill>
                  <a:srgbClr val="002060"/>
                </a:solidFill>
              </a:rPr>
              <a:t>· </a:t>
            </a:r>
            <a:r>
              <a:rPr lang="es-CO" b="1" dirty="0">
                <a:solidFill>
                  <a:srgbClr val="002060"/>
                </a:solidFill>
              </a:rPr>
              <a:t>Retraso en la </a:t>
            </a:r>
            <a:r>
              <a:rPr lang="es-CO" b="1" dirty="0" smtClean="0">
                <a:solidFill>
                  <a:srgbClr val="002060"/>
                </a:solidFill>
              </a:rPr>
              <a:t>transmisión:</a:t>
            </a:r>
          </a:p>
          <a:p>
            <a:pPr algn="just"/>
            <a:r>
              <a:rPr lang="es-CO" b="1" dirty="0" smtClean="0">
                <a:solidFill>
                  <a:srgbClr val="002060"/>
                </a:solidFill>
              </a:rPr>
              <a:t> </a:t>
            </a:r>
            <a:r>
              <a:rPr lang="es-CO" b="1" i="1" dirty="0">
                <a:solidFill>
                  <a:srgbClr val="002060"/>
                </a:solidFill>
              </a:rPr>
              <a:t>Este es el tiempo que tarda el paquete o trama en </a:t>
            </a:r>
            <a:r>
              <a:rPr lang="es-CO" b="1" i="1" dirty="0" smtClean="0">
                <a:solidFill>
                  <a:srgbClr val="002060"/>
                </a:solidFill>
              </a:rPr>
              <a:t>transitar en </a:t>
            </a:r>
            <a:r>
              <a:rPr lang="es-CO" b="1" i="1" dirty="0">
                <a:solidFill>
                  <a:srgbClr val="002060"/>
                </a:solidFill>
              </a:rPr>
              <a:t>un enlace. </a:t>
            </a:r>
            <a:r>
              <a:rPr lang="es-CO" dirty="0">
                <a:solidFill>
                  <a:srgbClr val="002060"/>
                </a:solidFill>
              </a:rPr>
              <a:t>Es medido desde la salida del primer bit desde del nodo de transmisión</a:t>
            </a:r>
            <a:r>
              <a:rPr lang="es-CO" dirty="0" smtClean="0">
                <a:solidFill>
                  <a:srgbClr val="002060"/>
                </a:solidFill>
              </a:rPr>
              <a:t>,</a:t>
            </a:r>
            <a:r>
              <a:rPr lang="es-CO" dirty="0">
                <a:solidFill>
                  <a:srgbClr val="002060"/>
                </a:solidFill>
              </a:rPr>
              <a:t> hasta la recepción del ultimo bit en el nodo de recepción.</a:t>
            </a:r>
          </a:p>
        </p:txBody>
      </p:sp>
    </p:spTree>
    <p:extLst>
      <p:ext uri="{BB962C8B-B14F-4D97-AF65-F5344CB8AC3E}">
        <p14:creationId xmlns:p14="http://schemas.microsoft.com/office/powerpoint/2010/main" val="265298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332656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>
                <a:solidFill>
                  <a:srgbClr val="002060"/>
                </a:solidFill>
              </a:rPr>
              <a:t>Retaso en Cola: </a:t>
            </a:r>
            <a:r>
              <a:rPr lang="es-CO" b="1" i="1" dirty="0">
                <a:solidFill>
                  <a:srgbClr val="002060"/>
                </a:solidFill>
              </a:rPr>
              <a:t>El encolado ocurre porque un único paquete o trama puede cruzar </a:t>
            </a:r>
            <a:r>
              <a:rPr lang="es-CO" b="1" i="1" dirty="0" smtClean="0">
                <a:solidFill>
                  <a:srgbClr val="002060"/>
                </a:solidFill>
              </a:rPr>
              <a:t>el enlace </a:t>
            </a:r>
            <a:r>
              <a:rPr lang="es-CO" b="1" i="1" dirty="0">
                <a:solidFill>
                  <a:srgbClr val="002060"/>
                </a:solidFill>
              </a:rPr>
              <a:t>en un momento determinado y otro paquete esta listo para ser </a:t>
            </a:r>
            <a:r>
              <a:rPr lang="es-CO" b="1" i="1" dirty="0" smtClean="0">
                <a:solidFill>
                  <a:srgbClr val="002060"/>
                </a:solidFill>
              </a:rPr>
              <a:t>retransmitido cuando </a:t>
            </a:r>
            <a:r>
              <a:rPr lang="es-CO" b="1" i="1" dirty="0">
                <a:solidFill>
                  <a:srgbClr val="002060"/>
                </a:solidFill>
              </a:rPr>
              <a:t>el primero esta siendo transmitido. </a:t>
            </a:r>
            <a:r>
              <a:rPr lang="es-CO" dirty="0">
                <a:solidFill>
                  <a:srgbClr val="002060"/>
                </a:solidFill>
              </a:rPr>
              <a:t>La probabilidad de que esto ocurra y </a:t>
            </a:r>
            <a:r>
              <a:rPr lang="es-CO" dirty="0" smtClean="0">
                <a:solidFill>
                  <a:srgbClr val="002060"/>
                </a:solidFill>
              </a:rPr>
              <a:t>la longitud </a:t>
            </a:r>
            <a:r>
              <a:rPr lang="es-CO" dirty="0">
                <a:solidFill>
                  <a:srgbClr val="002060"/>
                </a:solidFill>
              </a:rPr>
              <a:t>del la cola, dependen de la utilización del enlace, a mayor utilización, </a:t>
            </a:r>
            <a:r>
              <a:rPr lang="es-CO" dirty="0" smtClean="0">
                <a:solidFill>
                  <a:srgbClr val="002060"/>
                </a:solidFill>
              </a:rPr>
              <a:t>mayor cola</a:t>
            </a:r>
            <a:r>
              <a:rPr lang="es-CO" dirty="0">
                <a:solidFill>
                  <a:srgbClr val="002060"/>
                </a:solidFill>
              </a:rPr>
              <a:t>. Para un uso eficiente de la red, hay que tener siempre ciertos niveles de encolado, </a:t>
            </a:r>
            <a:r>
              <a:rPr lang="es-CO" dirty="0" smtClean="0">
                <a:solidFill>
                  <a:srgbClr val="002060"/>
                </a:solidFill>
              </a:rPr>
              <a:t>la falta </a:t>
            </a:r>
            <a:r>
              <a:rPr lang="es-CO" dirty="0">
                <a:solidFill>
                  <a:srgbClr val="002060"/>
                </a:solidFill>
              </a:rPr>
              <a:t>de una cola muestra que la línea esta disponible, pero que esto no es eficiente.</a:t>
            </a:r>
          </a:p>
          <a:p>
            <a:pPr algn="just"/>
            <a:r>
              <a:rPr lang="es-CO" b="1" i="1" dirty="0">
                <a:solidFill>
                  <a:srgbClr val="002060"/>
                </a:solidFill>
              </a:rPr>
              <a:t>Los principios generales del diseño indican que para que las operaciones en </a:t>
            </a:r>
            <a:r>
              <a:rPr lang="es-CO" b="1" i="1" dirty="0" smtClean="0">
                <a:solidFill>
                  <a:srgbClr val="002060"/>
                </a:solidFill>
              </a:rPr>
              <a:t>los enlaces </a:t>
            </a:r>
            <a:r>
              <a:rPr lang="es-CO" b="1" i="1" dirty="0">
                <a:solidFill>
                  <a:srgbClr val="002060"/>
                </a:solidFill>
              </a:rPr>
              <a:t>sean económicamente viables se requiere que haya siempre al menos </a:t>
            </a:r>
            <a:r>
              <a:rPr lang="es-CO" b="1" i="1" dirty="0" smtClean="0">
                <a:solidFill>
                  <a:srgbClr val="002060"/>
                </a:solidFill>
              </a:rPr>
              <a:t>una trama </a:t>
            </a:r>
            <a:r>
              <a:rPr lang="es-CO" b="1" i="1" dirty="0">
                <a:solidFill>
                  <a:srgbClr val="002060"/>
                </a:solidFill>
              </a:rPr>
              <a:t>o paquete esperando por la transmisión en el enlace. </a:t>
            </a:r>
            <a:r>
              <a:rPr lang="es-CO" dirty="0">
                <a:solidFill>
                  <a:srgbClr val="002060"/>
                </a:solidFill>
              </a:rPr>
              <a:t>Esto produce un retaso de </a:t>
            </a:r>
            <a:r>
              <a:rPr lang="es-CO" dirty="0" smtClean="0">
                <a:solidFill>
                  <a:srgbClr val="002060"/>
                </a:solidFill>
              </a:rPr>
              <a:t>la cola </a:t>
            </a:r>
            <a:r>
              <a:rPr lang="es-CO" dirty="0">
                <a:solidFill>
                  <a:srgbClr val="002060"/>
                </a:solidFill>
              </a:rPr>
              <a:t>para cada trama o paquete de entre uno dos periodos de retaso de transmisión de </a:t>
            </a:r>
            <a:r>
              <a:rPr lang="es-CO" dirty="0" smtClean="0">
                <a:solidFill>
                  <a:srgbClr val="002060"/>
                </a:solidFill>
              </a:rPr>
              <a:t>una trama </a:t>
            </a:r>
            <a:r>
              <a:rPr lang="es-CO" dirty="0">
                <a:solidFill>
                  <a:srgbClr val="002060"/>
                </a:solidFill>
              </a:rPr>
              <a:t>o paquete en la cola.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077" y="4063674"/>
            <a:ext cx="4253830" cy="1437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85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15393" y="548680"/>
            <a:ext cx="85132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Desventajas de frame Relay 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1467167"/>
            <a:ext cx="81369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Una característica existente en la conmutación de paquetes es una técnica que es </a:t>
            </a:r>
            <a:r>
              <a:rPr lang="es-CO" dirty="0" smtClean="0">
                <a:solidFill>
                  <a:srgbClr val="002060"/>
                </a:solidFill>
              </a:rPr>
              <a:t>actualmente muy </a:t>
            </a:r>
            <a:r>
              <a:rPr lang="es-CO" dirty="0">
                <a:solidFill>
                  <a:srgbClr val="002060"/>
                </a:solidFill>
              </a:rPr>
              <a:t>considera por los usuarios, </a:t>
            </a:r>
            <a:r>
              <a:rPr lang="es-CO" b="1" dirty="0">
                <a:solidFill>
                  <a:srgbClr val="002060"/>
                </a:solidFill>
              </a:rPr>
              <a:t>el proceso de garantizar el envío de datos. Frame Relay </a:t>
            </a:r>
            <a:r>
              <a:rPr lang="es-CO" b="1" dirty="0" smtClean="0">
                <a:solidFill>
                  <a:srgbClr val="002060"/>
                </a:solidFill>
              </a:rPr>
              <a:t>no ofrece </a:t>
            </a:r>
            <a:r>
              <a:rPr lang="es-CO" b="1" dirty="0">
                <a:solidFill>
                  <a:srgbClr val="002060"/>
                </a:solidFill>
              </a:rPr>
              <a:t>esto, no se establece ninguna orden acerca como las tramas deben pasar a través </a:t>
            </a:r>
            <a:r>
              <a:rPr lang="es-CO" b="1" dirty="0" smtClean="0">
                <a:solidFill>
                  <a:srgbClr val="002060"/>
                </a:solidFill>
              </a:rPr>
              <a:t>de la </a:t>
            </a:r>
            <a:r>
              <a:rPr lang="es-CO" b="1" dirty="0">
                <a:solidFill>
                  <a:srgbClr val="002060"/>
                </a:solidFill>
              </a:rPr>
              <a:t>red. La única recomendación de Frame Relay es que las tramas deben llegar en el </a:t>
            </a:r>
            <a:r>
              <a:rPr lang="es-CO" b="1" dirty="0" smtClean="0">
                <a:solidFill>
                  <a:srgbClr val="002060"/>
                </a:solidFill>
              </a:rPr>
              <a:t>mismo orden </a:t>
            </a:r>
            <a:r>
              <a:rPr lang="es-CO" b="1" dirty="0">
                <a:solidFill>
                  <a:srgbClr val="002060"/>
                </a:solidFill>
              </a:rPr>
              <a:t>en que fueron mandadas. Para garantizar la correcta secuenciación de la tramas.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3218167"/>
            <a:ext cx="81369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>
                <a:solidFill>
                  <a:srgbClr val="002060"/>
                </a:solidFill>
              </a:rPr>
              <a:t>En cambio Frame Relay no hay garantiza la entrega de los datos. Los requisitos para </a:t>
            </a:r>
            <a:r>
              <a:rPr lang="es-CO" b="1" dirty="0" smtClean="0">
                <a:solidFill>
                  <a:srgbClr val="002060"/>
                </a:solidFill>
              </a:rPr>
              <a:t>que los </a:t>
            </a:r>
            <a:r>
              <a:rPr lang="es-CO" b="1" dirty="0">
                <a:solidFill>
                  <a:srgbClr val="002060"/>
                </a:solidFill>
              </a:rPr>
              <a:t>datos sean entregados en la misma secuencia en que fueron recibidos esta </a:t>
            </a:r>
            <a:r>
              <a:rPr lang="es-CO" b="1" dirty="0" smtClean="0">
                <a:solidFill>
                  <a:srgbClr val="002060"/>
                </a:solidFill>
              </a:rPr>
              <a:t>relacionado únicamente </a:t>
            </a:r>
            <a:r>
              <a:rPr lang="es-CO" b="1" dirty="0">
                <a:solidFill>
                  <a:srgbClr val="002060"/>
                </a:solidFill>
              </a:rPr>
              <a:t>con que los datos no sean perdidos dentro de la </a:t>
            </a:r>
            <a:r>
              <a:rPr lang="es-CO" b="1" dirty="0" smtClean="0">
                <a:solidFill>
                  <a:srgbClr val="002060"/>
                </a:solidFill>
              </a:rPr>
              <a:t>red. </a:t>
            </a:r>
          </a:p>
          <a:p>
            <a:pPr algn="just"/>
            <a:r>
              <a:rPr lang="es-CO" dirty="0" smtClean="0">
                <a:solidFill>
                  <a:srgbClr val="002060"/>
                </a:solidFill>
              </a:rPr>
              <a:t>La </a:t>
            </a:r>
            <a:r>
              <a:rPr lang="es-CO" dirty="0">
                <a:solidFill>
                  <a:srgbClr val="002060"/>
                </a:solidFill>
              </a:rPr>
              <a:t>intención del protocolo de Frame Relay es operar a altas velocidades, en circuitos digitales </a:t>
            </a:r>
            <a:r>
              <a:rPr lang="es-CO" dirty="0" smtClean="0">
                <a:solidFill>
                  <a:srgbClr val="002060"/>
                </a:solidFill>
              </a:rPr>
              <a:t>de excepcionalmente </a:t>
            </a:r>
            <a:r>
              <a:rPr lang="es-CO" dirty="0">
                <a:solidFill>
                  <a:srgbClr val="002060"/>
                </a:solidFill>
              </a:rPr>
              <a:t>buena calidad, donde los errores en los bits son extremadamente raros. </a:t>
            </a:r>
            <a:r>
              <a:rPr lang="es-CO" dirty="0" smtClean="0">
                <a:solidFill>
                  <a:srgbClr val="002060"/>
                </a:solidFill>
              </a:rPr>
              <a:t>Sin embargo</a:t>
            </a:r>
            <a:r>
              <a:rPr lang="es-CO" dirty="0">
                <a:solidFill>
                  <a:srgbClr val="002060"/>
                </a:solidFill>
              </a:rPr>
              <a:t>, mientras que el numero de errores introducido por el uso de esa infraestructura </a:t>
            </a:r>
            <a:r>
              <a:rPr lang="es-CO" dirty="0" smtClean="0">
                <a:solidFill>
                  <a:srgbClr val="002060"/>
                </a:solidFill>
              </a:rPr>
              <a:t>es pequeño</a:t>
            </a:r>
            <a:r>
              <a:rPr lang="es-CO" dirty="0">
                <a:solidFill>
                  <a:srgbClr val="002060"/>
                </a:solidFill>
              </a:rPr>
              <a:t>, la red podría perder muchas tramas simplemente por que es incapaz de entregarlas a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causa de la </a:t>
            </a:r>
            <a:r>
              <a:rPr lang="es-CO" dirty="0" smtClean="0">
                <a:solidFill>
                  <a:srgbClr val="002060"/>
                </a:solidFill>
              </a:rPr>
              <a:t>congestión.</a:t>
            </a:r>
          </a:p>
        </p:txBody>
      </p:sp>
    </p:spTree>
    <p:extLst>
      <p:ext uri="{BB962C8B-B14F-4D97-AF65-F5344CB8AC3E}">
        <p14:creationId xmlns:p14="http://schemas.microsoft.com/office/powerpoint/2010/main" val="69091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1988840"/>
            <a:ext cx="6700751" cy="2574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06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81360"/>
            <a:ext cx="5616624" cy="2792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79451"/>
            <a:ext cx="5472608" cy="282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17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180882" y="1124744"/>
            <a:ext cx="67822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ESTANDARIZACION FRAME RELAY </a:t>
            </a:r>
            <a:endParaRPr lang="es-E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331640" y="2136339"/>
            <a:ext cx="64087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solidFill>
                  <a:srgbClr val="002060"/>
                </a:solidFill>
              </a:rPr>
              <a:t>La propuesta inicial para la estandarización de Frame Relay se presentó </a:t>
            </a:r>
            <a:r>
              <a:rPr lang="es-CO" sz="2000" dirty="0" smtClean="0">
                <a:solidFill>
                  <a:srgbClr val="002060"/>
                </a:solidFill>
              </a:rPr>
              <a:t>el </a:t>
            </a:r>
            <a:r>
              <a:rPr lang="es-CO" sz="2000" dirty="0">
                <a:solidFill>
                  <a:srgbClr val="002060"/>
                </a:solidFill>
              </a:rPr>
              <a:t>CCITT (</a:t>
            </a:r>
            <a:r>
              <a:rPr lang="es-CO" sz="2000" dirty="0" smtClean="0">
                <a:solidFill>
                  <a:srgbClr val="002060"/>
                </a:solidFill>
              </a:rPr>
              <a:t>Comité Consultivo </a:t>
            </a:r>
            <a:r>
              <a:rPr lang="es-CO" sz="2000" dirty="0">
                <a:solidFill>
                  <a:srgbClr val="002060"/>
                </a:solidFill>
              </a:rPr>
              <a:t>Internacional de Telefonía y Telegrafía) en 1984. Sin embargo, por su falta </a:t>
            </a:r>
            <a:r>
              <a:rPr lang="es-CO" sz="2000" dirty="0" smtClean="0">
                <a:solidFill>
                  <a:srgbClr val="002060"/>
                </a:solidFill>
              </a:rPr>
              <a:t>de interoperabilidad </a:t>
            </a:r>
            <a:r>
              <a:rPr lang="es-CO" sz="2000" dirty="0">
                <a:solidFill>
                  <a:srgbClr val="002060"/>
                </a:solidFill>
              </a:rPr>
              <a:t>y estandarización, Frame Relay no tuvo gran aceptación a finales de los 80.</a:t>
            </a:r>
          </a:p>
        </p:txBody>
      </p:sp>
    </p:spTree>
    <p:extLst>
      <p:ext uri="{BB962C8B-B14F-4D97-AF65-F5344CB8AC3E}">
        <p14:creationId xmlns:p14="http://schemas.microsoft.com/office/powerpoint/2010/main" val="10825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62318"/>
            <a:ext cx="5400600" cy="2807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8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19102356">
            <a:off x="-763206" y="2697880"/>
            <a:ext cx="8473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GRACIAS POR SU ATENCION </a:t>
            </a:r>
            <a:endParaRPr lang="es-ES" sz="5400" b="1" cap="none" spc="0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625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64154" y="1556792"/>
            <a:ext cx="78488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En 1990 ocurrió un gran desarrollo en la historia de Frame Relay cuando las compañías Cisco,</a:t>
            </a:r>
            <a:r>
              <a:rPr lang="es-CO" sz="2000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Digital Equipment, Northern Telecom y StrataCom formaron un consorcio para aplicarse al</a:t>
            </a:r>
            <a:r>
              <a:rPr lang="es-CO" sz="2000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desarrollo de la tecnología Frame Relay. Dicho consorcio desarrolló una especificación que</a:t>
            </a:r>
            <a:r>
              <a:rPr lang="es-CO" sz="2000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conformó el desarrollo básico de Frame Relay que se estaba analizando en el CCITT, pero</a:t>
            </a:r>
            <a:r>
              <a:rPr lang="es-CO" sz="2000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ampliaba el protocolo con características que ofrecían facilidades adicionales en entornos</a:t>
            </a:r>
            <a:r>
              <a:rPr lang="es-CO" sz="2000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complejos de interconectividad en redes. A estas extensiones de Frame Relay se les conoce en</a:t>
            </a:r>
            <a:r>
              <a:rPr lang="es-CO" sz="2000" b="0" i="0" u="none" strike="noStrike" dirty="0" smtClean="0">
                <a:solidFill>
                  <a:srgbClr val="002060"/>
                </a:solidFill>
                <a:latin typeface="TimesNewRomanPSMT"/>
              </a:rPr>
              <a:t> </a:t>
            </a:r>
            <a:r>
              <a:rPr lang="es-CO" sz="2000" b="0" i="0" u="none" strike="noStrike" baseline="0" dirty="0" smtClean="0">
                <a:solidFill>
                  <a:srgbClr val="002060"/>
                </a:solidFill>
                <a:latin typeface="TimesNewRomanPSMT"/>
              </a:rPr>
              <a:t>conjunto como LMI (Interface de Administración Local).</a:t>
            </a:r>
            <a:endParaRPr lang="es-CO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72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187624" y="908720"/>
            <a:ext cx="65448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DISPOSITIVOS DE FRAME RELAY </a:t>
            </a:r>
            <a:endParaRPr lang="es-E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331639" y="1640134"/>
            <a:ext cx="62646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Los dispositivos conectados a una WAN Frame Relay caen dentro de una de dos </a:t>
            </a:r>
            <a:r>
              <a:rPr lang="es-CO" dirty="0" smtClean="0"/>
              <a:t>categorías generales</a:t>
            </a:r>
            <a:r>
              <a:rPr lang="es-CO" dirty="0"/>
              <a:t>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331639" y="2420888"/>
            <a:ext cx="61206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 smtClean="0">
                <a:solidFill>
                  <a:srgbClr val="002060"/>
                </a:solidFill>
              </a:rPr>
              <a:t>1.DTE </a:t>
            </a:r>
            <a:r>
              <a:rPr lang="es-CO" b="1" dirty="0">
                <a:solidFill>
                  <a:srgbClr val="002060"/>
                </a:solidFill>
              </a:rPr>
              <a:t>(Data Terminal Equipment) </a:t>
            </a:r>
            <a:r>
              <a:rPr lang="es-CO" dirty="0">
                <a:solidFill>
                  <a:srgbClr val="002060"/>
                </a:solidFill>
              </a:rPr>
              <a:t>: Los DTEs, en general, se consideran equipo </a:t>
            </a:r>
            <a:r>
              <a:rPr lang="es-CO" dirty="0" smtClean="0">
                <a:solidFill>
                  <a:srgbClr val="002060"/>
                </a:solidFill>
              </a:rPr>
              <a:t>de terminal </a:t>
            </a:r>
            <a:r>
              <a:rPr lang="es-CO" dirty="0">
                <a:solidFill>
                  <a:srgbClr val="002060"/>
                </a:solidFill>
              </a:rPr>
              <a:t>para una red específica y, por lo general, se localizan en las instalaciones de </a:t>
            </a:r>
            <a:r>
              <a:rPr lang="es-CO" dirty="0" smtClean="0">
                <a:solidFill>
                  <a:srgbClr val="002060"/>
                </a:solidFill>
              </a:rPr>
              <a:t>un cliente</a:t>
            </a:r>
            <a:r>
              <a:rPr lang="es-CO" dirty="0">
                <a:solidFill>
                  <a:srgbClr val="002060"/>
                </a:solidFill>
              </a:rPr>
              <a:t>. De hecho, pueden ser propiedad del cliente. Algunos ejemplos de los </a:t>
            </a:r>
            <a:r>
              <a:rPr lang="es-CO" dirty="0" smtClean="0">
                <a:solidFill>
                  <a:srgbClr val="002060"/>
                </a:solidFill>
              </a:rPr>
              <a:t>dispositivos DTE </a:t>
            </a:r>
            <a:r>
              <a:rPr lang="es-CO" dirty="0">
                <a:solidFill>
                  <a:srgbClr val="002060"/>
                </a:solidFill>
              </a:rPr>
              <a:t>son las </a:t>
            </a:r>
            <a:r>
              <a:rPr lang="es-CO" dirty="0" smtClean="0">
                <a:solidFill>
                  <a:srgbClr val="002060"/>
                </a:solidFill>
              </a:rPr>
              <a:t>terminales, computadoras personales, ruteadores </a:t>
            </a:r>
            <a:r>
              <a:rPr lang="es-CO" dirty="0">
                <a:solidFill>
                  <a:srgbClr val="002060"/>
                </a:solidFill>
              </a:rPr>
              <a:t>y puentes.</a:t>
            </a:r>
          </a:p>
        </p:txBody>
      </p:sp>
    </p:spTree>
    <p:extLst>
      <p:ext uri="{BB962C8B-B14F-4D97-AF65-F5344CB8AC3E}">
        <p14:creationId xmlns:p14="http://schemas.microsoft.com/office/powerpoint/2010/main" val="144121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187624" y="908720"/>
            <a:ext cx="65448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DISPOSITIVOS DE FRAME RELAY </a:t>
            </a:r>
            <a:endParaRPr lang="es-E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331639" y="1640134"/>
            <a:ext cx="62646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Los dispositivos conectados a una WAN Frame Relay caen dentro de una de dos </a:t>
            </a:r>
            <a:r>
              <a:rPr lang="es-CO" dirty="0" smtClean="0"/>
              <a:t>categorías generales</a:t>
            </a:r>
            <a:r>
              <a:rPr lang="es-CO" dirty="0"/>
              <a:t>: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331638" y="2492896"/>
            <a:ext cx="61926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 smtClean="0">
                <a:solidFill>
                  <a:srgbClr val="002060"/>
                </a:solidFill>
              </a:rPr>
              <a:t>2.Los </a:t>
            </a:r>
            <a:r>
              <a:rPr lang="es-CO" b="1" dirty="0">
                <a:solidFill>
                  <a:srgbClr val="002060"/>
                </a:solidFill>
              </a:rPr>
              <a:t>DCE (Data Circuit Terminating Equipment) </a:t>
            </a:r>
            <a:r>
              <a:rPr lang="es-CO" dirty="0">
                <a:solidFill>
                  <a:srgbClr val="002060"/>
                </a:solidFill>
              </a:rPr>
              <a:t>: Los DCE son dispositivos </a:t>
            </a:r>
            <a:r>
              <a:rPr lang="es-CO" dirty="0" smtClean="0">
                <a:solidFill>
                  <a:srgbClr val="002060"/>
                </a:solidFill>
              </a:rPr>
              <a:t>de interconectividad </a:t>
            </a:r>
            <a:r>
              <a:rPr lang="es-CO" dirty="0">
                <a:solidFill>
                  <a:srgbClr val="002060"/>
                </a:solidFill>
              </a:rPr>
              <a:t>de redes propiedad de la compañía de larga distancia. El propósito </a:t>
            </a:r>
            <a:r>
              <a:rPr lang="es-CO" dirty="0" smtClean="0">
                <a:solidFill>
                  <a:srgbClr val="002060"/>
                </a:solidFill>
              </a:rPr>
              <a:t>del equipo </a:t>
            </a:r>
            <a:r>
              <a:rPr lang="es-CO" dirty="0">
                <a:solidFill>
                  <a:srgbClr val="002060"/>
                </a:solidFill>
              </a:rPr>
              <a:t>DCE es proporcionar los servicios de temporización y conmutación en una </a:t>
            </a:r>
            <a:r>
              <a:rPr lang="es-CO" dirty="0" smtClean="0">
                <a:solidFill>
                  <a:srgbClr val="002060"/>
                </a:solidFill>
              </a:rPr>
              <a:t>red, que </a:t>
            </a:r>
            <a:r>
              <a:rPr lang="es-CO" dirty="0">
                <a:solidFill>
                  <a:srgbClr val="002060"/>
                </a:solidFill>
              </a:rPr>
              <a:t>son en realidad los dispositivos que transmiten datos a través de la WAN. En </a:t>
            </a:r>
            <a:r>
              <a:rPr lang="es-CO" dirty="0" smtClean="0">
                <a:solidFill>
                  <a:srgbClr val="002060"/>
                </a:solidFill>
              </a:rPr>
              <a:t>la mayoría </a:t>
            </a:r>
            <a:r>
              <a:rPr lang="es-CO" dirty="0">
                <a:solidFill>
                  <a:srgbClr val="002060"/>
                </a:solidFill>
              </a:rPr>
              <a:t>de los casos, éstos son switches de paquetes.</a:t>
            </a:r>
          </a:p>
        </p:txBody>
      </p:sp>
    </p:spTree>
    <p:extLst>
      <p:ext uri="{BB962C8B-B14F-4D97-AF65-F5344CB8AC3E}">
        <p14:creationId xmlns:p14="http://schemas.microsoft.com/office/powerpoint/2010/main" val="315620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64183" y="908720"/>
            <a:ext cx="75917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CIRCUITOS VIRTUALES</a:t>
            </a:r>
            <a:r>
              <a:rPr lang="es-E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FRAME RELAY </a:t>
            </a:r>
            <a:endParaRPr lang="es-E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1287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solidFill>
                  <a:srgbClr val="002060"/>
                </a:solidFill>
              </a:rPr>
              <a:t>Frame Relay ofrece comunicación de la capa de enlaces de datos orientada a la conexión </a:t>
            </a:r>
            <a:r>
              <a:rPr lang="es-CO" dirty="0" smtClean="0">
                <a:solidFill>
                  <a:srgbClr val="002060"/>
                </a:solidFill>
              </a:rPr>
              <a:t>esto significa </a:t>
            </a:r>
            <a:r>
              <a:rPr lang="es-CO" dirty="0">
                <a:solidFill>
                  <a:srgbClr val="002060"/>
                </a:solidFill>
              </a:rPr>
              <a:t>que hay una comunicación definida entre cada par de dispositivos y que </a:t>
            </a:r>
            <a:r>
              <a:rPr lang="es-CO" dirty="0" smtClean="0">
                <a:solidFill>
                  <a:srgbClr val="002060"/>
                </a:solidFill>
              </a:rPr>
              <a:t>estas conexiones </a:t>
            </a:r>
            <a:r>
              <a:rPr lang="es-CO" dirty="0">
                <a:solidFill>
                  <a:srgbClr val="002060"/>
                </a:solidFill>
              </a:rPr>
              <a:t>están asociadas con el identificador de conexión. Este servicio se implementa </a:t>
            </a:r>
            <a:r>
              <a:rPr lang="es-CO" dirty="0" smtClean="0">
                <a:solidFill>
                  <a:srgbClr val="002060"/>
                </a:solidFill>
              </a:rPr>
              <a:t>por medio </a:t>
            </a:r>
            <a:r>
              <a:rPr lang="es-CO" dirty="0">
                <a:solidFill>
                  <a:srgbClr val="002060"/>
                </a:solidFill>
              </a:rPr>
              <a:t>de un </a:t>
            </a:r>
            <a:r>
              <a:rPr lang="es-CO" i="1" dirty="0">
                <a:solidFill>
                  <a:srgbClr val="002060"/>
                </a:solidFill>
              </a:rPr>
              <a:t>circuito virtual Frame Relay</a:t>
            </a:r>
            <a:r>
              <a:rPr lang="es-CO" dirty="0">
                <a:solidFill>
                  <a:srgbClr val="002060"/>
                </a:solidFill>
              </a:rPr>
              <a:t>, que es una conexión lógica creada entre dos </a:t>
            </a:r>
            <a:r>
              <a:rPr lang="es-CO" dirty="0" smtClean="0">
                <a:solidFill>
                  <a:srgbClr val="002060"/>
                </a:solidFill>
              </a:rPr>
              <a:t>DTE (Equipos </a:t>
            </a:r>
            <a:r>
              <a:rPr lang="es-CO" dirty="0">
                <a:solidFill>
                  <a:srgbClr val="002060"/>
                </a:solidFill>
              </a:rPr>
              <a:t>Terminales de Datos) a través de una PSN (Red de Comunicación de Paquetes) </a:t>
            </a:r>
            <a:r>
              <a:rPr lang="es-CO" dirty="0" smtClean="0">
                <a:solidFill>
                  <a:srgbClr val="002060"/>
                </a:solidFill>
              </a:rPr>
              <a:t>de Frame </a:t>
            </a:r>
            <a:r>
              <a:rPr lang="es-CO" dirty="0">
                <a:solidFill>
                  <a:srgbClr val="002060"/>
                </a:solidFill>
              </a:rPr>
              <a:t>Relay.</a:t>
            </a:r>
          </a:p>
        </p:txBody>
      </p:sp>
    </p:spTree>
    <p:extLst>
      <p:ext uri="{BB962C8B-B14F-4D97-AF65-F5344CB8AC3E}">
        <p14:creationId xmlns:p14="http://schemas.microsoft.com/office/powerpoint/2010/main" val="338618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836712"/>
            <a:ext cx="66967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0" i="0" u="none" strike="noStrike" baseline="0" dirty="0" smtClean="0">
                <a:latin typeface="TimesNewRomanPSMT"/>
              </a:rPr>
              <a:t>Los circuitos virtuales Frame Relay caen dentro de dos categorías:</a:t>
            </a:r>
          </a:p>
          <a:p>
            <a:endParaRPr lang="es-CO" sz="2000" dirty="0" smtClean="0">
              <a:latin typeface="TimesNewRomanPSMT"/>
            </a:endParaRPr>
          </a:p>
          <a:p>
            <a:endParaRPr lang="es-CO" sz="2000" dirty="0" smtClean="0">
              <a:latin typeface="TimesNewRomanPSMT"/>
            </a:endParaRPr>
          </a:p>
          <a:p>
            <a:endParaRPr lang="es-CO" sz="2000" dirty="0" smtClean="0">
              <a:latin typeface="TimesNewRomanPSMT"/>
            </a:endParaRPr>
          </a:p>
          <a:p>
            <a:endParaRPr lang="es-CO" sz="2000" dirty="0"/>
          </a:p>
        </p:txBody>
      </p:sp>
      <p:sp>
        <p:nvSpPr>
          <p:cNvPr id="4" name="3 Rectángulo"/>
          <p:cNvSpPr/>
          <p:nvPr/>
        </p:nvSpPr>
        <p:spPr>
          <a:xfrm>
            <a:off x="1168121" y="1628800"/>
            <a:ext cx="64087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O" b="1" dirty="0" smtClean="0">
              <a:solidFill>
                <a:srgbClr val="002060"/>
              </a:solidFill>
            </a:endParaRPr>
          </a:p>
          <a:p>
            <a:pPr algn="just"/>
            <a:r>
              <a:rPr lang="es-CO" b="1" dirty="0" smtClean="0">
                <a:solidFill>
                  <a:srgbClr val="002060"/>
                </a:solidFill>
              </a:rPr>
              <a:t>Circuitos </a:t>
            </a:r>
            <a:r>
              <a:rPr lang="es-CO" b="1" dirty="0">
                <a:solidFill>
                  <a:srgbClr val="002060"/>
                </a:solidFill>
              </a:rPr>
              <a:t>Virtuales </a:t>
            </a:r>
            <a:r>
              <a:rPr lang="es-CO" b="1" dirty="0" smtClean="0">
                <a:solidFill>
                  <a:srgbClr val="002060"/>
                </a:solidFill>
              </a:rPr>
              <a:t>Conmutados</a:t>
            </a:r>
          </a:p>
          <a:p>
            <a:pPr algn="just"/>
            <a:endParaRPr lang="es-CO" b="1" dirty="0">
              <a:solidFill>
                <a:srgbClr val="002060"/>
              </a:solidFill>
            </a:endParaRPr>
          </a:p>
          <a:p>
            <a:pPr algn="just"/>
            <a:r>
              <a:rPr lang="es-CO" dirty="0">
                <a:solidFill>
                  <a:srgbClr val="002060"/>
                </a:solidFill>
              </a:rPr>
              <a:t>Los SVCs son conexiones temporales que se utilizan en situaciones donde se </a:t>
            </a:r>
            <a:r>
              <a:rPr lang="es-CO" dirty="0" smtClean="0">
                <a:solidFill>
                  <a:srgbClr val="002060"/>
                </a:solidFill>
              </a:rPr>
              <a:t>requiere solamente </a:t>
            </a:r>
            <a:r>
              <a:rPr lang="es-CO" dirty="0">
                <a:solidFill>
                  <a:srgbClr val="002060"/>
                </a:solidFill>
              </a:rPr>
              <a:t>de una trasferencia de datos esporádica entre los dispositivos DTE a través de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la red Frame Relay. La operación de una sesión </a:t>
            </a:r>
            <a:r>
              <a:rPr lang="es-CO" dirty="0" smtClean="0">
                <a:solidFill>
                  <a:srgbClr val="002060"/>
                </a:solidFill>
              </a:rPr>
              <a:t>de comunicación </a:t>
            </a:r>
            <a:r>
              <a:rPr lang="es-CO" dirty="0">
                <a:solidFill>
                  <a:srgbClr val="002060"/>
                </a:solidFill>
              </a:rPr>
              <a:t>a través de un SVC</a:t>
            </a:r>
          </a:p>
          <a:p>
            <a:pPr algn="just"/>
            <a:r>
              <a:rPr lang="es-CO" dirty="0">
                <a:solidFill>
                  <a:srgbClr val="002060"/>
                </a:solidFill>
              </a:rPr>
              <a:t>consta de cuatro estados:</a:t>
            </a:r>
          </a:p>
        </p:txBody>
      </p:sp>
    </p:spTree>
    <p:extLst>
      <p:ext uri="{BB962C8B-B14F-4D97-AF65-F5344CB8AC3E}">
        <p14:creationId xmlns:p14="http://schemas.microsoft.com/office/powerpoint/2010/main" val="322376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</TotalTime>
  <Words>3333</Words>
  <Application>Microsoft Office PowerPoint</Application>
  <PresentationFormat>Presentación en pantalla (4:3)</PresentationFormat>
  <Paragraphs>121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2" baseType="lpstr">
      <vt:lpstr>Ángulos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Saenz</dc:creator>
  <cp:lastModifiedBy>Saenz</cp:lastModifiedBy>
  <cp:revision>42</cp:revision>
  <dcterms:created xsi:type="dcterms:W3CDTF">2013-04-13T14:15:00Z</dcterms:created>
  <dcterms:modified xsi:type="dcterms:W3CDTF">2013-04-19T21:37:00Z</dcterms:modified>
</cp:coreProperties>
</file>