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9" r:id="rId3"/>
    <p:sldId id="258" r:id="rId4"/>
    <p:sldId id="261" r:id="rId5"/>
    <p:sldId id="269" r:id="rId6"/>
    <p:sldId id="271" r:id="rId7"/>
    <p:sldId id="285" r:id="rId8"/>
    <p:sldId id="286" r:id="rId9"/>
    <p:sldId id="287" r:id="rId10"/>
    <p:sldId id="290" r:id="rId11"/>
    <p:sldId id="278" r:id="rId12"/>
    <p:sldId id="279" r:id="rId13"/>
    <p:sldId id="280" r:id="rId14"/>
    <p:sldId id="282" r:id="rId1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34" autoAdjust="0"/>
    <p:restoredTop sz="94576" autoAdjust="0"/>
  </p:normalViewPr>
  <p:slideViewPr>
    <p:cSldViewPr>
      <p:cViewPr varScale="1">
        <p:scale>
          <a:sx n="70" d="100"/>
          <a:sy n="70" d="100"/>
        </p:scale>
        <p:origin x="-41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5F769859-7E0E-4AEB-9921-F88BC7BEB848}" type="datetimeFigureOut">
              <a:rPr lang="es-MX" smtClean="0"/>
              <a:pPr/>
              <a:t>19/04/2013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C307E5E-E464-4094-AB71-EC1F7DE1521E}" type="slidenum">
              <a:rPr lang="es-MX" smtClean="0"/>
              <a:pPr/>
              <a:t>‹Nº›</a:t>
            </a:fld>
            <a:endParaRPr lang="es-MX"/>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5F769859-7E0E-4AEB-9921-F88BC7BEB848}" type="datetimeFigureOut">
              <a:rPr lang="es-MX" smtClean="0"/>
              <a:pPr/>
              <a:t>19/04/2013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C307E5E-E464-4094-AB71-EC1F7DE1521E}"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F769859-7E0E-4AEB-9921-F88BC7BEB848}" type="datetimeFigureOut">
              <a:rPr lang="es-MX" smtClean="0"/>
              <a:pPr/>
              <a:t>19/04/2013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C307E5E-E464-4094-AB71-EC1F7DE1521E}"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5F769859-7E0E-4AEB-9921-F88BC7BEB848}" type="datetimeFigureOut">
              <a:rPr lang="es-MX" smtClean="0"/>
              <a:pPr/>
              <a:t>19/04/2013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C307E5E-E464-4094-AB71-EC1F7DE1521E}"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F769859-7E0E-4AEB-9921-F88BC7BEB848}" type="datetimeFigureOut">
              <a:rPr lang="es-MX" smtClean="0"/>
              <a:pPr/>
              <a:t>19/04/2013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C307E5E-E464-4094-AB71-EC1F7DE1521E}" type="slidenum">
              <a:rPr lang="es-MX" smtClean="0"/>
              <a:pPr/>
              <a:t>‹Nº›</a:t>
            </a:fld>
            <a:endParaRPr lang="es-MX"/>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F769859-7E0E-4AEB-9921-F88BC7BEB848}" type="datetimeFigureOut">
              <a:rPr lang="es-MX" smtClean="0"/>
              <a:pPr/>
              <a:t>19/04/2013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C307E5E-E464-4094-AB71-EC1F7DE1521E}"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F769859-7E0E-4AEB-9921-F88BC7BEB848}" type="datetimeFigureOut">
              <a:rPr lang="es-MX" smtClean="0"/>
              <a:pPr/>
              <a:t>19/04/2013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FC307E5E-E464-4094-AB71-EC1F7DE1521E}" type="slidenum">
              <a:rPr lang="es-MX" smtClean="0"/>
              <a:pPr/>
              <a:t>‹Nº›</a:t>
            </a:fld>
            <a:endParaRPr lang="es-MX"/>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5F769859-7E0E-4AEB-9921-F88BC7BEB848}" type="datetimeFigureOut">
              <a:rPr lang="es-MX" smtClean="0"/>
              <a:pPr/>
              <a:t>19/04/2013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FC307E5E-E464-4094-AB71-EC1F7DE1521E}"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769859-7E0E-4AEB-9921-F88BC7BEB848}" type="datetimeFigureOut">
              <a:rPr lang="es-MX" smtClean="0"/>
              <a:pPr/>
              <a:t>19/04/2013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FC307E5E-E464-4094-AB71-EC1F7DE1521E}"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F769859-7E0E-4AEB-9921-F88BC7BEB848}" type="datetimeFigureOut">
              <a:rPr lang="es-MX" smtClean="0"/>
              <a:pPr/>
              <a:t>19/04/2013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C307E5E-E464-4094-AB71-EC1F7DE1521E}" type="slidenum">
              <a:rPr lang="es-MX" smtClean="0"/>
              <a:pPr/>
              <a:t>‹Nº›</a:t>
            </a:fld>
            <a:endParaRPr lang="es-MX"/>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F769859-7E0E-4AEB-9921-F88BC7BEB848}" type="datetimeFigureOut">
              <a:rPr lang="es-MX" smtClean="0"/>
              <a:pPr/>
              <a:t>19/04/2013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C307E5E-E464-4094-AB71-EC1F7DE1521E}"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5F769859-7E0E-4AEB-9921-F88BC7BEB848}" type="datetimeFigureOut">
              <a:rPr lang="es-MX" smtClean="0"/>
              <a:pPr/>
              <a:t>19/04/2013</a:t>
            </a:fld>
            <a:endParaRPr lang="es-MX"/>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s-MX"/>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FC307E5E-E464-4094-AB71-EC1F7DE1521E}"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28596" y="285728"/>
            <a:ext cx="7772400" cy="1470025"/>
          </a:xfrm>
        </p:spPr>
        <p:txBody>
          <a:bodyPr/>
          <a:lstStyle/>
          <a:p>
            <a:r>
              <a:rPr lang="es-MX" dirty="0" smtClean="0"/>
              <a:t>  PROTOCOLO X.25</a:t>
            </a:r>
            <a:br>
              <a:rPr lang="es-MX" dirty="0" smtClean="0"/>
            </a:br>
            <a:endParaRPr lang="es-MX" dirty="0"/>
          </a:p>
        </p:txBody>
      </p:sp>
      <p:sp>
        <p:nvSpPr>
          <p:cNvPr id="3" name="2 Subtítulo"/>
          <p:cNvSpPr>
            <a:spLocks noGrp="1"/>
          </p:cNvSpPr>
          <p:nvPr>
            <p:ph type="subTitle" idx="1"/>
          </p:nvPr>
        </p:nvSpPr>
        <p:spPr>
          <a:xfrm>
            <a:off x="714348" y="1785926"/>
            <a:ext cx="7572428" cy="4429156"/>
          </a:xfrm>
        </p:spPr>
        <p:txBody>
          <a:bodyPr>
            <a:normAutofit/>
          </a:bodyPr>
          <a:lstStyle/>
          <a:p>
            <a:pPr algn="just"/>
            <a:r>
              <a:rPr lang="es-MX" sz="2400" dirty="0" smtClean="0">
                <a:solidFill>
                  <a:schemeClr val="tx1"/>
                </a:solidFill>
              </a:rPr>
              <a:t>Es un protocolo utilizado principalmente en una WAN,  sobre todo, en las redes públicas de transmisión de datos. Funciona por conmutación de paquetes, esto es, que los bloques de datos contienen información del origen y destino de los mismos para que la red los pueda entregar correctamente aunque cada uno circule por un camino diferente. </a:t>
            </a:r>
          </a:p>
          <a:p>
            <a:pPr marL="0" lvl="1" algn="just"/>
            <a:r>
              <a:rPr lang="es-MX" sz="2400" dirty="0">
                <a:solidFill>
                  <a:schemeClr val="tx1"/>
                </a:solidFill>
                <a:latin typeface="Arial" pitchFamily="34" charset="0"/>
                <a:cs typeface="Arial" pitchFamily="34" charset="0"/>
              </a:rPr>
              <a:t>E</a:t>
            </a:r>
            <a:r>
              <a:rPr lang="es-MX" sz="2400" dirty="0" smtClean="0">
                <a:solidFill>
                  <a:schemeClr val="tx1"/>
                </a:solidFill>
                <a:latin typeface="Arial" pitchFamily="34" charset="0"/>
                <a:cs typeface="Arial" pitchFamily="34" charset="0"/>
              </a:rPr>
              <a:t>sta diseñado para operar efectivamente sin importar los tipos de sistemas conectados a la red. Se utiliza en las redes de conmutación de paquetes.</a:t>
            </a:r>
          </a:p>
          <a:p>
            <a:endParaRPr lang="es-MX" dirty="0" smtClean="0">
              <a:solidFill>
                <a:schemeClr val="tx1"/>
              </a:solidFill>
            </a:endParaRPr>
          </a:p>
          <a:p>
            <a:endParaRPr lang="es-MX"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MX" dirty="0" smtClean="0"/>
              <a:t>Protocolos </a:t>
            </a:r>
            <a:r>
              <a:rPr lang="es-MX" dirty="0"/>
              <a:t>complejos, enlace ( crc, asentimiento, etc.), y nivel de red (asentimientos, errores </a:t>
            </a:r>
            <a:r>
              <a:rPr lang="es-MX" dirty="0" smtClean="0"/>
              <a:t>de protocolos</a:t>
            </a:r>
            <a:r>
              <a:rPr lang="es-MX" dirty="0"/>
              <a:t>, facilidades, etc.) lo que conlleva mucho procesamiento para trasmitir datos.</a:t>
            </a:r>
          </a:p>
          <a:p>
            <a:pPr>
              <a:buNone/>
            </a:pPr>
            <a:endParaRPr lang="es-MX" dirty="0"/>
          </a:p>
          <a:p>
            <a:r>
              <a:rPr lang="es-MX" dirty="0" smtClean="0"/>
              <a:t>Ancho </a:t>
            </a:r>
            <a:r>
              <a:rPr lang="es-MX" dirty="0"/>
              <a:t>de banda limitado.</a:t>
            </a:r>
          </a:p>
          <a:p>
            <a:r>
              <a:rPr lang="es-MX" dirty="0" smtClean="0"/>
              <a:t>Retardo </a:t>
            </a:r>
            <a:r>
              <a:rPr lang="es-MX" dirty="0"/>
              <a:t>de transmisión grande y variable.</a:t>
            </a:r>
          </a:p>
          <a:p>
            <a:r>
              <a:rPr lang="es-MX" dirty="0" smtClean="0"/>
              <a:t>Señalizaron </a:t>
            </a:r>
            <a:r>
              <a:rPr lang="es-MX" dirty="0"/>
              <a:t>en canal y común, ineficaz y problemática.</a:t>
            </a:r>
          </a:p>
        </p:txBody>
      </p:sp>
      <p:sp>
        <p:nvSpPr>
          <p:cNvPr id="4" name="3 CuadroTexto"/>
          <p:cNvSpPr txBox="1"/>
          <p:nvPr/>
        </p:nvSpPr>
        <p:spPr>
          <a:xfrm>
            <a:off x="1285852" y="785794"/>
            <a:ext cx="7429552" cy="861774"/>
          </a:xfrm>
          <a:prstGeom prst="rect">
            <a:avLst/>
          </a:prstGeom>
          <a:noFill/>
        </p:spPr>
        <p:txBody>
          <a:bodyPr wrap="square" rtlCol="0">
            <a:spAutoFit/>
          </a:bodyPr>
          <a:lstStyle/>
          <a:p>
            <a:r>
              <a:rPr lang="es-MX" sz="3200" dirty="0" smtClean="0">
                <a:latin typeface="Arial" pitchFamily="34" charset="0"/>
                <a:cs typeface="Arial" pitchFamily="34" charset="0"/>
              </a:rPr>
              <a:t>EN CUANTO A INCONVENIENTES:</a:t>
            </a:r>
          </a:p>
          <a:p>
            <a:endParaRPr lang="es-MX"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normAutofit/>
          </a:bodyPr>
          <a:lstStyle/>
          <a:p>
            <a:r>
              <a:rPr lang="es-ES" dirty="0" smtClean="0"/>
              <a:t>VELOCIDAD DE TRANSMISIÓN	</a:t>
            </a:r>
            <a:endParaRPr lang="es-ES" dirty="0"/>
          </a:p>
        </p:txBody>
      </p:sp>
      <p:grpSp>
        <p:nvGrpSpPr>
          <p:cNvPr id="2" name="17 Grupo"/>
          <p:cNvGrpSpPr/>
          <p:nvPr/>
        </p:nvGrpSpPr>
        <p:grpSpPr>
          <a:xfrm>
            <a:off x="827584" y="1628800"/>
            <a:ext cx="7560840" cy="4462755"/>
            <a:chOff x="827584" y="1628800"/>
            <a:chExt cx="7560840" cy="4462755"/>
          </a:xfrm>
        </p:grpSpPr>
        <p:pic>
          <p:nvPicPr>
            <p:cNvPr id="1026" name="Picture 2" descr="C:\Program Files\Microsoft Office\MEDIA\CAGCAT10\j0149481.wmf"/>
            <p:cNvPicPr>
              <a:picLocks noChangeAspect="1" noChangeArrowheads="1"/>
            </p:cNvPicPr>
            <p:nvPr/>
          </p:nvPicPr>
          <p:blipFill>
            <a:blip r:embed="rId2" cstate="print"/>
            <a:srcRect/>
            <a:stretch>
              <a:fillRect/>
            </a:stretch>
          </p:blipFill>
          <p:spPr bwMode="auto">
            <a:xfrm>
              <a:off x="6244262" y="1628800"/>
              <a:ext cx="2144162" cy="2178867"/>
            </a:xfrm>
            <a:prstGeom prst="rect">
              <a:avLst/>
            </a:prstGeom>
            <a:noFill/>
          </p:spPr>
        </p:pic>
        <p:sp>
          <p:nvSpPr>
            <p:cNvPr id="9" name="8 Flecha a la derecha con muesca"/>
            <p:cNvSpPr/>
            <p:nvPr/>
          </p:nvSpPr>
          <p:spPr>
            <a:xfrm>
              <a:off x="4211960" y="2708920"/>
              <a:ext cx="1296144" cy="64807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0" name="9 CuadroTexto"/>
            <p:cNvSpPr txBox="1"/>
            <p:nvPr/>
          </p:nvSpPr>
          <p:spPr>
            <a:xfrm>
              <a:off x="3867998" y="2204864"/>
              <a:ext cx="2110642" cy="369332"/>
            </a:xfrm>
            <a:prstGeom prst="rect">
              <a:avLst/>
            </a:prstGeom>
            <a:noFill/>
          </p:spPr>
          <p:txBody>
            <a:bodyPr wrap="none" rtlCol="0">
              <a:spAutoFit/>
            </a:bodyPr>
            <a:lstStyle/>
            <a:p>
              <a:r>
                <a:rPr lang="es-ES" dirty="0" smtClean="0"/>
                <a:t>CIRCUITO VITUAL CV</a:t>
              </a:r>
              <a:endParaRPr lang="es-ES" dirty="0"/>
            </a:p>
          </p:txBody>
        </p:sp>
        <p:sp>
          <p:nvSpPr>
            <p:cNvPr id="11" name="10 CuadroTexto"/>
            <p:cNvSpPr txBox="1"/>
            <p:nvPr/>
          </p:nvSpPr>
          <p:spPr>
            <a:xfrm>
              <a:off x="6388278" y="4293096"/>
              <a:ext cx="1732077" cy="646331"/>
            </a:xfrm>
            <a:prstGeom prst="rect">
              <a:avLst/>
            </a:prstGeom>
            <a:noFill/>
          </p:spPr>
          <p:txBody>
            <a:bodyPr wrap="none" rtlCol="0">
              <a:spAutoFit/>
            </a:bodyPr>
            <a:lstStyle/>
            <a:p>
              <a:r>
                <a:rPr lang="es-ES" dirty="0" smtClean="0"/>
                <a:t>RECIBEN </a:t>
              </a:r>
            </a:p>
            <a:p>
              <a:r>
                <a:rPr lang="es-ES" dirty="0" smtClean="0"/>
                <a:t>DIR. IP DESTINO </a:t>
              </a:r>
              <a:endParaRPr lang="es-ES" dirty="0"/>
            </a:p>
          </p:txBody>
        </p:sp>
        <p:sp>
          <p:nvSpPr>
            <p:cNvPr id="12" name="11 CuadroTexto"/>
            <p:cNvSpPr txBox="1"/>
            <p:nvPr/>
          </p:nvSpPr>
          <p:spPr>
            <a:xfrm>
              <a:off x="915670" y="4161854"/>
              <a:ext cx="2613792" cy="923330"/>
            </a:xfrm>
            <a:prstGeom prst="rect">
              <a:avLst/>
            </a:prstGeom>
            <a:noFill/>
          </p:spPr>
          <p:txBody>
            <a:bodyPr wrap="none" rtlCol="0">
              <a:spAutoFit/>
            </a:bodyPr>
            <a:lstStyle/>
            <a:p>
              <a:r>
                <a:rPr lang="es-ES" dirty="0" smtClean="0"/>
                <a:t>SUSCRIPTORES </a:t>
              </a:r>
            </a:p>
            <a:p>
              <a:r>
                <a:rPr lang="es-ES" dirty="0" smtClean="0"/>
                <a:t>DIR. IP INICIO</a:t>
              </a:r>
            </a:p>
            <a:p>
              <a:r>
                <a:rPr lang="es-ES" dirty="0" smtClean="0"/>
                <a:t>PETICIÓN DE PAQUETES</a:t>
              </a:r>
              <a:endParaRPr lang="es-ES" dirty="0"/>
            </a:p>
          </p:txBody>
        </p:sp>
        <p:sp>
          <p:nvSpPr>
            <p:cNvPr id="13" name="12 CuadroTexto"/>
            <p:cNvSpPr txBox="1"/>
            <p:nvPr/>
          </p:nvSpPr>
          <p:spPr>
            <a:xfrm>
              <a:off x="3723982" y="5445224"/>
              <a:ext cx="3711529" cy="646331"/>
            </a:xfrm>
            <a:prstGeom prst="rect">
              <a:avLst/>
            </a:prstGeom>
            <a:noFill/>
          </p:spPr>
          <p:txBody>
            <a:bodyPr wrap="none" rtlCol="0">
              <a:spAutoFit/>
            </a:bodyPr>
            <a:lstStyle/>
            <a:p>
              <a:r>
                <a:rPr lang="es-ES" dirty="0" smtClean="0"/>
                <a:t>ACCESO A LA RED ADQUILADO </a:t>
              </a:r>
            </a:p>
            <a:p>
              <a:r>
                <a:rPr lang="es-ES" dirty="0" smtClean="0"/>
                <a:t>O TELEFÓNICCO </a:t>
              </a:r>
              <a:endParaRPr lang="es-ES" dirty="0"/>
            </a:p>
          </p:txBody>
        </p:sp>
        <p:cxnSp>
          <p:nvCxnSpPr>
            <p:cNvPr id="15" name="14 Conector angular"/>
            <p:cNvCxnSpPr/>
            <p:nvPr/>
          </p:nvCxnSpPr>
          <p:spPr>
            <a:xfrm rot="16200000" flipH="1">
              <a:off x="2648577" y="4792437"/>
              <a:ext cx="732854" cy="1318348"/>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pic>
          <p:nvPicPr>
            <p:cNvPr id="17" name="Picture 2" descr="C:\Program Files\Microsoft Office\MEDIA\CAGCAT10\j0149481.wmf"/>
            <p:cNvPicPr>
              <a:picLocks noChangeAspect="1" noChangeArrowheads="1"/>
            </p:cNvPicPr>
            <p:nvPr/>
          </p:nvPicPr>
          <p:blipFill>
            <a:blip r:embed="rId2" cstate="print"/>
            <a:srcRect/>
            <a:stretch>
              <a:fillRect/>
            </a:stretch>
          </p:blipFill>
          <p:spPr bwMode="auto">
            <a:xfrm>
              <a:off x="827584" y="1628800"/>
              <a:ext cx="2144162" cy="2178867"/>
            </a:xfrm>
            <a:prstGeom prst="rect">
              <a:avLst/>
            </a:prstGeom>
            <a:noFill/>
          </p:spPr>
        </p:pic>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TABLA COMPARATIVA </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73779076"/>
              </p:ext>
            </p:extLst>
          </p:nvPr>
        </p:nvGraphicFramePr>
        <p:xfrm>
          <a:off x="467544" y="1268760"/>
          <a:ext cx="8229600" cy="548640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endParaRPr lang="es-ES" dirty="0"/>
                    </a:p>
                  </a:txBody>
                  <a:tcPr/>
                </a:tc>
                <a:tc>
                  <a:txBody>
                    <a:bodyPr/>
                    <a:lstStyle/>
                    <a:p>
                      <a:r>
                        <a:rPr lang="es-ES" dirty="0" smtClean="0"/>
                        <a:t>VELOCIDAD</a:t>
                      </a:r>
                      <a:endParaRPr lang="es-ES" dirty="0"/>
                    </a:p>
                  </a:txBody>
                  <a:tcPr/>
                </a:tc>
                <a:tc>
                  <a:txBody>
                    <a:bodyPr/>
                    <a:lstStyle/>
                    <a:p>
                      <a:r>
                        <a:rPr lang="es-ES" dirty="0" smtClean="0"/>
                        <a:t>CAPAS</a:t>
                      </a:r>
                      <a:endParaRPr lang="es-ES" dirty="0"/>
                    </a:p>
                  </a:txBody>
                  <a:tcPr/>
                </a:tc>
                <a:tc>
                  <a:txBody>
                    <a:bodyPr/>
                    <a:lstStyle/>
                    <a:p>
                      <a:r>
                        <a:rPr lang="es-ES" dirty="0" smtClean="0"/>
                        <a:t>VENTAJAS</a:t>
                      </a:r>
                      <a:r>
                        <a:rPr lang="es-ES" baseline="0" dirty="0" smtClean="0"/>
                        <a:t> </a:t>
                      </a:r>
                      <a:endParaRPr lang="es-ES" dirty="0"/>
                    </a:p>
                  </a:txBody>
                  <a:tcPr/>
                </a:tc>
                <a:tc>
                  <a:txBody>
                    <a:bodyPr/>
                    <a:lstStyle/>
                    <a:p>
                      <a:r>
                        <a:rPr lang="es-ES" dirty="0" smtClean="0"/>
                        <a:t>DESVENTAJAS </a:t>
                      </a:r>
                      <a:endParaRPr lang="es-ES" dirty="0"/>
                    </a:p>
                  </a:txBody>
                  <a:tcPr/>
                </a:tc>
              </a:tr>
              <a:tr h="370840">
                <a:tc>
                  <a:txBody>
                    <a:bodyPr/>
                    <a:lstStyle/>
                    <a:p>
                      <a:r>
                        <a:rPr lang="es-ES" dirty="0" smtClean="0"/>
                        <a:t>X.25 </a:t>
                      </a:r>
                      <a:endParaRPr lang="es-ES" dirty="0"/>
                    </a:p>
                  </a:txBody>
                  <a:tcPr/>
                </a:tc>
                <a:tc>
                  <a:txBody>
                    <a:bodyPr/>
                    <a:lstStyle/>
                    <a:p>
                      <a:r>
                        <a:rPr lang="es-ES" dirty="0" smtClean="0"/>
                        <a:t>48 kbps</a:t>
                      </a:r>
                      <a:r>
                        <a:rPr lang="es-ES" baseline="0" dirty="0" smtClean="0"/>
                        <a:t> </a:t>
                      </a:r>
                      <a:endParaRPr lang="es-ES" dirty="0"/>
                    </a:p>
                  </a:txBody>
                  <a:tcPr/>
                </a:tc>
                <a:tc>
                  <a:txBody>
                    <a:bodyPr/>
                    <a:lstStyle/>
                    <a:p>
                      <a:r>
                        <a:rPr lang="es-ES" dirty="0" smtClean="0"/>
                        <a:t>Física</a:t>
                      </a:r>
                      <a:r>
                        <a:rPr lang="es-ES" baseline="0" dirty="0" smtClean="0"/>
                        <a:t>, enlace de datos y red </a:t>
                      </a:r>
                      <a:endParaRPr lang="es-ES" dirty="0"/>
                    </a:p>
                  </a:txBody>
                  <a:tcPr/>
                </a:tc>
                <a:tc>
                  <a:txBody>
                    <a:bodyPr/>
                    <a:lstStyle/>
                    <a:p>
                      <a:r>
                        <a:rPr lang="es-ES" dirty="0" smtClean="0"/>
                        <a:t>-Capacidad variable.</a:t>
                      </a:r>
                      <a:r>
                        <a:rPr lang="es-ES" baseline="0" dirty="0" smtClean="0"/>
                        <a:t> </a:t>
                      </a:r>
                    </a:p>
                    <a:p>
                      <a:r>
                        <a:rPr lang="es-ES" baseline="0" dirty="0" smtClean="0"/>
                        <a:t>-Puede ser conmutada o permanente </a:t>
                      </a:r>
                    </a:p>
                    <a:p>
                      <a:r>
                        <a:rPr lang="es-ES" baseline="0" dirty="0" smtClean="0"/>
                        <a:t>-Control del flujo de errores. </a:t>
                      </a:r>
                      <a:endParaRPr lang="es-ES" dirty="0"/>
                    </a:p>
                  </a:txBody>
                  <a:tcPr/>
                </a:tc>
                <a:tc>
                  <a:txBody>
                    <a:bodyPr/>
                    <a:lstStyle/>
                    <a:p>
                      <a:r>
                        <a:rPr lang="es-ES" dirty="0" smtClean="0"/>
                        <a:t>-Poca velocidad</a:t>
                      </a:r>
                      <a:r>
                        <a:rPr lang="es-ES" baseline="0" dirty="0" smtClean="0"/>
                        <a:t> de transmisión</a:t>
                      </a:r>
                    </a:p>
                    <a:p>
                      <a:r>
                        <a:rPr lang="es-ES" baseline="0" dirty="0" smtClean="0"/>
                        <a:t>-Demora de paquetes.</a:t>
                      </a:r>
                    </a:p>
                    <a:p>
                      <a:r>
                        <a:rPr lang="es-ES" baseline="0" dirty="0" smtClean="0"/>
                        <a:t> </a:t>
                      </a:r>
                      <a:endParaRPr lang="es-ES" dirty="0"/>
                    </a:p>
                  </a:txBody>
                  <a:tcPr/>
                </a:tc>
              </a:tr>
              <a:tr h="370840">
                <a:tc>
                  <a:txBody>
                    <a:bodyPr/>
                    <a:lstStyle/>
                    <a:p>
                      <a:r>
                        <a:rPr lang="es-ES" dirty="0" smtClean="0"/>
                        <a:t>Frame Relay</a:t>
                      </a:r>
                      <a:r>
                        <a:rPr lang="es-ES" baseline="0" dirty="0" smtClean="0"/>
                        <a:t> </a:t>
                      </a:r>
                      <a:endParaRPr lang="es-ES" dirty="0"/>
                    </a:p>
                  </a:txBody>
                  <a:tcPr/>
                </a:tc>
                <a:tc>
                  <a:txBody>
                    <a:bodyPr/>
                    <a:lstStyle/>
                    <a:p>
                      <a:r>
                        <a:rPr lang="es-ES" dirty="0" smtClean="0"/>
                        <a:t>64</a:t>
                      </a:r>
                      <a:r>
                        <a:rPr lang="es-ES" baseline="0" dirty="0" smtClean="0"/>
                        <a:t> kbps</a:t>
                      </a:r>
                      <a:endParaRPr lang="es-ES" dirty="0"/>
                    </a:p>
                  </a:txBody>
                  <a:tcPr/>
                </a:tc>
                <a:tc>
                  <a:txBody>
                    <a:bodyPr/>
                    <a:lstStyle/>
                    <a:p>
                      <a:r>
                        <a:rPr lang="es-ES" dirty="0" smtClean="0"/>
                        <a:t>Enlace de datos y red </a:t>
                      </a:r>
                      <a:endParaRPr lang="es-ES" dirty="0"/>
                    </a:p>
                  </a:txBody>
                  <a:tcPr/>
                </a:tc>
                <a:tc>
                  <a:txBody>
                    <a:bodyPr/>
                    <a:lstStyle/>
                    <a:p>
                      <a:r>
                        <a:rPr lang="es-ES" dirty="0" smtClean="0"/>
                        <a:t>-Conectividad conmutada. </a:t>
                      </a:r>
                    </a:p>
                    <a:p>
                      <a:r>
                        <a:rPr lang="es-ES" dirty="0" smtClean="0"/>
                        <a:t>-Trafico de voz y</a:t>
                      </a:r>
                      <a:r>
                        <a:rPr lang="es-ES" baseline="0" dirty="0" smtClean="0"/>
                        <a:t> datos.</a:t>
                      </a:r>
                    </a:p>
                    <a:p>
                      <a:r>
                        <a:rPr lang="es-ES" baseline="0" dirty="0" smtClean="0"/>
                        <a:t>-Menor gasto y soporta grandes cantidades de datos </a:t>
                      </a:r>
                      <a:endParaRPr lang="es-ES" dirty="0"/>
                    </a:p>
                  </a:txBody>
                  <a:tcPr/>
                </a:tc>
                <a:tc>
                  <a:txBody>
                    <a:bodyPr/>
                    <a:lstStyle/>
                    <a:p>
                      <a:r>
                        <a:rPr lang="es-ES" dirty="0" smtClean="0"/>
                        <a:t>-Menos sobrecarga </a:t>
                      </a:r>
                    </a:p>
                    <a:p>
                      <a:r>
                        <a:rPr lang="es-ES" dirty="0" smtClean="0"/>
                        <a:t>-No  revisa</a:t>
                      </a:r>
                      <a:r>
                        <a:rPr lang="es-ES" baseline="0" dirty="0" smtClean="0"/>
                        <a:t> </a:t>
                      </a:r>
                      <a:r>
                        <a:rPr lang="es-ES" dirty="0" smtClean="0"/>
                        <a:t> errores</a:t>
                      </a:r>
                    </a:p>
                    <a:p>
                      <a:r>
                        <a:rPr lang="es-ES" dirty="0" smtClean="0"/>
                        <a:t>-Y</a:t>
                      </a:r>
                      <a:r>
                        <a:rPr lang="es-ES" baseline="0" dirty="0" smtClean="0"/>
                        <a:t> no controla el flujo </a:t>
                      </a:r>
                      <a:endParaRPr lang="es-ES"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67544" y="332656"/>
          <a:ext cx="8229600" cy="6400800"/>
        </p:xfrm>
        <a:graphic>
          <a:graphicData uri="http://schemas.openxmlformats.org/drawingml/2006/table">
            <a:tbl>
              <a:tblPr firstRow="1" bandRow="1">
                <a:tableStyleId>{5C22544A-7EE6-4342-B048-85BDC9FD1C3A}</a:tableStyleId>
              </a:tblPr>
              <a:tblGrid>
                <a:gridCol w="1645920"/>
                <a:gridCol w="1645920"/>
                <a:gridCol w="1645920"/>
                <a:gridCol w="2047016"/>
                <a:gridCol w="1244824"/>
              </a:tblGrid>
              <a:tr h="370840">
                <a:tc>
                  <a:txBody>
                    <a:bodyPr/>
                    <a:lstStyle/>
                    <a:p>
                      <a:endParaRPr lang="es-ES" dirty="0"/>
                    </a:p>
                  </a:txBody>
                  <a:tcPr/>
                </a:tc>
                <a:tc>
                  <a:txBody>
                    <a:bodyPr/>
                    <a:lstStyle/>
                    <a:p>
                      <a:r>
                        <a:rPr lang="es-ES" dirty="0" smtClean="0"/>
                        <a:t>VELOCIDAD</a:t>
                      </a:r>
                      <a:endParaRPr lang="es-ES" dirty="0"/>
                    </a:p>
                  </a:txBody>
                  <a:tcPr/>
                </a:tc>
                <a:tc>
                  <a:txBody>
                    <a:bodyPr/>
                    <a:lstStyle/>
                    <a:p>
                      <a:r>
                        <a:rPr lang="es-ES" dirty="0" smtClean="0"/>
                        <a:t>CAPAS</a:t>
                      </a:r>
                      <a:endParaRPr lang="es-ES" dirty="0"/>
                    </a:p>
                  </a:txBody>
                  <a:tcPr/>
                </a:tc>
                <a:tc>
                  <a:txBody>
                    <a:bodyPr/>
                    <a:lstStyle/>
                    <a:p>
                      <a:r>
                        <a:rPr lang="es-ES" dirty="0" smtClean="0"/>
                        <a:t>VENTAJAS</a:t>
                      </a:r>
                      <a:r>
                        <a:rPr lang="es-ES" baseline="0" dirty="0" smtClean="0"/>
                        <a:t> </a:t>
                      </a:r>
                      <a:endParaRPr lang="es-ES" dirty="0"/>
                    </a:p>
                  </a:txBody>
                  <a:tcPr/>
                </a:tc>
                <a:tc>
                  <a:txBody>
                    <a:bodyPr/>
                    <a:lstStyle/>
                    <a:p>
                      <a:r>
                        <a:rPr lang="es-ES" dirty="0" smtClean="0"/>
                        <a:t>DESVENTAJAS </a:t>
                      </a:r>
                      <a:endParaRPr lang="es-ES" dirty="0"/>
                    </a:p>
                  </a:txBody>
                  <a:tcPr/>
                </a:tc>
              </a:tr>
              <a:tr h="370840">
                <a:tc>
                  <a:txBody>
                    <a:bodyPr/>
                    <a:lstStyle/>
                    <a:p>
                      <a:r>
                        <a:rPr lang="es-ES" dirty="0" smtClean="0"/>
                        <a:t>ATM</a:t>
                      </a:r>
                      <a:r>
                        <a:rPr lang="es-ES" baseline="0" dirty="0" smtClean="0"/>
                        <a:t> (Modo de transferencia Asíncrona )</a:t>
                      </a:r>
                      <a:endParaRPr lang="es-ES" dirty="0"/>
                    </a:p>
                  </a:txBody>
                  <a:tcPr/>
                </a:tc>
                <a:tc>
                  <a:txBody>
                    <a:bodyPr/>
                    <a:lstStyle/>
                    <a:p>
                      <a:r>
                        <a:rPr lang="es-ES" dirty="0" smtClean="0"/>
                        <a:t>155</a:t>
                      </a:r>
                      <a:r>
                        <a:rPr lang="es-ES" baseline="0" dirty="0" smtClean="0"/>
                        <a:t> M</a:t>
                      </a:r>
                      <a:r>
                        <a:rPr lang="es-ES" dirty="0" smtClean="0"/>
                        <a:t>bps</a:t>
                      </a:r>
                      <a:r>
                        <a:rPr lang="es-ES" baseline="0" dirty="0" smtClean="0"/>
                        <a:t> </a:t>
                      </a:r>
                      <a:endParaRPr lang="es-ES" dirty="0"/>
                    </a:p>
                  </a:txBody>
                  <a:tcPr/>
                </a:tc>
                <a:tc>
                  <a:txBody>
                    <a:bodyPr/>
                    <a:lstStyle/>
                    <a:p>
                      <a:r>
                        <a:rPr lang="es-ES" baseline="0" dirty="0" smtClean="0"/>
                        <a:t>Capa de red </a:t>
                      </a:r>
                      <a:endParaRPr lang="es-ES" dirty="0"/>
                    </a:p>
                  </a:txBody>
                  <a:tcPr/>
                </a:tc>
                <a:tc>
                  <a:txBody>
                    <a:bodyPr/>
                    <a:lstStyle/>
                    <a:p>
                      <a:r>
                        <a:rPr lang="es-ES" baseline="0" dirty="0" smtClean="0"/>
                        <a:t>-Trafico de voz y video </a:t>
                      </a:r>
                    </a:p>
                    <a:p>
                      <a:r>
                        <a:rPr lang="es-ES" baseline="0" dirty="0" smtClean="0"/>
                        <a:t>-Conectividad permanente  </a:t>
                      </a:r>
                    </a:p>
                    <a:p>
                      <a:r>
                        <a:rPr lang="es-ES" baseline="0" dirty="0" smtClean="0"/>
                        <a:t>-Se usa mas en redes WAN </a:t>
                      </a:r>
                    </a:p>
                    <a:p>
                      <a:r>
                        <a:rPr lang="es-ES" baseline="0" dirty="0" smtClean="0"/>
                        <a:t>-No ay demoras </a:t>
                      </a:r>
                      <a:endParaRPr lang="es-ES" dirty="0"/>
                    </a:p>
                  </a:txBody>
                  <a:tcPr/>
                </a:tc>
                <a:tc>
                  <a:txBody>
                    <a:bodyPr/>
                    <a:lstStyle/>
                    <a:p>
                      <a:r>
                        <a:rPr lang="es-ES" dirty="0" smtClean="0"/>
                        <a:t>-Requiere de mayor</a:t>
                      </a:r>
                      <a:r>
                        <a:rPr lang="es-ES" baseline="0" dirty="0" smtClean="0"/>
                        <a:t> capacidad de almacenamient</a:t>
                      </a:r>
                      <a:r>
                        <a:rPr lang="es-ES" dirty="0" smtClean="0"/>
                        <a:t>o de</a:t>
                      </a:r>
                      <a:r>
                        <a:rPr lang="es-ES" baseline="0" dirty="0" smtClean="0"/>
                        <a:t> datos.</a:t>
                      </a:r>
                      <a:endParaRPr lang="es-ES" dirty="0"/>
                    </a:p>
                  </a:txBody>
                  <a:tcPr/>
                </a:tc>
              </a:tr>
              <a:tr h="370840">
                <a:tc>
                  <a:txBody>
                    <a:bodyPr/>
                    <a:lstStyle/>
                    <a:p>
                      <a:r>
                        <a:rPr lang="es-ES" dirty="0" smtClean="0"/>
                        <a:t>ADSL</a:t>
                      </a:r>
                      <a:r>
                        <a:rPr lang="es-ES" baseline="0" dirty="0" smtClean="0"/>
                        <a:t> (Línea de abonado digital asimétrica )</a:t>
                      </a:r>
                      <a:endParaRPr lang="es-ES" dirty="0"/>
                    </a:p>
                  </a:txBody>
                  <a:tcPr/>
                </a:tc>
                <a:tc>
                  <a:txBody>
                    <a:bodyPr/>
                    <a:lstStyle/>
                    <a:p>
                      <a:r>
                        <a:rPr lang="es-ES" dirty="0" smtClean="0"/>
                        <a:t>2</a:t>
                      </a:r>
                      <a:r>
                        <a:rPr lang="es-ES" baseline="0" dirty="0" smtClean="0"/>
                        <a:t> Mbps-</a:t>
                      </a:r>
                    </a:p>
                    <a:p>
                      <a:r>
                        <a:rPr lang="es-ES" baseline="0" dirty="0" smtClean="0"/>
                        <a:t>300 kbps.</a:t>
                      </a:r>
                    </a:p>
                    <a:p>
                      <a:endParaRPr lang="es-E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baseline="0" dirty="0" smtClean="0"/>
                        <a:t>Capa de red </a:t>
                      </a:r>
                      <a:endParaRPr lang="es-ES" dirty="0" smtClean="0"/>
                    </a:p>
                    <a:p>
                      <a:endParaRPr lang="es-ES" dirty="0"/>
                    </a:p>
                  </a:txBody>
                  <a:tcPr/>
                </a:tc>
                <a:tc>
                  <a:txBody>
                    <a:bodyPr/>
                    <a:lstStyle/>
                    <a:p>
                      <a:r>
                        <a:rPr lang="es-ES" dirty="0" smtClean="0"/>
                        <a:t>-Transmisión</a:t>
                      </a:r>
                      <a:r>
                        <a:rPr lang="es-ES" baseline="0" dirty="0" smtClean="0"/>
                        <a:t> de datos a mayor velocidad en un sentido que otro. </a:t>
                      </a:r>
                      <a:endParaRPr lang="es-ES" dirty="0"/>
                    </a:p>
                  </a:txBody>
                  <a:tcPr/>
                </a:tc>
                <a:tc>
                  <a:txBody>
                    <a:bodyPr/>
                    <a:lstStyle/>
                    <a:p>
                      <a:endParaRPr lang="es-ES" dirty="0"/>
                    </a:p>
                  </a:txBody>
                  <a:tcPr/>
                </a:tc>
              </a:tr>
              <a:tr h="370840">
                <a:tc>
                  <a:txBody>
                    <a:bodyPr/>
                    <a:lstStyle/>
                    <a:p>
                      <a:r>
                        <a:rPr lang="es-ES" dirty="0" smtClean="0"/>
                        <a:t>SONET</a:t>
                      </a:r>
                      <a:endParaRPr lang="es-ES" dirty="0"/>
                    </a:p>
                  </a:txBody>
                  <a:tcPr/>
                </a:tc>
                <a:tc>
                  <a:txBody>
                    <a:bodyPr/>
                    <a:lstStyle/>
                    <a:p>
                      <a:r>
                        <a:rPr lang="es-ES" dirty="0" smtClean="0"/>
                        <a:t>Fibra</a:t>
                      </a:r>
                      <a:r>
                        <a:rPr lang="es-ES" baseline="0" dirty="0" smtClean="0"/>
                        <a:t> óptica.</a:t>
                      </a:r>
                      <a:endParaRPr lang="es-ES" dirty="0"/>
                    </a:p>
                  </a:txBody>
                  <a:tcPr/>
                </a:tc>
                <a:tc>
                  <a:txBody>
                    <a:bodyPr/>
                    <a:lstStyle/>
                    <a:p>
                      <a:r>
                        <a:rPr lang="es-ES" dirty="0" smtClean="0"/>
                        <a:t>Capa de red y física </a:t>
                      </a:r>
                      <a:endParaRPr lang="es-ES" dirty="0"/>
                    </a:p>
                  </a:txBody>
                  <a:tcPr/>
                </a:tc>
                <a:tc>
                  <a:txBody>
                    <a:bodyPr/>
                    <a:lstStyle/>
                    <a:p>
                      <a:r>
                        <a:rPr lang="es-ES" dirty="0" smtClean="0"/>
                        <a:t>-Transporte</a:t>
                      </a:r>
                      <a:r>
                        <a:rPr lang="es-ES" baseline="0" dirty="0" smtClean="0"/>
                        <a:t> de fibra óptica</a:t>
                      </a:r>
                    </a:p>
                    <a:p>
                      <a:r>
                        <a:rPr lang="es-ES" baseline="0" dirty="0" smtClean="0"/>
                        <a:t>-Soporta diferentes capacidades de datos </a:t>
                      </a:r>
                    </a:p>
                    <a:p>
                      <a:r>
                        <a:rPr lang="es-ES" baseline="0" dirty="0" smtClean="0"/>
                        <a:t>-Comunicación extremo a extremo. </a:t>
                      </a:r>
                      <a:endParaRPr lang="es-ES" dirty="0"/>
                    </a:p>
                  </a:txBody>
                  <a:tcPr/>
                </a:tc>
                <a:tc>
                  <a:txBody>
                    <a:bodyPr/>
                    <a:lstStyle/>
                    <a:p>
                      <a:endParaRPr lang="es-E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2 Marcador de contenido"/>
          <p:cNvSpPr>
            <a:spLocks noGrp="1"/>
          </p:cNvSpPr>
          <p:nvPr>
            <p:ph idx="1"/>
          </p:nvPr>
        </p:nvSpPr>
        <p:spPr>
          <a:xfrm>
            <a:off x="971600" y="1412776"/>
            <a:ext cx="7772400" cy="4572000"/>
          </a:xfrm>
        </p:spPr>
        <p:txBody>
          <a:bodyPr/>
          <a:lstStyle/>
          <a:p>
            <a:pPr algn="just" eaLnBrk="1" hangingPunct="1"/>
            <a:r>
              <a:rPr lang="es-MX" dirty="0" smtClean="0">
                <a:latin typeface="Arial" charset="0"/>
                <a:cs typeface="Arial" charset="0"/>
              </a:rPr>
              <a:t>Es </a:t>
            </a:r>
            <a:r>
              <a:rPr lang="es-MX" dirty="0" smtClean="0">
                <a:latin typeface="Arial" charset="0"/>
                <a:cs typeface="Arial" charset="0"/>
              </a:rPr>
              <a:t>el protocolo preferido para la red publica europea. X.25 habilita a los usuarios para conectar LANs y computadoras huésped a usuarios remotos. </a:t>
            </a:r>
          </a:p>
          <a:p>
            <a:pPr algn="just"/>
            <a:r>
              <a:rPr lang="es-MX" dirty="0">
                <a:latin typeface="Arial" charset="0"/>
                <a:cs typeface="Arial" charset="0"/>
              </a:rPr>
              <a:t>Como uno de los métodos universalmente reconocidos de las comunicaciones de datos disponible para gestión de redes de área ancha.</a:t>
            </a:r>
          </a:p>
          <a:p>
            <a:pPr algn="just"/>
            <a:r>
              <a:rPr lang="es-MX" dirty="0">
                <a:latin typeface="Arial" charset="0"/>
                <a:cs typeface="Arial" charset="0"/>
              </a:rPr>
              <a:t>Una forma fiable de conectar Mainframes</a:t>
            </a:r>
          </a:p>
          <a:p>
            <a:pPr algn="just"/>
            <a:r>
              <a:rPr lang="es-MX" dirty="0">
                <a:latin typeface="Arial" charset="0"/>
                <a:cs typeface="Arial" charset="0"/>
              </a:rPr>
              <a:t>LAN antiguas con una comunicación que no superan a los 10 Mbps.</a:t>
            </a:r>
          </a:p>
          <a:p>
            <a:pPr algn="just"/>
            <a:r>
              <a:rPr lang="es-MX" dirty="0">
                <a:latin typeface="Arial" charset="0"/>
                <a:cs typeface="Arial" charset="0"/>
              </a:rPr>
              <a:t>Método de transmisión de información por empresas telefónicas.</a:t>
            </a:r>
          </a:p>
          <a:p>
            <a:pPr eaLnBrk="1" hangingPunct="1"/>
            <a:endParaRPr lang="es-MX"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381000"/>
            <a:ext cx="8229600" cy="1143000"/>
          </a:xfrm>
        </p:spPr>
        <p:txBody>
          <a:bodyPr/>
          <a:lstStyle/>
          <a:p>
            <a:pPr eaLnBrk="1" hangingPunct="1"/>
            <a:r>
              <a:rPr lang="es-MX" dirty="0" smtClean="0"/>
              <a:t>TERMINOLOGÍAS </a:t>
            </a:r>
          </a:p>
        </p:txBody>
      </p:sp>
      <p:sp>
        <p:nvSpPr>
          <p:cNvPr id="4099" name="Rectangle 3"/>
          <p:cNvSpPr>
            <a:spLocks noGrp="1" noChangeArrowheads="1"/>
          </p:cNvSpPr>
          <p:nvPr>
            <p:ph idx="1"/>
          </p:nvPr>
        </p:nvSpPr>
        <p:spPr>
          <a:xfrm>
            <a:off x="381000" y="764704"/>
            <a:ext cx="8048652" cy="1928810"/>
          </a:xfrm>
        </p:spPr>
        <p:txBody>
          <a:bodyPr>
            <a:normAutofit/>
          </a:bodyPr>
          <a:lstStyle/>
          <a:p>
            <a:pPr lvl="1" eaLnBrk="1" hangingPunct="1">
              <a:buFont typeface="Arial" pitchFamily="34" charset="0"/>
              <a:buChar char="•"/>
            </a:pPr>
            <a:endParaRPr lang="es-MX" sz="2400" dirty="0" smtClean="0"/>
          </a:p>
          <a:p>
            <a:pPr lvl="1" eaLnBrk="1" hangingPunct="1">
              <a:buFont typeface="Arial" pitchFamily="34" charset="0"/>
              <a:buChar char="•"/>
            </a:pPr>
            <a:r>
              <a:rPr lang="es-MX" sz="2400" dirty="0" smtClean="0"/>
              <a:t>DTE. Data terminal equipment</a:t>
            </a:r>
          </a:p>
          <a:p>
            <a:pPr lvl="1" eaLnBrk="1" hangingPunct="1">
              <a:buFont typeface="Arial" pitchFamily="34" charset="0"/>
              <a:buChar char="•"/>
            </a:pPr>
            <a:r>
              <a:rPr lang="es-MX" sz="2400" dirty="0" smtClean="0"/>
              <a:t>DCE. Data circuit terminating equipment</a:t>
            </a:r>
          </a:p>
          <a:p>
            <a:pPr lvl="1" eaLnBrk="1" hangingPunct="1">
              <a:buFont typeface="Arial" pitchFamily="34" charset="0"/>
              <a:buChar char="•"/>
            </a:pPr>
            <a:r>
              <a:rPr lang="es-MX" sz="2400" dirty="0" smtClean="0"/>
              <a:t>PSE. Packet switching exchange</a:t>
            </a:r>
          </a:p>
        </p:txBody>
      </p:sp>
      <p:pic>
        <p:nvPicPr>
          <p:cNvPr id="4100" name="Picture 4"/>
          <p:cNvPicPr>
            <a:picLocks noChangeAspect="1" noChangeArrowheads="1"/>
          </p:cNvPicPr>
          <p:nvPr/>
        </p:nvPicPr>
        <p:blipFill>
          <a:blip r:embed="rId2" cstate="print"/>
          <a:srcRect/>
          <a:stretch>
            <a:fillRect/>
          </a:stretch>
        </p:blipFill>
        <p:spPr bwMode="auto">
          <a:xfrm>
            <a:off x="457200" y="2819400"/>
            <a:ext cx="8123238" cy="4038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TERMINOLOGÍAS</a:t>
            </a:r>
            <a:endParaRPr lang="es-MX" dirty="0"/>
          </a:p>
        </p:txBody>
      </p:sp>
      <p:sp>
        <p:nvSpPr>
          <p:cNvPr id="3" name="2 Marcador de contenido"/>
          <p:cNvSpPr>
            <a:spLocks noGrp="1"/>
          </p:cNvSpPr>
          <p:nvPr>
            <p:ph idx="1"/>
          </p:nvPr>
        </p:nvSpPr>
        <p:spPr/>
        <p:txBody>
          <a:bodyPr/>
          <a:lstStyle/>
          <a:p>
            <a:pPr algn="just"/>
            <a:endParaRPr lang="es-MX" sz="2400" i="1" dirty="0" smtClean="0"/>
          </a:p>
          <a:p>
            <a:pPr>
              <a:buNone/>
            </a:pPr>
            <a:r>
              <a:rPr lang="es-MX" sz="2400" dirty="0" smtClean="0"/>
              <a:t>Pretende proporcionar procedimientos comunes </a:t>
            </a:r>
            <a:r>
              <a:rPr lang="es-MX" sz="2400" dirty="0" smtClean="0"/>
              <a:t>de</a:t>
            </a:r>
          </a:p>
          <a:p>
            <a:pPr>
              <a:buNone/>
            </a:pPr>
            <a:r>
              <a:rPr lang="es-MX" sz="2400" dirty="0" smtClean="0"/>
              <a:t>establecimiento </a:t>
            </a:r>
            <a:r>
              <a:rPr lang="es-MX" sz="2400" dirty="0" smtClean="0"/>
              <a:t>de sesión e intercambio de datos entre </a:t>
            </a:r>
            <a:r>
              <a:rPr lang="es-MX" sz="2400" dirty="0" smtClean="0"/>
              <a:t>un DTE </a:t>
            </a:r>
            <a:r>
              <a:rPr lang="es-MX" sz="2400" dirty="0" smtClean="0"/>
              <a:t>y una red de paquetes (DTCE). </a:t>
            </a:r>
          </a:p>
          <a:p>
            <a:pPr>
              <a:buNone/>
            </a:pPr>
            <a:endParaRPr lang="es-MX"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300px-Pila-osi-es_svg.png"/>
          <p:cNvPicPr>
            <a:picLocks noChangeAspect="1"/>
          </p:cNvPicPr>
          <p:nvPr/>
        </p:nvPicPr>
        <p:blipFill>
          <a:blip r:embed="rId2" cstate="print"/>
          <a:stretch>
            <a:fillRect/>
          </a:stretch>
        </p:blipFill>
        <p:spPr>
          <a:xfrm>
            <a:off x="2071670" y="371454"/>
            <a:ext cx="4286280" cy="605794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548680"/>
            <a:ext cx="7772400" cy="2007103"/>
          </a:xfrm>
        </p:spPr>
        <p:txBody>
          <a:bodyPr>
            <a:normAutofit fontScale="90000"/>
          </a:bodyPr>
          <a:lstStyle/>
          <a:p>
            <a:r>
              <a:rPr lang="es-ES" b="1" dirty="0" smtClean="0"/>
              <a:t/>
            </a:r>
            <a:br>
              <a:rPr lang="es-ES" b="1" dirty="0" smtClean="0"/>
            </a:br>
            <a:r>
              <a:rPr lang="es-ES" sz="3100" b="1" dirty="0"/>
              <a:t> </a:t>
            </a:r>
            <a:r>
              <a:rPr lang="es-ES" sz="4000" b="1" dirty="0"/>
              <a:t>PROTOCOLO DE EMPAQUETAMIENTO DE DATOS X.25</a:t>
            </a:r>
            <a:r>
              <a:rPr lang="es-ES" sz="3100" dirty="0"/>
              <a:t/>
            </a:r>
            <a:br>
              <a:rPr lang="es-ES" sz="3100" dirty="0"/>
            </a:br>
            <a:endParaRPr lang="es-ES" sz="3100" dirty="0"/>
          </a:p>
        </p:txBody>
      </p:sp>
      <p:sp>
        <p:nvSpPr>
          <p:cNvPr id="3" name="2 Subtítulo"/>
          <p:cNvSpPr>
            <a:spLocks noGrp="1"/>
          </p:cNvSpPr>
          <p:nvPr>
            <p:ph type="subTitle" idx="1"/>
          </p:nvPr>
        </p:nvSpPr>
        <p:spPr>
          <a:xfrm>
            <a:off x="500034" y="2786058"/>
            <a:ext cx="8358246" cy="2500330"/>
          </a:xfrm>
        </p:spPr>
        <p:txBody>
          <a:bodyPr>
            <a:noAutofit/>
          </a:bodyPr>
          <a:lstStyle/>
          <a:p>
            <a:pPr algn="just"/>
            <a:r>
              <a:rPr lang="es-ES" sz="2800" dirty="0">
                <a:solidFill>
                  <a:schemeClr val="tx1"/>
                </a:solidFill>
                <a:latin typeface="Arial" pitchFamily="34" charset="0"/>
                <a:cs typeface="Arial" pitchFamily="34" charset="0"/>
              </a:rPr>
              <a:t>El protocolo de transmisión de paquete X.25 es una norma para el transporte de datos que se acepta por las partes del mundo. Es compatible con tales normas como </a:t>
            </a:r>
            <a:r>
              <a:rPr lang="es-ES" sz="2800" dirty="0" smtClean="0">
                <a:solidFill>
                  <a:schemeClr val="tx1"/>
                </a:solidFill>
                <a:latin typeface="Arial" pitchFamily="34" charset="0"/>
                <a:cs typeface="Arial" pitchFamily="34" charset="0"/>
              </a:rPr>
              <a:t>OSI.</a:t>
            </a:r>
            <a:endParaRPr lang="es-E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142976" y="1000108"/>
            <a:ext cx="7072362" cy="4429156"/>
          </a:xfrm>
        </p:spPr>
        <p:txBody>
          <a:bodyPr>
            <a:normAutofit lnSpcReduction="10000"/>
          </a:bodyPr>
          <a:lstStyle/>
          <a:p>
            <a:pPr lvl="0" algn="just">
              <a:buFont typeface="Arial" pitchFamily="34" charset="0"/>
              <a:buChar char="•"/>
            </a:pPr>
            <a:r>
              <a:rPr lang="es-ES" sz="2400" dirty="0">
                <a:solidFill>
                  <a:schemeClr val="tx1"/>
                </a:solidFill>
                <a:latin typeface="Arial" pitchFamily="34" charset="0"/>
                <a:cs typeface="Arial" pitchFamily="34" charset="0"/>
              </a:rPr>
              <a:t>X.25 ofrece comunicaciones libres de errores y garantía de </a:t>
            </a:r>
            <a:r>
              <a:rPr lang="es-ES" sz="2400" dirty="0" smtClean="0">
                <a:solidFill>
                  <a:schemeClr val="tx1"/>
                </a:solidFill>
                <a:latin typeface="Arial" pitchFamily="34" charset="0"/>
                <a:cs typeface="Arial" pitchFamily="34" charset="0"/>
              </a:rPr>
              <a:t>rescate.</a:t>
            </a:r>
          </a:p>
          <a:p>
            <a:pPr lvl="0" algn="just"/>
            <a:endParaRPr lang="es-ES" sz="2400" dirty="0" smtClean="0">
              <a:solidFill>
                <a:schemeClr val="tx1"/>
              </a:solidFill>
              <a:latin typeface="Arial" pitchFamily="34" charset="0"/>
              <a:cs typeface="Arial" pitchFamily="34" charset="0"/>
            </a:endParaRPr>
          </a:p>
          <a:p>
            <a:pPr lvl="0" algn="just">
              <a:buFont typeface="Arial" pitchFamily="34" charset="0"/>
              <a:buChar char="•"/>
            </a:pPr>
            <a:r>
              <a:rPr lang="es-ES" sz="2400" dirty="0" smtClean="0">
                <a:solidFill>
                  <a:schemeClr val="tx1"/>
                </a:solidFill>
                <a:latin typeface="Arial" pitchFamily="34" charset="0"/>
                <a:cs typeface="Arial" pitchFamily="34" charset="0"/>
              </a:rPr>
              <a:t>X.25 </a:t>
            </a:r>
            <a:r>
              <a:rPr lang="es-ES" sz="2400" dirty="0">
                <a:solidFill>
                  <a:schemeClr val="tx1"/>
                </a:solidFill>
                <a:latin typeface="Arial" pitchFamily="34" charset="0"/>
                <a:cs typeface="Arial" pitchFamily="34" charset="0"/>
              </a:rPr>
              <a:t>provee 100% de conectividad con los mainframes analógicos, minicomputadoras y LANs</a:t>
            </a:r>
            <a:r>
              <a:rPr lang="es-ES" sz="2400" dirty="0" smtClean="0">
                <a:solidFill>
                  <a:schemeClr val="tx1"/>
                </a:solidFill>
                <a:latin typeface="Arial" pitchFamily="34" charset="0"/>
                <a:cs typeface="Arial" pitchFamily="34" charset="0"/>
              </a:rPr>
              <a:t>.</a:t>
            </a:r>
          </a:p>
          <a:p>
            <a:pPr lvl="0" algn="just"/>
            <a:endParaRPr lang="es-ES" sz="2400" dirty="0" smtClean="0">
              <a:solidFill>
                <a:schemeClr val="tx1"/>
              </a:solidFill>
              <a:latin typeface="Arial" pitchFamily="34" charset="0"/>
              <a:cs typeface="Arial" pitchFamily="34" charset="0"/>
            </a:endParaRPr>
          </a:p>
          <a:p>
            <a:pPr lvl="0" algn="just"/>
            <a:r>
              <a:rPr lang="es-ES" sz="2400" dirty="0" smtClean="0">
                <a:solidFill>
                  <a:schemeClr val="tx1"/>
                </a:solidFill>
                <a:latin typeface="Arial" pitchFamily="34" charset="0"/>
                <a:cs typeface="Arial" pitchFamily="34" charset="0"/>
              </a:rPr>
              <a:t>Como resultado, las tecnologías mas nuevas y mas rápidas, tales como </a:t>
            </a:r>
            <a:r>
              <a:rPr lang="es-ES" sz="2400" dirty="0" err="1" smtClean="0">
                <a:solidFill>
                  <a:schemeClr val="tx1"/>
                </a:solidFill>
                <a:latin typeface="Arial" pitchFamily="34" charset="0"/>
                <a:cs typeface="Arial" pitchFamily="34" charset="0"/>
              </a:rPr>
              <a:t>frame</a:t>
            </a:r>
            <a:r>
              <a:rPr lang="es-ES" sz="2400" dirty="0" smtClean="0">
                <a:solidFill>
                  <a:schemeClr val="tx1"/>
                </a:solidFill>
                <a:latin typeface="Arial" pitchFamily="34" charset="0"/>
                <a:cs typeface="Arial" pitchFamily="34" charset="0"/>
              </a:rPr>
              <a:t> </a:t>
            </a:r>
            <a:r>
              <a:rPr lang="es-ES" sz="2400" dirty="0" err="1" smtClean="0">
                <a:solidFill>
                  <a:schemeClr val="tx1"/>
                </a:solidFill>
                <a:latin typeface="Arial" pitchFamily="34" charset="0"/>
                <a:cs typeface="Arial" pitchFamily="34" charset="0"/>
              </a:rPr>
              <a:t>relay</a:t>
            </a:r>
            <a:r>
              <a:rPr lang="es-ES" sz="2400" dirty="0" smtClean="0">
                <a:solidFill>
                  <a:schemeClr val="tx1"/>
                </a:solidFill>
                <a:latin typeface="Arial" pitchFamily="34" charset="0"/>
                <a:cs typeface="Arial" pitchFamily="34" charset="0"/>
              </a:rPr>
              <a:t>, ATM y SMDS usurparan eventualmente el lugar de X.25 como el mas usado extensamente como método de transporte de comunicación de datos</a:t>
            </a:r>
          </a:p>
          <a:p>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Las principales características son:</a:t>
            </a:r>
            <a:endParaRPr lang="es-MX" dirty="0"/>
          </a:p>
        </p:txBody>
      </p:sp>
      <p:sp>
        <p:nvSpPr>
          <p:cNvPr id="3" name="2 Marcador de contenido"/>
          <p:cNvSpPr>
            <a:spLocks noGrp="1"/>
          </p:cNvSpPr>
          <p:nvPr>
            <p:ph idx="1"/>
          </p:nvPr>
        </p:nvSpPr>
        <p:spPr/>
        <p:txBody>
          <a:bodyPr>
            <a:normAutofit/>
          </a:bodyPr>
          <a:lstStyle/>
          <a:p>
            <a:r>
              <a:rPr lang="es-MX" dirty="0"/>
              <a:t>X.25 trabaja sobre servicios basados en circuitos virtuales (CV) o canales </a:t>
            </a:r>
            <a:r>
              <a:rPr lang="es-MX" dirty="0" smtClean="0"/>
              <a:t>lógicos.</a:t>
            </a:r>
          </a:p>
          <a:p>
            <a:r>
              <a:rPr lang="es-MX" dirty="0" smtClean="0"/>
              <a:t> </a:t>
            </a:r>
            <a:r>
              <a:rPr lang="es-MX" dirty="0"/>
              <a:t>Pueden asignarse hasta 4095 canales lógicos y sesiones de usuarios a un mismo canal físico.</a:t>
            </a:r>
            <a:br>
              <a:rPr lang="es-MX" dirty="0"/>
            </a:br>
            <a:endParaRPr lang="es-MX" dirty="0" smtClean="0"/>
          </a:p>
          <a:p>
            <a:r>
              <a:rPr lang="es-MX" dirty="0" smtClean="0"/>
              <a:t>Nos </a:t>
            </a:r>
            <a:r>
              <a:rPr lang="es-MX" dirty="0"/>
              <a:t>permite conectar fácilmente equipos de marcas distintas. </a:t>
            </a:r>
            <a:r>
              <a:rPr lang="es-MX" dirty="0" smtClean="0"/>
              <a:t> </a:t>
            </a:r>
            <a:endParaRPr lang="es-MX" dirty="0"/>
          </a:p>
          <a:p>
            <a:r>
              <a:rPr lang="es-MX" dirty="0" smtClean="0"/>
              <a:t>Reduciría </a:t>
            </a:r>
            <a:r>
              <a:rPr lang="es-MX" dirty="0"/>
              <a:t>considerablemente los costos de la red, puesto que su gran difusión favorecería la salida al mercado de equipos y programas orientados a un basto sector de usuarios. </a:t>
            </a:r>
          </a:p>
          <a:p>
            <a:endParaRPr lang="es-MX" dirty="0"/>
          </a:p>
        </p:txBody>
      </p:sp>
    </p:spTree>
    <p:extLst>
      <p:ext uri="{BB962C8B-B14F-4D97-AF65-F5344CB8AC3E}">
        <p14:creationId xmlns:p14="http://schemas.microsoft.com/office/powerpoint/2010/main" val="30389163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505475"/>
          </a:xfrm>
        </p:spPr>
        <p:txBody>
          <a:bodyPr>
            <a:normAutofit/>
          </a:bodyPr>
          <a:lstStyle/>
          <a:p>
            <a:pPr marL="0" indent="0">
              <a:buNone/>
            </a:pPr>
            <a:r>
              <a:rPr lang="es-MX" dirty="0"/>
              <a:t>Las funciones que proporciona X.25 para que las redes de paquetes y estaciones de usuario se pueden interconectar son: </a:t>
            </a:r>
          </a:p>
          <a:p>
            <a:pPr lvl="0"/>
            <a:r>
              <a:rPr lang="es-MX" dirty="0"/>
              <a:t>El control de Flujo : Para evitar la congestión de la red. </a:t>
            </a:r>
          </a:p>
          <a:p>
            <a:pPr lvl="0"/>
            <a:r>
              <a:rPr lang="es-MX" dirty="0"/>
              <a:t>Recuperación de Errores. </a:t>
            </a:r>
          </a:p>
          <a:p>
            <a:pPr lvl="0"/>
            <a:r>
              <a:rPr lang="es-MX" dirty="0"/>
              <a:t>Identificación de paquetes procedentes de ordenadores y terminales concretos. </a:t>
            </a:r>
          </a:p>
          <a:p>
            <a:pPr lvl="0"/>
            <a:r>
              <a:rPr lang="es-MX" dirty="0"/>
              <a:t>Asentimiento de paquetes. </a:t>
            </a:r>
          </a:p>
          <a:p>
            <a:pPr lvl="0"/>
            <a:r>
              <a:rPr lang="es-MX" dirty="0"/>
              <a:t>Rechazo de paquetes.</a:t>
            </a:r>
          </a:p>
          <a:p>
            <a:endParaRPr lang="es-MX" dirty="0"/>
          </a:p>
        </p:txBody>
      </p:sp>
    </p:spTree>
    <p:extLst>
      <p:ext uri="{BB962C8B-B14F-4D97-AF65-F5344CB8AC3E}">
        <p14:creationId xmlns:p14="http://schemas.microsoft.com/office/powerpoint/2010/main" val="30388268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smtClean="0">
                <a:latin typeface="Arial" pitchFamily="34" charset="0"/>
                <a:cs typeface="Arial" pitchFamily="34" charset="0"/>
              </a:rPr>
              <a:t> </a:t>
            </a:r>
            <a:r>
              <a:rPr lang="es-MX" dirty="0">
                <a:latin typeface="Arial" pitchFamily="34" charset="0"/>
                <a:cs typeface="Arial" pitchFamily="34" charset="0"/>
              </a:rPr>
              <a:t>Varias conexiones lógicas sobre una física</a:t>
            </a:r>
          </a:p>
          <a:p>
            <a:r>
              <a:rPr lang="es-MX" dirty="0" smtClean="0">
                <a:latin typeface="Arial" pitchFamily="34" charset="0"/>
                <a:cs typeface="Arial" pitchFamily="34" charset="0"/>
              </a:rPr>
              <a:t> </a:t>
            </a:r>
            <a:r>
              <a:rPr lang="es-MX" dirty="0">
                <a:latin typeface="Arial" pitchFamily="34" charset="0"/>
                <a:cs typeface="Arial" pitchFamily="34" charset="0"/>
              </a:rPr>
              <a:t>Asignación dinámica de la capacidad (múltiplex acción estadística)</a:t>
            </a:r>
          </a:p>
          <a:p>
            <a:r>
              <a:rPr lang="es-MX" dirty="0" smtClean="0">
                <a:latin typeface="Arial" pitchFamily="34" charset="0"/>
                <a:cs typeface="Arial" pitchFamily="34" charset="0"/>
              </a:rPr>
              <a:t>Transporte </a:t>
            </a:r>
            <a:r>
              <a:rPr lang="es-MX" dirty="0">
                <a:latin typeface="Arial" pitchFamily="34" charset="0"/>
                <a:cs typeface="Arial" pitchFamily="34" charset="0"/>
              </a:rPr>
              <a:t>de datos de múltiples sistemas.</a:t>
            </a:r>
          </a:p>
          <a:p>
            <a:r>
              <a:rPr lang="es-MX" dirty="0" smtClean="0">
                <a:latin typeface="Arial" pitchFamily="34" charset="0"/>
                <a:cs typeface="Arial" pitchFamily="34" charset="0"/>
              </a:rPr>
              <a:t>Es </a:t>
            </a:r>
            <a:r>
              <a:rPr lang="es-MX" dirty="0" smtClean="0">
                <a:latin typeface="Arial" pitchFamily="34" charset="0"/>
                <a:cs typeface="Arial" pitchFamily="34" charset="0"/>
              </a:rPr>
              <a:t>Muy Fiable</a:t>
            </a:r>
          </a:p>
          <a:p>
            <a:r>
              <a:rPr lang="es-CO" dirty="0">
                <a:latin typeface="Arial" pitchFamily="34" charset="0"/>
                <a:cs typeface="Arial" pitchFamily="34" charset="0"/>
              </a:rPr>
              <a:t>X.25 se envía por trafico enviado ( no en el tiempo de conexión ni la distancia ). Los datos se pueden enviar a velocidad igual o menor a la capacidad de la conexión. </a:t>
            </a:r>
          </a:p>
          <a:p>
            <a:r>
              <a:rPr lang="es-CO" dirty="0">
                <a:latin typeface="Arial" pitchFamily="34" charset="0"/>
                <a:cs typeface="Arial" pitchFamily="34" charset="0"/>
              </a:rPr>
              <a:t>X.25 poca capacidad ( generalmente máximo 48kbps), los paquetes sujetos a demoras de las redes compartidas </a:t>
            </a:r>
          </a:p>
          <a:p>
            <a:endParaRPr lang="es-MX" dirty="0">
              <a:latin typeface="Arial" pitchFamily="34" charset="0"/>
              <a:cs typeface="Arial" pitchFamily="34" charset="0"/>
            </a:endParaRPr>
          </a:p>
        </p:txBody>
      </p:sp>
      <p:sp>
        <p:nvSpPr>
          <p:cNvPr id="4" name="3 CuadroTexto"/>
          <p:cNvSpPr txBox="1"/>
          <p:nvPr/>
        </p:nvSpPr>
        <p:spPr>
          <a:xfrm>
            <a:off x="1071538" y="500043"/>
            <a:ext cx="7143800" cy="1200329"/>
          </a:xfrm>
          <a:prstGeom prst="rect">
            <a:avLst/>
          </a:prstGeom>
          <a:noFill/>
        </p:spPr>
        <p:txBody>
          <a:bodyPr wrap="square" rtlCol="0">
            <a:spAutoFit/>
          </a:bodyPr>
          <a:lstStyle/>
          <a:p>
            <a:pPr algn="ctr"/>
            <a:r>
              <a:rPr lang="es-MX" sz="3600" dirty="0" smtClean="0"/>
              <a:t>COMO VENTAJAS ESTÁN:</a:t>
            </a:r>
          </a:p>
          <a:p>
            <a:endParaRPr lang="es-MX" sz="3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dad">
  <a:themeElements>
    <a:clrScheme name="Claridad">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dad">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689</TotalTime>
  <Words>751</Words>
  <Application>Microsoft Office PowerPoint</Application>
  <PresentationFormat>Presentación en pantalla (4:3)</PresentationFormat>
  <Paragraphs>103</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Claridad</vt:lpstr>
      <vt:lpstr>  PROTOCOLO X.25 </vt:lpstr>
      <vt:lpstr>TERMINOLOGÍAS </vt:lpstr>
      <vt:lpstr>TERMINOLOGÍAS</vt:lpstr>
      <vt:lpstr>Presentación de PowerPoint</vt:lpstr>
      <vt:lpstr>  PROTOCOLO DE EMPAQUETAMIENTO DE DATOS X.25 </vt:lpstr>
      <vt:lpstr>Presentación de PowerPoint</vt:lpstr>
      <vt:lpstr>Las principales características son:</vt:lpstr>
      <vt:lpstr>Presentación de PowerPoint</vt:lpstr>
      <vt:lpstr>Presentación de PowerPoint</vt:lpstr>
      <vt:lpstr>Presentación de PowerPoint</vt:lpstr>
      <vt:lpstr>VELOCIDAD DE TRANSMISIÓN </vt:lpstr>
      <vt:lpstr>TABLA COMPARATIVA </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X.25</dc:title>
  <dc:creator>jose</dc:creator>
  <cp:lastModifiedBy>Autonoma</cp:lastModifiedBy>
  <cp:revision>24</cp:revision>
  <dcterms:created xsi:type="dcterms:W3CDTF">2011-06-15T03:36:53Z</dcterms:created>
  <dcterms:modified xsi:type="dcterms:W3CDTF">2013-04-19T21:54:26Z</dcterms:modified>
</cp:coreProperties>
</file>